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258" r:id="rId9"/>
    <p:sldId id="259" r:id="rId10"/>
    <p:sldId id="263" r:id="rId11"/>
    <p:sldId id="26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9" r:id="rId21"/>
    <p:sldId id="280" r:id="rId22"/>
    <p:sldId id="278" r:id="rId23"/>
    <p:sldId id="281" r:id="rId24"/>
    <p:sldId id="282" r:id="rId25"/>
    <p:sldId id="305" r:id="rId26"/>
    <p:sldId id="306" r:id="rId27"/>
    <p:sldId id="310" r:id="rId28"/>
    <p:sldId id="307" r:id="rId29"/>
    <p:sldId id="309" r:id="rId30"/>
    <p:sldId id="285" r:id="rId31"/>
    <p:sldId id="271" r:id="rId32"/>
    <p:sldId id="274" r:id="rId33"/>
    <p:sldId id="275" r:id="rId34"/>
    <p:sldId id="276" r:id="rId35"/>
    <p:sldId id="272" r:id="rId36"/>
    <p:sldId id="273" r:id="rId37"/>
    <p:sldId id="283" r:id="rId38"/>
    <p:sldId id="284" r:id="rId39"/>
    <p:sldId id="287" r:id="rId40"/>
    <p:sldId id="288" r:id="rId41"/>
    <p:sldId id="289" r:id="rId42"/>
    <p:sldId id="290" r:id="rId43"/>
    <p:sldId id="291" r:id="rId44"/>
    <p:sldId id="294" r:id="rId45"/>
    <p:sldId id="303" r:id="rId46"/>
    <p:sldId id="295" r:id="rId47"/>
    <p:sldId id="296" r:id="rId48"/>
    <p:sldId id="292" r:id="rId49"/>
    <p:sldId id="293" r:id="rId50"/>
    <p:sldId id="304" r:id="rId51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CC"/>
    <a:srgbClr val="FF0066"/>
    <a:srgbClr val="FF9900"/>
    <a:srgbClr val="CC66FF"/>
    <a:srgbClr val="FFCCFF"/>
    <a:srgbClr val="FF5050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2" autoAdjust="0"/>
    <p:restoredTop sz="94660"/>
  </p:normalViewPr>
  <p:slideViewPr>
    <p:cSldViewPr>
      <p:cViewPr varScale="1">
        <p:scale>
          <a:sx n="65" d="100"/>
          <a:sy n="65" d="100"/>
        </p:scale>
        <p:origin x="-12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notesViewPr>
    <p:cSldViewPr>
      <p:cViewPr varScale="1">
        <p:scale>
          <a:sx n="56" d="100"/>
          <a:sy n="56" d="100"/>
        </p:scale>
        <p:origin x="-1212" y="-102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3B4DCF-F2DC-4711-9187-B68C3E27FE74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8FBF786-A614-4202-8822-5C89AD342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8528357-BC2D-4569-8006-B3F13D92600A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208E607-C508-4F63-A5A4-BCBFF56D7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9DEBC-DAC1-4560-8ECE-14B9B0DFC19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D485A-81E7-465A-A6D8-52EB04620FE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EB77E-7E9E-4F5C-AB1B-F7ECA6BFC94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18BF6-0DAB-43BB-A2F0-D53726BB80C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8CCE9-1F8B-4A9A-B5C0-8A8B3BE2008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85D53-EA66-480B-BB87-BA48B0C0744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20D09-5ECF-44DD-B3E8-FB25D364DE4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C83E7-5366-4164-98E7-DBA22FDEA56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C99D1-C4F8-4739-A872-617784D5FF9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1F074-9EE5-4FF5-BF59-DE3DAA48532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767AC-1922-46B4-9971-395AD6E6C52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C9E65-C287-44BA-94F6-1ECE04072AC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57772-2D04-49CD-9CF3-37349B42716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DBAF7-7997-4749-8B35-BF4BD33E68D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34010-269F-463B-AA27-A5400FCAC9F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7FCB4-C187-4014-88B0-CD19E0F5CED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5EBCB-6621-47D3-B320-BC32808A481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02053-02D2-4CFC-902B-269FFE19DA3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15A8C-4ED1-4434-AF3D-339CF7C509B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BAD81-B7D4-4311-90BB-8C179654C133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533BA-B3EE-458C-84C3-FBC2FAF8B656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0EE04-98BB-4471-8E47-CD01F997FD5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F087C-AEFB-47FD-AE5C-02D406C628A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5E75C-689D-4E12-8170-AFCF02B21A0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19AFD-495B-4A89-A54F-84953DD6E275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E66C4-F90E-4ACF-8231-68A6C09D669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D6174-4B62-471A-B3B7-3C9FC3175F0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44551-CE58-413A-8C7A-1683EE365252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34433-E3BA-48AD-857E-71F349A9E814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55805-5875-4B69-85C1-2DBFF1AD7F0C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A9DE1-B2BE-4896-B7D3-2D247B14924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7A353-7934-4C86-8461-F172EA16D84C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E4D6A-0B1C-4C44-9C0E-A11280B2280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18AD3-7F5F-4C11-A4AB-3BF774E3B3E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4BFCC-58FA-41D1-8BC0-12DDC229FC42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BBF5C-3425-4740-8B8F-EDC559EC70D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92B60-E7A1-44E2-82C8-FD79D40CE799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6EB44-219F-4200-8F9D-48A922872BFF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C6353-AF7E-42FB-87C6-84B53F506500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F201B-A43D-4366-A8E5-1F096BDC6041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51919-FB34-4509-A472-93FC425546D1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58622-E73D-400F-9C15-4980DA62EC71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98138-9A9F-4A4A-9FDF-DA27769F66C1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05CE3-D780-4EBB-8105-90AAF7D252EE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B9C78-F1AE-4A53-87AF-134E9589121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A0D6F-6095-47D9-81B4-DF4EA6F6DEE2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71950-2A1A-4F41-9374-A14AB8C6F88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96459-7999-499B-8C6B-D26AC9E5039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A48E7-290A-4EA3-9CB2-3A2BA4ECD92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C8C85-CD7E-4D9E-9ED0-06A9FB41E36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537C-8546-434B-91F9-BEEA900CF9D1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DEB9-ABEA-468A-98FA-9704CD4E8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A9B1-02C7-45D4-A3C5-BBE168D4C24A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AB70-5986-45BB-A259-99496433F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B742-A955-44CC-A8DA-BC91488101CA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E814-EAA0-42E0-82CF-88FF2E29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0571-AA94-41A0-806C-D5D0AF11EEF5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2B2FB-4EFB-41E0-A80D-829FA1E7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109D-C743-475B-87E5-F1922D69557C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6C5A7-A61A-4C81-B304-08B0C2056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98B0-CCB0-4171-B456-15FC8F11B971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95A0-2488-473F-B866-46D94056C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AA3C-97E3-4FE7-BEF2-C6F0F175756D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AB03-F4AD-4D89-80CE-085EC1C05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EF54-7643-4F1C-BB19-F43BA1280E5F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2089-DB6F-4D6D-8FFC-066EAC64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514E-D63F-4381-BC3A-EA2AB881A857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F78B-9761-472B-B0EF-03092C1C7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C5D1D-D58F-41F2-B024-87E6175F70F2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30F5-6DB0-49D7-A205-41F1C5749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B605-545C-43F1-B08A-48835D5E922F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17D-4707-4801-BDFC-205C4E9C4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59A6D1-A1A8-49A1-A440-2D73DCEF085F}" type="datetimeFigureOut">
              <a:rPr lang="en-US"/>
              <a:pPr>
                <a:defRPr/>
              </a:pPr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CD964B-738E-4945-90C5-5D80907CB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fE8bsci4AI&amp;feature=relate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DEtA5fhk4k&amp;feat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M0rb_kT9yE&amp;NR=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athy\AppData\Local\Microsoft\Windows\Temporary%20Internet%20Files\Content.IE5\ZMQ1XTCA\MSBD14483_0000%5b1%5d.mid" TargetMode="Externa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Mid Term Review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English</a:t>
            </a:r>
            <a:r>
              <a:rPr lang="en-US" dirty="0" smtClean="0"/>
              <a:t>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III Honors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Which character refers to Willy as a “prince”?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Biff</a:t>
            </a:r>
          </a:p>
        </p:txBody>
      </p:sp>
      <p:pic>
        <p:nvPicPr>
          <p:cNvPr id="33795" name="Picture 2" descr="C:\Users\Kathy\AppData\Local\Microsoft\Windows\Temporary Internet Files\Content.IE5\9R8H7XKY\MCj037876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18256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Users\Kathy\AppData\Local\Microsoft\Windows\Temporary Internet Files\Content.IE5\OMKNV2IW\MCj038952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029200"/>
            <a:ext cx="9001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C:\Users\Kathy\AppData\Local\Microsoft\Windows\Temporary Internet Files\Content.IE5\ZMQ1XTCA\MMj0354471000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819400"/>
            <a:ext cx="13716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does Miller use juxtaposition in the play?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overlaps Willy’s flashback of the past with his present life.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are some of the play’s themes?</a:t>
            </a: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Longing for the past</a:t>
            </a:r>
          </a:p>
          <a:p>
            <a:pPr eaLnBrk="1" hangingPunct="1"/>
            <a:r>
              <a:rPr lang="en-US" smtClean="0"/>
              <a:t>Appearance vs. reality</a:t>
            </a:r>
          </a:p>
          <a:p>
            <a:pPr eaLnBrk="1" hangingPunct="1"/>
            <a:r>
              <a:rPr lang="en-US" smtClean="0"/>
              <a:t>Need for space</a:t>
            </a:r>
          </a:p>
          <a:p>
            <a:pPr eaLnBrk="1" hangingPunct="1"/>
            <a:r>
              <a:rPr lang="en-US" smtClean="0"/>
              <a:t>Disillusionment with the American Dream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Scarlet Letter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Define tone.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Hawthorne’s tone towards the Puritan society?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raditional Arabic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setting of the novel?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Boston, 1692</a:t>
            </a:r>
          </a:p>
        </p:txBody>
      </p:sp>
      <p:pic>
        <p:nvPicPr>
          <p:cNvPr id="41987" name="Picture 2" descr="C:\Users\Kathy\AppData\Local\Microsoft\Windows\Temporary Internet Files\Content.IE5\9R8H7XKY\MCj012854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362200"/>
            <a:ext cx="25273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C:\Users\Kathy\AppData\Local\Microsoft\Windows\Temporary Internet Files\Content.IE5\9R8H7XKY\MCj030755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276600"/>
            <a:ext cx="267017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Symbols in the novel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“Black Man”</a:t>
            </a:r>
          </a:p>
          <a:p>
            <a:pPr eaLnBrk="1" hangingPunct="1"/>
            <a:r>
              <a:rPr lang="en-US" smtClean="0"/>
              <a:t>Letter A</a:t>
            </a:r>
          </a:p>
          <a:p>
            <a:pPr eaLnBrk="1" hangingPunct="1"/>
            <a:r>
              <a:rPr lang="en-US" smtClean="0"/>
              <a:t>Scaffold</a:t>
            </a:r>
          </a:p>
          <a:p>
            <a:pPr eaLnBrk="1" hangingPunct="1"/>
            <a:r>
              <a:rPr lang="en-US" smtClean="0"/>
              <a:t>Rose bush</a:t>
            </a:r>
          </a:p>
          <a:p>
            <a:pPr eaLnBrk="1" hangingPunct="1"/>
            <a:r>
              <a:rPr lang="en-US" smtClean="0"/>
              <a:t>Hester’s hair</a:t>
            </a:r>
          </a:p>
          <a:p>
            <a:pPr eaLnBrk="1" hangingPunct="1"/>
            <a:r>
              <a:rPr lang="en-US" smtClean="0"/>
              <a:t>Sunshine (light/dark imagery)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40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does the meaning of the letter change throughout the novel?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Adulterer</a:t>
            </a:r>
          </a:p>
          <a:p>
            <a:pPr eaLnBrk="1" hangingPunct="1"/>
            <a:r>
              <a:rPr lang="en-US" smtClean="0"/>
              <a:t>Anguish</a:t>
            </a:r>
          </a:p>
          <a:p>
            <a:pPr eaLnBrk="1" hangingPunct="1"/>
            <a:r>
              <a:rPr lang="en-US" smtClean="0"/>
              <a:t>Alienation</a:t>
            </a:r>
          </a:p>
          <a:p>
            <a:pPr eaLnBrk="1" hangingPunct="1"/>
            <a:r>
              <a:rPr lang="en-US" smtClean="0"/>
              <a:t>Angel of mercy</a:t>
            </a:r>
          </a:p>
          <a:p>
            <a:pPr eaLnBrk="1" hangingPunct="1"/>
            <a:r>
              <a:rPr lang="en-US" smtClean="0"/>
              <a:t>Able</a:t>
            </a:r>
          </a:p>
          <a:p>
            <a:pPr eaLnBrk="1" hangingPunct="1"/>
            <a:r>
              <a:rPr lang="en-US" smtClean="0"/>
              <a:t>Arthur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Significance of Characters’ Names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Hester</a:t>
            </a:r>
          </a:p>
          <a:p>
            <a:pPr eaLnBrk="1" hangingPunct="1"/>
            <a:r>
              <a:rPr lang="en-US" smtClean="0"/>
              <a:t>Chillingworth</a:t>
            </a:r>
          </a:p>
          <a:p>
            <a:pPr eaLnBrk="1" hangingPunct="1"/>
            <a:r>
              <a:rPr lang="en-US" smtClean="0"/>
              <a:t>Pearl</a:t>
            </a:r>
          </a:p>
          <a:p>
            <a:pPr eaLnBrk="1" hangingPunct="1"/>
            <a:r>
              <a:rPr lang="en-US" smtClean="0"/>
              <a:t>Dimmesdale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Hawthorne’s Writing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Descriptive, lengthy sentences</a:t>
            </a:r>
          </a:p>
          <a:p>
            <a:pPr eaLnBrk="1" hangingPunct="1"/>
            <a:r>
              <a:rPr lang="en-US" smtClean="0"/>
              <a:t>Ambiguity</a:t>
            </a:r>
          </a:p>
          <a:p>
            <a:pPr eaLnBrk="1" hangingPunct="1"/>
            <a:r>
              <a:rPr lang="en-US" smtClean="0"/>
              <a:t>Obvious symbolism</a:t>
            </a:r>
          </a:p>
          <a:p>
            <a:pPr eaLnBrk="1" hangingPunct="1"/>
            <a:r>
              <a:rPr lang="en-US" smtClean="0"/>
              <a:t>Use of irony</a:t>
            </a:r>
          </a:p>
          <a:p>
            <a:pPr eaLnBrk="1" hangingPunct="1"/>
            <a:r>
              <a:rPr lang="en-US" smtClean="0"/>
              <a:t>Character development</a:t>
            </a: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Great Gatsby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Nick- lives on West Egg</a:t>
            </a:r>
          </a:p>
          <a:p>
            <a:pPr eaLnBrk="1" hangingPunct="1"/>
            <a:r>
              <a:rPr lang="en-US" smtClean="0"/>
              <a:t>Juxtaposition of the two parties (Gatsby’s and Tom’s)</a:t>
            </a:r>
          </a:p>
          <a:p>
            <a:pPr eaLnBrk="1" hangingPunct="1"/>
            <a:r>
              <a:rPr lang="en-US" smtClean="0"/>
              <a:t>Jordan-influential over Nick?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Owl Eyes= the Eyes of Dr. Eckleburg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  <p:bldP spid="52226" grpId="0"/>
      <p:bldP spid="522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Ethan Frome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light/dark imagery to contrast Zeena and Mattie</a:t>
            </a:r>
          </a:p>
          <a:p>
            <a:pPr eaLnBrk="1" hangingPunct="1"/>
            <a:r>
              <a:rPr lang="en-US" smtClean="0"/>
              <a:t>Who was a possible suitor for Mattie?</a:t>
            </a:r>
          </a:p>
          <a:p>
            <a:pPr eaLnBrk="1" hangingPunct="1"/>
            <a:r>
              <a:rPr lang="en-US" smtClean="0"/>
              <a:t>How long ago did the accident occur?</a:t>
            </a:r>
          </a:p>
          <a:p>
            <a:pPr eaLnBrk="1" hangingPunct="1"/>
            <a:r>
              <a:rPr lang="en-US" smtClean="0"/>
              <a:t>What are some symbols in this “framed” novel?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Through which character does Fitzgerald allow the reader to learn about Gatsby’s past with Daisy?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Jordan Baker</a:t>
            </a:r>
          </a:p>
        </p:txBody>
      </p:sp>
      <p:pic>
        <p:nvPicPr>
          <p:cNvPr id="54275" name="Picture 2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566988"/>
            <a:ext cx="2514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Fitzgerald use setting symbolically?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East Egg vs. West Egg</a:t>
            </a:r>
            <a:endParaRPr lang="en-US" dirty="0"/>
          </a:p>
        </p:txBody>
      </p:sp>
      <p:pic>
        <p:nvPicPr>
          <p:cNvPr id="56323" name="Picture 2" descr="C:\Users\Kathy\AppData\Local\Microsoft\Windows\Temporary Internet Files\Content.IE5\ZMQ1XTCA\MCj043639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343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 descr="C:\Users\Kathy\AppData\Local\Microsoft\Windows\Temporary Internet Files\Content.IE5\D48Z61HZ\MCj0436380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American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Fitzgerald equates Americans’ quest for the New World with Gatsby’s quest for Daisy </a:t>
            </a:r>
          </a:p>
          <a:p>
            <a:pPr eaLnBrk="1" hangingPunct="1"/>
            <a:r>
              <a:rPr lang="en-US" smtClean="0">
                <a:hlinkClick r:id="rId3"/>
              </a:rPr>
              <a:t>http://www.youtube.com/watch?v=-fE8bsci4AI&amp;feature=related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arrangements did Gatsby make prior to his reunion with Daisy?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Lawn was cut</a:t>
            </a:r>
          </a:p>
          <a:p>
            <a:pPr eaLnBrk="1" hangingPunct="1"/>
            <a:r>
              <a:rPr lang="en-US" smtClean="0"/>
              <a:t>Silver tea set</a:t>
            </a:r>
          </a:p>
          <a:p>
            <a:pPr eaLnBrk="1" hangingPunct="1"/>
            <a:r>
              <a:rPr lang="en-US" smtClean="0"/>
              <a:t>Yellow flowers</a:t>
            </a:r>
          </a:p>
          <a:p>
            <a:pPr eaLnBrk="1" hangingPunct="1"/>
            <a:r>
              <a:rPr lang="en-US" smtClean="0"/>
              <a:t>White, flannel suit and tie</a:t>
            </a:r>
          </a:p>
          <a:p>
            <a:pPr eaLnBrk="1" hangingPunct="1"/>
            <a:r>
              <a:rPr lang="en-US" smtClean="0"/>
              <a:t>12 lemon cakes</a:t>
            </a:r>
          </a:p>
        </p:txBody>
      </p:sp>
      <p:pic>
        <p:nvPicPr>
          <p:cNvPr id="60419" name="Picture 2" descr="C:\Program Files\Microsoft Office\MEDIA\CAGCAT10\j02952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9255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600200"/>
            <a:ext cx="2209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Symbolism in Gatsby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</a:t>
            </a:r>
          </a:p>
          <a:p>
            <a:pPr eaLnBrk="1" hangingPunct="1"/>
            <a:r>
              <a:rPr lang="en-US" smtClean="0"/>
              <a:t>Eyes of Eckleberg</a:t>
            </a:r>
          </a:p>
          <a:p>
            <a:pPr eaLnBrk="1" hangingPunct="1"/>
            <a:r>
              <a:rPr lang="en-US" smtClean="0"/>
              <a:t>Valley of ashes</a:t>
            </a:r>
          </a:p>
          <a:p>
            <a:pPr eaLnBrk="1" hangingPunct="1"/>
            <a:r>
              <a:rPr lang="en-US" smtClean="0"/>
              <a:t>Colors-green and blue</a:t>
            </a:r>
          </a:p>
          <a:p>
            <a:pPr eaLnBrk="1" hangingPunct="1"/>
            <a:r>
              <a:rPr lang="en-US" smtClean="0"/>
              <a:t>Wolfsheim’s cuff buttons</a:t>
            </a:r>
          </a:p>
        </p:txBody>
      </p:sp>
      <p:pic>
        <p:nvPicPr>
          <p:cNvPr id="4" name="MSj03883880000[1].wav">
            <a:hlinkClick r:id="" action="ppaction://media"/>
          </p:cNvPr>
          <p:cNvPicPr>
            <a:picLocks noRot="1" noChangeAspect="1"/>
          </p:cNvPicPr>
          <p:nvPr>
            <a:wavAudioFile r:embed="rId1" name="MSj03883880000[1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609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Sj03884300000[1].wav">
            <a:hlinkClick r:id="" action="ppaction://media"/>
          </p:cNvPr>
          <p:cNvPicPr>
            <a:picLocks noRot="1" noChangeAspect="1"/>
          </p:cNvPicPr>
          <p:nvPr>
            <a:wavAudioFile r:embed="rId2" name="MSj03884300000[1]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2" descr="C:\Users\Kathy\AppData\Local\Microsoft\Windows\Temporary Internet Files\Content.IE5\D48Z61HZ\MCj0439785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2895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Grapes of Wrath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some of the major themes of the novel?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Need for companionship/brotherhood</a:t>
            </a:r>
          </a:p>
          <a:p>
            <a:pPr eaLnBrk="1" hangingPunct="1"/>
            <a:r>
              <a:rPr lang="en-US" smtClean="0"/>
              <a:t>Universal Oversoul</a:t>
            </a:r>
          </a:p>
          <a:p>
            <a:pPr eaLnBrk="1" hangingPunct="1"/>
            <a:r>
              <a:rPr lang="en-US" smtClean="0"/>
              <a:t>American Dream</a:t>
            </a:r>
          </a:p>
          <a:p>
            <a:pPr eaLnBrk="1" hangingPunct="1"/>
            <a:r>
              <a:rPr lang="en-US" smtClean="0"/>
              <a:t>Good emerging from struggle or conflict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0" y="5691188"/>
            <a:ext cx="640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  <a:hlinkClick r:id="rId3"/>
              </a:rPr>
              <a:t>http://www.youtube.com/watch?v=1DEtA5fhk4k&amp;featu</a:t>
            </a:r>
            <a:endParaRPr lang="en-US">
              <a:latin typeface="Georgia" pitchFamily="18" charset="0"/>
            </a:endParaRPr>
          </a:p>
          <a:p>
            <a:r>
              <a:rPr lang="en-US">
                <a:latin typeface="Georgia" pitchFamily="18" charset="0"/>
              </a:rPr>
              <a:t>re=related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/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does Jim </a:t>
            </a:r>
            <a:r>
              <a:rPr lang="en-US" dirty="0" err="1" smtClean="0"/>
              <a:t>Casy</a:t>
            </a:r>
            <a:r>
              <a:rPr lang="en-US" dirty="0" smtClean="0"/>
              <a:t> serve as a Biblical figure?</a:t>
            </a:r>
            <a:endParaRPr lang="en-US" dirty="0"/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Martyr</a:t>
            </a:r>
          </a:p>
          <a:p>
            <a:pPr eaLnBrk="1" hangingPunct="1"/>
            <a:r>
              <a:rPr lang="en-US" smtClean="0"/>
              <a:t>Belief in Universal Oversoul</a:t>
            </a:r>
          </a:p>
          <a:p>
            <a:pPr eaLnBrk="1" hangingPunct="1"/>
            <a:r>
              <a:rPr lang="en-US" smtClean="0"/>
              <a:t>Same initials</a:t>
            </a:r>
          </a:p>
          <a:p>
            <a:pPr eaLnBrk="1" hangingPunct="1"/>
            <a:r>
              <a:rPr lang="en-US" smtClean="0"/>
              <a:t>Preacher</a:t>
            </a:r>
          </a:p>
          <a:p>
            <a:pPr eaLnBrk="1" hangingPunct="1"/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pic>
        <p:nvPicPr>
          <p:cNvPr id="66563" name="Picture 2" descr="C:\Users\Kathy\AppData\Local\Microsoft\Windows\Temporary Internet Files\Content.IE5\D48Z61HZ\MCj0436896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862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Tom Serves as Casy’s “Disciple”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Continues Casy’s belief in the Universal Oversoul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http://www.youtube.com/watch?v=qM0rb_kT9yE&amp;NR=1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Symbolism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Grapes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Turtle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Rose of Sharon’s stillborn baby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the function of the inter chapters?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They serve to enhance the theme and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provide background for the plot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Contrasts between </a:t>
            </a:r>
            <a:r>
              <a:rPr lang="en-US" dirty="0" err="1" smtClean="0"/>
              <a:t>Zeena</a:t>
            </a:r>
            <a:r>
              <a:rPr lang="en-US" dirty="0" smtClean="0"/>
              <a:t> and Mattie?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Hair</a:t>
            </a:r>
          </a:p>
          <a:p>
            <a:pPr eaLnBrk="1" hangingPunct="1"/>
            <a:r>
              <a:rPr lang="en-US" smtClean="0"/>
              <a:t>Personality</a:t>
            </a:r>
          </a:p>
          <a:p>
            <a:pPr eaLnBrk="1" hangingPunct="1"/>
            <a:r>
              <a:rPr lang="en-US" smtClean="0"/>
              <a:t>Health</a:t>
            </a:r>
          </a:p>
          <a:p>
            <a:pPr eaLnBrk="1" hangingPunct="1"/>
            <a:r>
              <a:rPr lang="en-US" smtClean="0"/>
              <a:t>Age</a:t>
            </a:r>
          </a:p>
          <a:p>
            <a:pPr eaLnBrk="1" hangingPunct="1"/>
            <a:r>
              <a:rPr lang="en-US" smtClean="0"/>
              <a:t>Attitude regarding Ethan</a:t>
            </a:r>
          </a:p>
          <a:p>
            <a:pPr eaLnBrk="1" hangingPunct="1"/>
            <a:r>
              <a:rPr lang="en-US" smtClean="0"/>
              <a:t>Zest for life</a:t>
            </a:r>
          </a:p>
        </p:txBody>
      </p:sp>
      <p:pic>
        <p:nvPicPr>
          <p:cNvPr id="19459" name="Picture 2" descr="C:\Users\Kathy\AppData\Local\Microsoft\Windows\Temporary Internet Files\Content.IE5\ZMQ1XTCA\MPj043896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8768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Kathy\AppData\Local\Microsoft\Windows\Temporary Internet Files\Content.IE5\D48Z61HZ\MCj041236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691063"/>
            <a:ext cx="14478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Transcendentalism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Places great emphasis on nature and the divinity of all people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Philosophical and literary movement</a:t>
            </a:r>
          </a:p>
        </p:txBody>
      </p:sp>
      <p:pic>
        <p:nvPicPr>
          <p:cNvPr id="74755" name="Picture 2" descr="C:\Users\Kathy\AppData\Local\Microsoft\Windows\Temporary Internet Files\Content.IE5\9R8H7XKY\MCj043991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9260">
            <a:off x="6705600" y="4114800"/>
            <a:ext cx="18129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3" descr="C:\Users\Kathy\AppData\Local\Microsoft\Windows\Temporary Internet Files\Content.IE5\D48Z61HZ\MPj0433055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191000"/>
            <a:ext cx="52816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Old Man and the 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Earned Hemingway the Nobel Prize in 1954</a:t>
            </a:r>
          </a:p>
          <a:p>
            <a:pPr eaLnBrk="1" hangingPunct="1"/>
            <a:r>
              <a:rPr lang="en-US" smtClean="0"/>
              <a:t>Novella- short piece of literature with a pointed and compact plot</a:t>
            </a:r>
          </a:p>
          <a:p>
            <a:pPr eaLnBrk="1" hangingPunct="1"/>
            <a:r>
              <a:rPr lang="en-US" smtClean="0"/>
              <a:t>Parable- teaches a moral or religious lesson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Qualities of a Hemingway Hero?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is Santiago a Hemingway hero?</a:t>
            </a:r>
          </a:p>
        </p:txBody>
      </p:sp>
      <p:pic>
        <p:nvPicPr>
          <p:cNvPr id="6" name="MSBD14483_0000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2" descr="C:\Users\Kathy\AppData\Local\Microsoft\Windows\Temporary Internet Files\Content.IE5\D48Z61HZ\MCj038325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362200"/>
            <a:ext cx="31242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Santiago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Santiago feel about relying on LUCK during a challenging period?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did Santiago admire Joe DiMaggio?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 father was a fisherman.</a:t>
            </a:r>
          </a:p>
          <a:p>
            <a:pPr eaLnBrk="1" hangingPunct="1"/>
            <a:r>
              <a:rPr lang="en-US" smtClean="0"/>
              <a:t>He perfected a particular skill.</a:t>
            </a:r>
          </a:p>
          <a:p>
            <a:pPr eaLnBrk="1" hangingPunct="1"/>
            <a:r>
              <a:rPr lang="en-US" smtClean="0"/>
              <a:t>He was humble, not conceited.</a:t>
            </a:r>
          </a:p>
          <a:p>
            <a:pPr eaLnBrk="1" hangingPunct="1"/>
            <a:r>
              <a:rPr lang="en-US" smtClean="0"/>
              <a:t>He fought off pain bravely.</a:t>
            </a:r>
          </a:p>
        </p:txBody>
      </p:sp>
      <p:pic>
        <p:nvPicPr>
          <p:cNvPr id="82947" name="Picture 2" descr="C:\Users\Kathy\AppData\Local\Microsoft\Windows\Temporary Internet Files\Content.IE5\9R8H7XKY\MPj042775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29718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Biblical parallels</a:t>
            </a:r>
          </a:p>
          <a:p>
            <a:pPr eaLnBrk="1" hangingPunct="1"/>
            <a:r>
              <a:rPr lang="en-US" smtClean="0"/>
              <a:t>Lions roaming the beach in Africa</a:t>
            </a:r>
          </a:p>
        </p:txBody>
      </p:sp>
      <p:pic>
        <p:nvPicPr>
          <p:cNvPr id="4" name="MSj03884700000[1].wav">
            <a:hlinkClick r:id="" action="ppaction://media"/>
          </p:cNvPr>
          <p:cNvPicPr>
            <a:picLocks noRot="1" noChangeAspect="1"/>
          </p:cNvPicPr>
          <p:nvPr>
            <a:wavAudioFile r:embed="rId1" name="MSj03884700000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 descr="C:\Users\Kathy\AppData\Local\Microsoft\Windows\Temporary Internet Files\Content.IE5\9R8H7XKY\MPj0427752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81400"/>
            <a:ext cx="2095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3" descr="C:\Users\Kathy\AppData\Local\Microsoft\Windows\Temporary Internet Files\Content.IE5\OMKNV2IW\MCj0428373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070225"/>
            <a:ext cx="25908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does Hemingway juxtapose </a:t>
            </a:r>
            <a:r>
              <a:rPr lang="en-US" dirty="0" err="1" smtClean="0"/>
              <a:t>Manolin’s</a:t>
            </a:r>
            <a:r>
              <a:rPr lang="en-US" dirty="0" smtClean="0"/>
              <a:t> father and Santiago?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Santiago can still see well</a:t>
            </a:r>
          </a:p>
          <a:p>
            <a:pPr eaLnBrk="1" hangingPunct="1"/>
            <a:r>
              <a:rPr lang="en-US" smtClean="0"/>
              <a:t>Santiago allows Manolin to carry equipment</a:t>
            </a:r>
          </a:p>
          <a:p>
            <a:pPr eaLnBrk="1" hangingPunct="1"/>
            <a:r>
              <a:rPr lang="en-US" smtClean="0"/>
              <a:t>Santiago builds Manolin’s self esteem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Important terms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Transcendentalism</a:t>
            </a:r>
          </a:p>
          <a:p>
            <a:pPr eaLnBrk="1" hangingPunct="1"/>
            <a:r>
              <a:rPr lang="en-US" smtClean="0"/>
              <a:t>Naturalism</a:t>
            </a:r>
          </a:p>
          <a:p>
            <a:pPr eaLnBrk="1" hangingPunct="1"/>
            <a:r>
              <a:rPr lang="en-US" smtClean="0"/>
              <a:t>Realism</a:t>
            </a:r>
          </a:p>
          <a:p>
            <a:pPr eaLnBrk="1" hangingPunct="1"/>
            <a:r>
              <a:rPr lang="en-US" smtClean="0"/>
              <a:t>Allusions (types of)</a:t>
            </a:r>
          </a:p>
          <a:p>
            <a:pPr eaLnBrk="1" hangingPunct="1"/>
            <a:r>
              <a:rPr lang="en-US" smtClean="0"/>
              <a:t>Irony</a:t>
            </a:r>
          </a:p>
          <a:p>
            <a:pPr eaLnBrk="1" hangingPunct="1"/>
            <a:r>
              <a:rPr lang="en-US" smtClean="0"/>
              <a:t>Imagery</a:t>
            </a:r>
          </a:p>
          <a:p>
            <a:pPr eaLnBrk="1" hangingPunct="1"/>
            <a:r>
              <a:rPr lang="en-US" smtClean="0"/>
              <a:t>atmosphere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hyperbole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huge exaggeration for an effect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84 0.39121 L 0.06684 0.391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Appeals to one or more of the five senses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Symbols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Pickel dish</a:t>
            </a:r>
          </a:p>
          <a:p>
            <a:pPr eaLnBrk="1" hangingPunct="1"/>
            <a:r>
              <a:rPr lang="en-US" smtClean="0"/>
              <a:t>Graves of Ethan’s ancestors</a:t>
            </a:r>
          </a:p>
          <a:p>
            <a:pPr eaLnBrk="1" hangingPunct="1"/>
            <a:r>
              <a:rPr lang="en-US" smtClean="0"/>
              <a:t>Zeena’s empty rocking chair</a:t>
            </a:r>
          </a:p>
        </p:txBody>
      </p:sp>
      <p:pic>
        <p:nvPicPr>
          <p:cNvPr id="21507" name="Picture 2" descr="C:\Users\Kathy\AppData\Local\Microsoft\Windows\Temporary Internet Files\Content.IE5\9R8H7XKY\MCj021517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33800"/>
            <a:ext cx="212725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Kathy\AppData\Local\Microsoft\Windows\Temporary Internet Files\Content.IE5\OMKNV2IW\MCj034664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114800"/>
            <a:ext cx="15478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Kathy\AppData\Local\Microsoft\Windows\Temporary Internet Files\Content.IE5\9R8H7XKY\MPj0433013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10000"/>
            <a:ext cx="3536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figures of speech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Simile</a:t>
            </a:r>
          </a:p>
          <a:p>
            <a:pPr eaLnBrk="1" hangingPunct="1"/>
            <a:r>
              <a:rPr lang="en-US" smtClean="0"/>
              <a:t>Metaphor</a:t>
            </a:r>
          </a:p>
          <a:p>
            <a:pPr eaLnBrk="1" hangingPunct="1"/>
            <a:r>
              <a:rPr lang="en-US" smtClean="0"/>
              <a:t>Oxymoron</a:t>
            </a:r>
          </a:p>
          <a:p>
            <a:pPr eaLnBrk="1" hangingPunct="1"/>
            <a:r>
              <a:rPr lang="en-US" smtClean="0"/>
              <a:t>Hyperbole</a:t>
            </a:r>
          </a:p>
          <a:p>
            <a:pPr eaLnBrk="1" hangingPunct="1"/>
            <a:r>
              <a:rPr lang="en-US" smtClean="0"/>
              <a:t>personification</a:t>
            </a:r>
          </a:p>
        </p:txBody>
      </p:sp>
      <p:pic>
        <p:nvPicPr>
          <p:cNvPr id="95235" name="Picture 2" descr="C:\Users\Kathy\AppData\Local\Microsoft\Windows\Temporary Internet Files\Content.IE5\9R8H7XKY\MPj043836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4273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Vocabulary Words!!!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Approbation</a:t>
            </a:r>
          </a:p>
          <a:p>
            <a:pPr eaLnBrk="1" hangingPunct="1"/>
            <a:r>
              <a:rPr lang="en-US" smtClean="0"/>
              <a:t>Lassitude</a:t>
            </a:r>
          </a:p>
          <a:p>
            <a:pPr eaLnBrk="1" hangingPunct="1"/>
            <a:r>
              <a:rPr lang="en-US" smtClean="0"/>
              <a:t>Commiserate</a:t>
            </a:r>
          </a:p>
          <a:p>
            <a:pPr eaLnBrk="1" hangingPunct="1"/>
            <a:r>
              <a:rPr lang="en-US" smtClean="0"/>
              <a:t>Drivel</a:t>
            </a:r>
          </a:p>
          <a:p>
            <a:pPr eaLnBrk="1" hangingPunct="1"/>
            <a:r>
              <a:rPr lang="en-US" smtClean="0"/>
              <a:t>seditious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Vocabulary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Hackneyed</a:t>
            </a:r>
          </a:p>
          <a:p>
            <a:pPr eaLnBrk="1" hangingPunct="1"/>
            <a:r>
              <a:rPr lang="en-US" smtClean="0"/>
              <a:t>Occult</a:t>
            </a:r>
          </a:p>
          <a:p>
            <a:pPr eaLnBrk="1" hangingPunct="1"/>
            <a:r>
              <a:rPr lang="en-US" smtClean="0"/>
              <a:t>Assuage</a:t>
            </a:r>
          </a:p>
          <a:p>
            <a:pPr eaLnBrk="1" hangingPunct="1"/>
            <a:r>
              <a:rPr lang="en-US" smtClean="0"/>
              <a:t>Intercede</a:t>
            </a:r>
          </a:p>
          <a:p>
            <a:pPr eaLnBrk="1" hangingPunct="1"/>
            <a:r>
              <a:rPr lang="en-US" smtClean="0"/>
              <a:t>Unctuous</a:t>
            </a:r>
          </a:p>
          <a:p>
            <a:pPr eaLnBrk="1" hangingPunct="1"/>
            <a:r>
              <a:rPr lang="en-US" smtClean="0"/>
              <a:t>permeate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 study groups to review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Contrive</a:t>
            </a:r>
          </a:p>
          <a:p>
            <a:pPr eaLnBrk="1" hangingPunct="1"/>
            <a:r>
              <a:rPr lang="en-US" smtClean="0"/>
              <a:t>Flout</a:t>
            </a:r>
          </a:p>
          <a:p>
            <a:pPr eaLnBrk="1" hangingPunct="1"/>
            <a:r>
              <a:rPr lang="en-US" smtClean="0"/>
              <a:t>Expiate</a:t>
            </a:r>
          </a:p>
          <a:p>
            <a:pPr eaLnBrk="1" hangingPunct="1"/>
            <a:r>
              <a:rPr lang="en-US" smtClean="0"/>
              <a:t>Expedite</a:t>
            </a:r>
          </a:p>
          <a:p>
            <a:pPr eaLnBrk="1" hangingPunct="1"/>
            <a:r>
              <a:rPr lang="en-US" smtClean="0"/>
              <a:t>Tenuous</a:t>
            </a:r>
          </a:p>
          <a:p>
            <a:pPr eaLnBrk="1" hangingPunct="1"/>
            <a:r>
              <a:rPr lang="en-US" smtClean="0"/>
              <a:t>Permeate</a:t>
            </a:r>
          </a:p>
          <a:p>
            <a:pPr eaLnBrk="1" hangingPunct="1"/>
            <a:r>
              <a:rPr lang="en-US" smtClean="0"/>
              <a:t>aggrandize</a:t>
            </a:r>
          </a:p>
        </p:txBody>
      </p:sp>
      <p:pic>
        <p:nvPicPr>
          <p:cNvPr id="101379" name="Picture 2" descr="C:\Users\Kathy\AppData\Local\Microsoft\Windows\Temporary Internet Files\Content.IE5\OMKNV2IW\MCj044022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00200"/>
            <a:ext cx="32766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Pronoun/antecedent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Review list of singular antecedents: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Anyone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 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Anybody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Either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Neither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each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Persuasive Essay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Five paragraphs or more</a:t>
            </a:r>
          </a:p>
          <a:p>
            <a:pPr eaLnBrk="1" hangingPunct="1"/>
            <a:r>
              <a:rPr lang="en-US" smtClean="0"/>
              <a:t>Solid, specific examples</a:t>
            </a:r>
          </a:p>
          <a:p>
            <a:pPr eaLnBrk="1" hangingPunct="1"/>
            <a:r>
              <a:rPr lang="en-US" smtClean="0"/>
              <a:t>References to text</a:t>
            </a:r>
          </a:p>
          <a:p>
            <a:pPr eaLnBrk="1" hangingPunct="1"/>
            <a:r>
              <a:rPr lang="en-US" smtClean="0"/>
              <a:t>Transitions/transitional sentences</a:t>
            </a:r>
          </a:p>
          <a:p>
            <a:pPr eaLnBrk="1" hangingPunct="1"/>
            <a:r>
              <a:rPr lang="en-US" smtClean="0"/>
              <a:t>Semicolons</a:t>
            </a:r>
          </a:p>
          <a:p>
            <a:pPr eaLnBrk="1" hangingPunct="1"/>
            <a:r>
              <a:rPr lang="en-US" smtClean="0"/>
              <a:t>Precise, exciting diction</a:t>
            </a:r>
          </a:p>
          <a:p>
            <a:pPr eaLnBrk="1" hangingPunct="1"/>
            <a:r>
              <a:rPr lang="en-US" smtClean="0"/>
              <a:t>Introductory participial phrases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Use of Who and Whom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She is the girl (who, whom) I spoke to.</a:t>
            </a:r>
          </a:p>
          <a:p>
            <a:pPr eaLnBrk="1" hangingPunct="1"/>
            <a:r>
              <a:rPr lang="en-US" smtClean="0"/>
              <a:t>John is the boy (who, whom) has the blue backpack.</a:t>
            </a:r>
          </a:p>
          <a:p>
            <a:pPr eaLnBrk="1" hangingPunct="1"/>
            <a:r>
              <a:rPr lang="en-US" smtClean="0"/>
              <a:t>For (who, whom) is that package?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Review Rubric of answering open ended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READER</a:t>
            </a:r>
          </a:p>
        </p:txBody>
      </p:sp>
      <p:pic>
        <p:nvPicPr>
          <p:cNvPr id="109571" name="Picture 2" descr="C:\Users\Kathy\AppData\Local\Microsoft\Windows\Temporary Internet Files\Content.IE5\D48Z61HZ\MCj043523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743200"/>
            <a:ext cx="7075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Everywhere You Can! 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Intrinsic</a:t>
            </a:r>
          </a:p>
          <a:p>
            <a:pPr eaLnBrk="1" hangingPunct="1"/>
            <a:r>
              <a:rPr lang="en-US" smtClean="0"/>
              <a:t>Callow</a:t>
            </a:r>
          </a:p>
          <a:p>
            <a:pPr eaLnBrk="1" hangingPunct="1"/>
            <a:r>
              <a:rPr lang="en-US" smtClean="0"/>
              <a:t>Sleazy</a:t>
            </a:r>
          </a:p>
          <a:p>
            <a:pPr eaLnBrk="1" hangingPunct="1"/>
            <a:r>
              <a:rPr lang="en-US" smtClean="0"/>
              <a:t>Fractious</a:t>
            </a:r>
          </a:p>
          <a:p>
            <a:pPr eaLnBrk="1" hangingPunct="1"/>
            <a:r>
              <a:rPr lang="en-US" smtClean="0"/>
              <a:t>Aspersion</a:t>
            </a:r>
          </a:p>
          <a:p>
            <a:pPr eaLnBrk="1" hangingPunct="1"/>
            <a:r>
              <a:rPr lang="en-US" smtClean="0"/>
              <a:t>Callow</a:t>
            </a:r>
          </a:p>
          <a:p>
            <a:pPr eaLnBrk="1" hangingPunct="1"/>
            <a:r>
              <a:rPr lang="en-US" smtClean="0"/>
              <a:t>exhort</a:t>
            </a:r>
          </a:p>
        </p:txBody>
      </p:sp>
      <p:pic>
        <p:nvPicPr>
          <p:cNvPr id="111619" name="Picture 2" descr="C:\Users\Kathy\AppData\Local\Microsoft\Windows\Temporary Internet Files\Content.IE5\ZMQ1XTCA\MPj043062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28800"/>
            <a:ext cx="4495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Get plenty of rest and a good breakfast!</a:t>
            </a:r>
            <a:endParaRPr lang="en-US" dirty="0"/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Scurrilous</a:t>
            </a:r>
          </a:p>
          <a:p>
            <a:pPr eaLnBrk="1" hangingPunct="1"/>
            <a:r>
              <a:rPr lang="en-US" smtClean="0"/>
              <a:t>Brusque</a:t>
            </a:r>
          </a:p>
          <a:p>
            <a:pPr eaLnBrk="1" hangingPunct="1"/>
            <a:r>
              <a:rPr lang="en-US" smtClean="0"/>
              <a:t>Affable</a:t>
            </a:r>
          </a:p>
          <a:p>
            <a:pPr eaLnBrk="1" hangingPunct="1"/>
            <a:r>
              <a:rPr lang="en-US" smtClean="0"/>
              <a:t>Remonstrate</a:t>
            </a:r>
          </a:p>
          <a:p>
            <a:pPr eaLnBrk="1" hangingPunct="1"/>
            <a:r>
              <a:rPr lang="en-US" smtClean="0"/>
              <a:t>Erudite</a:t>
            </a:r>
          </a:p>
          <a:p>
            <a:pPr eaLnBrk="1" hangingPunct="1"/>
            <a:r>
              <a:rPr lang="en-US" smtClean="0"/>
              <a:t>Resilient</a:t>
            </a:r>
          </a:p>
          <a:p>
            <a:pPr eaLnBrk="1" hangingPunct="1"/>
            <a:r>
              <a:rPr lang="en-US" smtClean="0"/>
              <a:t>aura</a:t>
            </a:r>
          </a:p>
        </p:txBody>
      </p:sp>
      <p:pic>
        <p:nvPicPr>
          <p:cNvPr id="113667" name="Picture 2" descr="C:\Users\Kathy\AppData\Local\Microsoft\Windows\Temporary Internet Files\Content.IE5\OMKNV2IW\MPj0438709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14600"/>
            <a:ext cx="3108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kind of writer would best describe Edith Wharton?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Naturalistic: Her characters are like pawns being moved around on a chess board. They have little free will and their fate is determined by external circumstances.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 Luck!!!!</a:t>
            </a:r>
          </a:p>
        </p:txBody>
      </p:sp>
      <p:pic>
        <p:nvPicPr>
          <p:cNvPr id="115714" name="Picture 2" descr="C:\Users\Kathy\AppData\Local\Microsoft\Windows\Temporary Internet Files\Content.IE5\D48Z61HZ\MCj04158820000[1]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981200"/>
            <a:ext cx="2514600" cy="2454275"/>
          </a:xfrm>
        </p:spPr>
      </p:pic>
      <p:pic>
        <p:nvPicPr>
          <p:cNvPr id="115715" name="Picture 3" descr="C:\Users\Kathy\AppData\Local\Microsoft\Windows\Temporary Internet Files\Content.IE5\D48Z61HZ\MCj0434767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form of language spoken by people in a particular region is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DIALECT</a:t>
            </a:r>
          </a:p>
        </p:txBody>
      </p:sp>
      <p:pic>
        <p:nvPicPr>
          <p:cNvPr id="25603" name="Picture 2" descr="C:\Users\Kathy\AppData\Local\Microsoft\Windows\Temporary Internet Files\Content.IE5\OMKNV2IW\MCj029912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8" y="2743200"/>
            <a:ext cx="3235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subject did Ethan used to study?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Engineering  </a:t>
            </a:r>
          </a:p>
        </p:txBody>
      </p:sp>
      <p:pic>
        <p:nvPicPr>
          <p:cNvPr id="27651" name="Picture 3" descr="C:\Users\Kathy\AppData\Local\Microsoft\Windows\Temporary Internet Files\Content.IE5\OMKNV2IW\MCj031030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63725"/>
            <a:ext cx="32004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Death of a Salesman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are the character foils?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Bernard and Biff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Willy and Ben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musical instrument represents Willy’s past?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114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Flute</a:t>
            </a:r>
            <a:endParaRPr lang="en-US" dirty="0"/>
          </a:p>
        </p:txBody>
      </p:sp>
      <p:pic>
        <p:nvPicPr>
          <p:cNvPr id="31747" name="Picture 2" descr="C:\Users\Kathy\AppData\Local\Microsoft\Windows\Temporary Internet Files\Content.IE5\ZMQ1XTCA\MCj043533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68190">
            <a:off x="6629400" y="4038600"/>
            <a:ext cx="863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Music"/>
          <p:cNvSpPr>
            <a:spLocks noEditPoints="1" noChangeArrowheads="1"/>
          </p:cNvSpPr>
          <p:nvPr/>
        </p:nvSpPr>
        <p:spPr bwMode="auto">
          <a:xfrm>
            <a:off x="457200" y="4114800"/>
            <a:ext cx="1809750" cy="180975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816</Words>
  <Application>Microsoft Office PowerPoint</Application>
  <PresentationFormat>On-screen Show (4:3)</PresentationFormat>
  <Paragraphs>288</Paragraphs>
  <Slides>50</Slides>
  <Notes>50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Georgia</vt:lpstr>
      <vt:lpstr>Calibri</vt:lpstr>
      <vt:lpstr>Office Theme</vt:lpstr>
      <vt:lpstr>Slide 1</vt:lpstr>
      <vt:lpstr>Ethan Frome</vt:lpstr>
      <vt:lpstr> Contrasts between Zeena and Mattie?</vt:lpstr>
      <vt:lpstr>Important Symbols</vt:lpstr>
      <vt:lpstr>What kind of writer would best describe Edith Wharton?</vt:lpstr>
      <vt:lpstr>The form of language spoken by people in a particular region is ???</vt:lpstr>
      <vt:lpstr>What subject did Ethan used to study?</vt:lpstr>
      <vt:lpstr>Death of a Salesman</vt:lpstr>
      <vt:lpstr>What musical instrument represents Willy’s past?</vt:lpstr>
      <vt:lpstr>Which character refers to Willy as a “prince”?</vt:lpstr>
      <vt:lpstr>How does Miller use juxtaposition in the play? </vt:lpstr>
      <vt:lpstr>What are some of the play’s themes?</vt:lpstr>
      <vt:lpstr>Slide 13</vt:lpstr>
      <vt:lpstr>What is the setting of the novel?</vt:lpstr>
      <vt:lpstr>Symbols in the novel</vt:lpstr>
      <vt:lpstr>How does the meaning of the letter change throughout the novel?</vt:lpstr>
      <vt:lpstr>Significance of Characters’ Names </vt:lpstr>
      <vt:lpstr>Hawthorne’s Writing Style</vt:lpstr>
      <vt:lpstr>The Great Gatsby</vt:lpstr>
      <vt:lpstr>Through which character does Fitzgerald allow the reader to learn about Gatsby’s past with Daisy?</vt:lpstr>
      <vt:lpstr>How does Fitzgerald use setting symbolically? </vt:lpstr>
      <vt:lpstr>The American Dream</vt:lpstr>
      <vt:lpstr>What arrangements did Gatsby make prior to his reunion with Daisy?</vt:lpstr>
      <vt:lpstr>Symbolism in Gatsby</vt:lpstr>
      <vt:lpstr>The Grapes of Wrath</vt:lpstr>
      <vt:lpstr>How does Jim Casy serve as a Biblical figure?</vt:lpstr>
      <vt:lpstr>Tom Serves as Casy’s “Disciple”</vt:lpstr>
      <vt:lpstr>Symbolism</vt:lpstr>
      <vt:lpstr>What is the function of the inter chapters?</vt:lpstr>
      <vt:lpstr>Transcendentalism</vt:lpstr>
      <vt:lpstr>The Old Man and the Sea</vt:lpstr>
      <vt:lpstr>Qualities of a Hemingway Hero?</vt:lpstr>
      <vt:lpstr>Santiago</vt:lpstr>
      <vt:lpstr>Why did Santiago admire Joe DiMaggio? </vt:lpstr>
      <vt:lpstr>Symbolism</vt:lpstr>
      <vt:lpstr>How does Hemingway juxtapose Manolin’s father and Santiago? </vt:lpstr>
      <vt:lpstr>Important terms </vt:lpstr>
      <vt:lpstr>hyperbole</vt:lpstr>
      <vt:lpstr>Imagery</vt:lpstr>
      <vt:lpstr>Review figures of speech</vt:lpstr>
      <vt:lpstr>Vocabulary Words!!!</vt:lpstr>
      <vt:lpstr>Study Vocabulary</vt:lpstr>
      <vt:lpstr>Form study groups to review</vt:lpstr>
      <vt:lpstr>Pronoun/antecedent agreement</vt:lpstr>
      <vt:lpstr>Persuasive Essay</vt:lpstr>
      <vt:lpstr>Review Use of Who and Whom</vt:lpstr>
      <vt:lpstr>Review Rubric of answering open ended questions </vt:lpstr>
      <vt:lpstr>Study Everywhere You Can! </vt:lpstr>
      <vt:lpstr>Get plenty of rest and a good breakfast!</vt:lpstr>
      <vt:lpstr>Good Luck!!!!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Term Review</dc:title>
  <dc:creator>Kathy</dc:creator>
  <cp:lastModifiedBy> </cp:lastModifiedBy>
  <cp:revision>26</cp:revision>
  <dcterms:created xsi:type="dcterms:W3CDTF">2009-01-17T01:48:40Z</dcterms:created>
  <dcterms:modified xsi:type="dcterms:W3CDTF">2010-01-22T12:42:16Z</dcterms:modified>
</cp:coreProperties>
</file>