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A021DB-7703-4A33-8EE8-8E5FB437670B}" type="datetimeFigureOut">
              <a:rPr lang="en-US" smtClean="0"/>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A021DB-7703-4A33-8EE8-8E5FB437670B}" type="datetimeFigureOut">
              <a:rPr lang="en-US" smtClean="0"/>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A021DB-7703-4A33-8EE8-8E5FB437670B}" type="datetimeFigureOut">
              <a:rPr lang="en-US" smtClean="0"/>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A021DB-7703-4A33-8EE8-8E5FB437670B}" type="datetimeFigureOut">
              <a:rPr lang="en-US" smtClean="0"/>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A021DB-7703-4A33-8EE8-8E5FB437670B}" type="datetimeFigureOut">
              <a:rPr lang="en-US" smtClean="0"/>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A021DB-7703-4A33-8EE8-8E5FB437670B}" type="datetimeFigureOut">
              <a:rPr lang="en-US" smtClean="0"/>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A021DB-7703-4A33-8EE8-8E5FB437670B}" type="datetimeFigureOut">
              <a:rPr lang="en-US" smtClean="0"/>
              <a:t>1/24/2010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A021DB-7703-4A33-8EE8-8E5FB437670B}" type="datetimeFigureOut">
              <a:rPr lang="en-US" smtClean="0"/>
              <a:t>1/24/2010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021DB-7703-4A33-8EE8-8E5FB437670B}" type="datetimeFigureOut">
              <a:rPr lang="en-US" smtClean="0"/>
              <a:t>1/24/2010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A021DB-7703-4A33-8EE8-8E5FB437670B}" type="datetimeFigureOut">
              <a:rPr lang="en-US" smtClean="0"/>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A021DB-7703-4A33-8EE8-8E5FB437670B}" type="datetimeFigureOut">
              <a:rPr lang="en-US" smtClean="0"/>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C8316-9405-4ABC-8A2F-DC923EA37F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021DB-7703-4A33-8EE8-8E5FB437670B}" type="datetimeFigureOut">
              <a:rPr lang="en-US" smtClean="0"/>
              <a:t>1/24/2010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C8316-9405-4ABC-8A2F-DC923EA37F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3219450"/>
          </a:xfrm>
        </p:spPr>
        <p:txBody>
          <a:bodyPr/>
          <a:lstStyle/>
          <a:p>
            <a:r>
              <a:rPr lang="en-US" dirty="0"/>
              <a:t>Write 4.24 in expanded form and in </a:t>
            </a:r>
            <a:br>
              <a:rPr lang="en-US" dirty="0"/>
            </a:br>
            <a:r>
              <a:rPr lang="en-US" dirty="0"/>
              <a:t>word form.</a:t>
            </a:r>
            <a:br>
              <a:rPr lang="en-US" dirty="0"/>
            </a:br>
            <a:endParaRPr lang="en-US" dirty="0"/>
          </a:p>
        </p:txBody>
      </p:sp>
      <p:sp>
        <p:nvSpPr>
          <p:cNvPr id="3" name="Subtitle 2"/>
          <p:cNvSpPr>
            <a:spLocks noGrp="1"/>
          </p:cNvSpPr>
          <p:nvPr>
            <p:ph type="subTitle" idx="1"/>
          </p:nvPr>
        </p:nvSpPr>
        <p:spPr/>
        <p:txBody>
          <a:bodyPr>
            <a:normAutofit/>
          </a:bodyPr>
          <a:lstStyle/>
          <a:p>
            <a:r>
              <a:rPr lang="en-US" sz="4000" dirty="0">
                <a:solidFill>
                  <a:schemeClr val="tx1"/>
                </a:solidFill>
              </a:rPr>
              <a:t>4 </a:t>
            </a:r>
            <a:r>
              <a:rPr lang="en-US" sz="4000" dirty="0">
                <a:solidFill>
                  <a:schemeClr val="tx1"/>
                </a:solidFill>
                <a:sym typeface="Symbol"/>
              </a:rPr>
              <a:t></a:t>
            </a:r>
            <a:r>
              <a:rPr lang="en-US" sz="4000" dirty="0">
                <a:solidFill>
                  <a:schemeClr val="tx1"/>
                </a:solidFill>
              </a:rPr>
              <a:t> 0.2 </a:t>
            </a:r>
            <a:r>
              <a:rPr lang="en-US" sz="4000" dirty="0">
                <a:solidFill>
                  <a:schemeClr val="tx1"/>
                </a:solidFill>
                <a:sym typeface="Symbol"/>
              </a:rPr>
              <a:t></a:t>
            </a:r>
            <a:r>
              <a:rPr lang="en-US" sz="4000" dirty="0">
                <a:solidFill>
                  <a:schemeClr val="tx1"/>
                </a:solidFill>
              </a:rPr>
              <a:t> 0.04; four and</a:t>
            </a:r>
            <a:br>
              <a:rPr lang="en-US" sz="4000" dirty="0">
                <a:solidFill>
                  <a:schemeClr val="tx1"/>
                </a:solidFill>
              </a:rPr>
            </a:br>
            <a:r>
              <a:rPr lang="en-US" sz="4000" dirty="0">
                <a:solidFill>
                  <a:schemeClr val="tx1"/>
                </a:solidFill>
              </a:rPr>
              <a:t>twenty-four hundredths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lstStyle/>
          <a:p>
            <a:r>
              <a:rPr lang="en-US" dirty="0"/>
              <a:t>Write  </a:t>
            </a:r>
            <a:r>
              <a:rPr lang="en-US" dirty="0" smtClean="0"/>
              <a:t>¾ as </a:t>
            </a:r>
            <a:r>
              <a:rPr lang="en-US" dirty="0"/>
              <a:t>a decimal.</a:t>
            </a:r>
            <a:br>
              <a:rPr lang="en-US" dirty="0"/>
            </a:br>
            <a:endParaRPr lang="en-US" dirty="0"/>
          </a:p>
        </p:txBody>
      </p:sp>
      <p:sp>
        <p:nvSpPr>
          <p:cNvPr id="3" name="Subtitle 2"/>
          <p:cNvSpPr>
            <a:spLocks noGrp="1"/>
          </p:cNvSpPr>
          <p:nvPr>
            <p:ph type="subTitle" idx="1"/>
          </p:nvPr>
        </p:nvSpPr>
        <p:spPr/>
        <p:txBody>
          <a:bodyPr/>
          <a:lstStyle/>
          <a:p>
            <a:r>
              <a:rPr lang="en-US" sz="4800" dirty="0">
                <a:solidFill>
                  <a:schemeClr val="tx1"/>
                </a:solidFill>
              </a:rPr>
              <a:t>0.75</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3219450"/>
          </a:xfrm>
        </p:spPr>
        <p:txBody>
          <a:bodyPr/>
          <a:lstStyle/>
          <a:p>
            <a:r>
              <a:rPr lang="en-US" dirty="0"/>
              <a:t>What is the GCF of 24 and 16?</a:t>
            </a:r>
            <a:br>
              <a:rPr lang="en-US" dirty="0"/>
            </a:br>
            <a:endParaRPr lang="en-US" dirty="0"/>
          </a:p>
        </p:txBody>
      </p:sp>
      <p:sp>
        <p:nvSpPr>
          <p:cNvPr id="3" name="Subtitle 2"/>
          <p:cNvSpPr>
            <a:spLocks noGrp="1"/>
          </p:cNvSpPr>
          <p:nvPr>
            <p:ph type="subTitle" idx="1"/>
          </p:nvPr>
        </p:nvSpPr>
        <p:spPr/>
        <p:txBody>
          <a:bodyPr>
            <a:normAutofit/>
          </a:bodyPr>
          <a:lstStyle/>
          <a:p>
            <a:r>
              <a:rPr lang="en-US" sz="7200" dirty="0">
                <a:solidFill>
                  <a:schemeClr val="tx1"/>
                </a:solidFill>
              </a:rPr>
              <a:t>8</a:t>
            </a:r>
            <a:endParaRPr lang="en-US" sz="7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lstStyle/>
          <a:p>
            <a:r>
              <a:rPr lang="en-US" dirty="0" smtClean="0"/>
              <a:t>Multiple Choice.</a:t>
            </a:r>
            <a:br>
              <a:rPr lang="en-US" dirty="0" smtClean="0"/>
            </a:br>
            <a:r>
              <a:rPr lang="en-US" dirty="0" smtClean="0"/>
              <a:t>Compare 7/8  _____ 2/3 </a:t>
            </a:r>
            <a:r>
              <a:rPr lang="en-US" dirty="0"/>
              <a:t>.</a:t>
            </a:r>
            <a:br>
              <a:rPr lang="en-US" dirty="0"/>
            </a:br>
            <a:r>
              <a:rPr lang="en-US" dirty="0"/>
              <a:t>	</a:t>
            </a:r>
            <a:r>
              <a:rPr lang="en-US" dirty="0" smtClean="0"/>
              <a:t>A.</a:t>
            </a:r>
            <a:r>
              <a:rPr lang="en-US" dirty="0"/>
              <a:t>	&gt;	</a:t>
            </a:r>
            <a:r>
              <a:rPr lang="en-US" dirty="0" smtClean="0"/>
              <a:t>B.</a:t>
            </a:r>
            <a:r>
              <a:rPr lang="en-US" dirty="0"/>
              <a:t>	&lt;</a:t>
            </a:r>
            <a:br>
              <a:rPr lang="en-US" dirty="0"/>
            </a:br>
            <a:endParaRPr lang="en-US" dirty="0"/>
          </a:p>
        </p:txBody>
      </p:sp>
      <p:sp>
        <p:nvSpPr>
          <p:cNvPr id="3" name="Subtitle 2"/>
          <p:cNvSpPr>
            <a:spLocks noGrp="1"/>
          </p:cNvSpPr>
          <p:nvPr>
            <p:ph type="subTitle" idx="1"/>
          </p:nvPr>
        </p:nvSpPr>
        <p:spPr/>
        <p:txBody>
          <a:bodyPr>
            <a:normAutofit/>
          </a:bodyPr>
          <a:lstStyle/>
          <a:p>
            <a:r>
              <a:rPr lang="en-US" sz="5400" dirty="0" smtClean="0">
                <a:solidFill>
                  <a:schemeClr val="tx1"/>
                </a:solidFill>
              </a:rPr>
              <a:t>A.	&gt;</a:t>
            </a:r>
            <a:endParaRPr lang="en-US" sz="5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normAutofit fontScale="90000"/>
          </a:bodyPr>
          <a:lstStyle/>
          <a:p>
            <a:r>
              <a:rPr lang="en-US" dirty="0"/>
              <a:t>Which set of numbers is ordered </a:t>
            </a:r>
            <a:br>
              <a:rPr lang="en-US" dirty="0"/>
            </a:br>
            <a:r>
              <a:rPr lang="en-US" dirty="0"/>
              <a:t>from least to greatest?</a:t>
            </a:r>
            <a:br>
              <a:rPr lang="en-US" dirty="0"/>
            </a:br>
            <a:r>
              <a:rPr lang="en-US" dirty="0"/>
              <a:t>	</a:t>
            </a:r>
            <a:r>
              <a:rPr lang="en-US" dirty="0" smtClean="0"/>
              <a:t>A. 3/8, 2/10</a:t>
            </a:r>
            <a:r>
              <a:rPr lang="en-US" dirty="0"/>
              <a:t>	</a:t>
            </a:r>
            <a:r>
              <a:rPr lang="en-US" dirty="0" smtClean="0"/>
              <a:t> </a:t>
            </a:r>
            <a:r>
              <a:rPr lang="en-US" dirty="0"/>
              <a:t>	</a:t>
            </a:r>
            <a:r>
              <a:rPr lang="en-US" dirty="0" smtClean="0"/>
              <a:t/>
            </a:r>
            <a:br>
              <a:rPr lang="en-US" dirty="0" smtClean="0"/>
            </a:br>
            <a:r>
              <a:rPr lang="en-US" dirty="0" smtClean="0"/>
              <a:t>B.  1/5, 2/7</a:t>
            </a:r>
            <a:r>
              <a:rPr lang="en-US" dirty="0"/>
              <a:t>	 </a:t>
            </a:r>
            <a:br>
              <a:rPr lang="en-US" dirty="0"/>
            </a:br>
            <a:endParaRPr lang="en-US" dirty="0"/>
          </a:p>
        </p:txBody>
      </p:sp>
      <p:sp>
        <p:nvSpPr>
          <p:cNvPr id="3" name="Subtitle 2"/>
          <p:cNvSpPr>
            <a:spLocks noGrp="1"/>
          </p:cNvSpPr>
          <p:nvPr>
            <p:ph type="subTitle" idx="1"/>
          </p:nvPr>
        </p:nvSpPr>
        <p:spPr/>
        <p:txBody>
          <a:bodyPr>
            <a:normAutofit/>
          </a:bodyPr>
          <a:lstStyle/>
          <a:p>
            <a:r>
              <a:rPr lang="en-US" sz="4800" dirty="0" smtClean="0">
                <a:solidFill>
                  <a:schemeClr val="tx1"/>
                </a:solidFill>
              </a:rPr>
              <a:t>B.  1/5, 2/7</a:t>
            </a:r>
            <a:endParaRPr lang="en-US" sz="4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normAutofit fontScale="90000"/>
          </a:bodyPr>
          <a:lstStyle/>
          <a:p>
            <a:r>
              <a:rPr lang="en-US" sz="4000" dirty="0" smtClean="0"/>
              <a:t/>
            </a:r>
            <a:br>
              <a:rPr lang="en-US" sz="4000" dirty="0" smtClean="0"/>
            </a:br>
            <a:r>
              <a:rPr lang="en-US" sz="4000" dirty="0" smtClean="0"/>
              <a:t>Multiple Choice….</a:t>
            </a:r>
            <a:r>
              <a:rPr lang="en-US" sz="4000" dirty="0"/>
              <a:t/>
            </a:r>
            <a:br>
              <a:rPr lang="en-US" sz="4000" dirty="0"/>
            </a:br>
            <a:r>
              <a:rPr lang="en-US" sz="4000" dirty="0" smtClean="0"/>
              <a:t>What </a:t>
            </a:r>
            <a:r>
              <a:rPr lang="en-US" sz="4000" dirty="0"/>
              <a:t>is the prime factorization of </a:t>
            </a:r>
            <a:br>
              <a:rPr lang="en-US" sz="4000" dirty="0"/>
            </a:br>
            <a:r>
              <a:rPr lang="en-US" sz="4000" dirty="0"/>
              <a:t>150?</a:t>
            </a:r>
            <a:r>
              <a:rPr lang="en-US" dirty="0"/>
              <a:t/>
            </a:r>
            <a:br>
              <a:rPr lang="en-US" dirty="0"/>
            </a:br>
            <a:r>
              <a:rPr lang="en-US" dirty="0"/>
              <a:t>	</a:t>
            </a:r>
            <a:r>
              <a:rPr lang="en-US" dirty="0" smtClean="0">
                <a:solidFill>
                  <a:srgbClr val="FF0000"/>
                </a:solidFill>
              </a:rPr>
              <a:t>F</a:t>
            </a:r>
            <a:r>
              <a:rPr lang="en-US" dirty="0" smtClean="0"/>
              <a:t>.  2 </a:t>
            </a:r>
            <a:r>
              <a:rPr lang="en-US" dirty="0">
                <a:sym typeface="Symbol"/>
              </a:rPr>
              <a:t></a:t>
            </a:r>
            <a:r>
              <a:rPr lang="en-US" dirty="0"/>
              <a:t> 3 </a:t>
            </a:r>
            <a:r>
              <a:rPr lang="en-US" dirty="0">
                <a:sym typeface="Symbol"/>
              </a:rPr>
              <a:t></a:t>
            </a:r>
            <a:r>
              <a:rPr lang="en-US" dirty="0"/>
              <a:t> 5	</a:t>
            </a:r>
            <a:r>
              <a:rPr lang="en-US" dirty="0" smtClean="0">
                <a:solidFill>
                  <a:srgbClr val="FF0000"/>
                </a:solidFill>
              </a:rPr>
              <a:t>H</a:t>
            </a:r>
            <a:r>
              <a:rPr lang="en-US" dirty="0" smtClean="0"/>
              <a:t>. 2</a:t>
            </a:r>
            <a:r>
              <a:rPr lang="en-US" baseline="30000" dirty="0" smtClean="0"/>
              <a:t>2</a:t>
            </a:r>
            <a:r>
              <a:rPr lang="en-US" dirty="0" smtClean="0"/>
              <a:t> </a:t>
            </a:r>
            <a:r>
              <a:rPr lang="en-US" dirty="0">
                <a:sym typeface="Symbol"/>
              </a:rPr>
              <a:t></a:t>
            </a:r>
            <a:r>
              <a:rPr lang="en-US" dirty="0"/>
              <a:t> 3</a:t>
            </a:r>
            <a:r>
              <a:rPr lang="en-US" baseline="30000" dirty="0"/>
              <a:t>2</a:t>
            </a:r>
            <a:r>
              <a:rPr lang="en-US" dirty="0"/>
              <a:t> </a:t>
            </a:r>
            <a:r>
              <a:rPr lang="en-US" dirty="0">
                <a:sym typeface="Symbol"/>
              </a:rPr>
              <a:t></a:t>
            </a:r>
            <a:r>
              <a:rPr lang="en-US" dirty="0"/>
              <a:t> 5</a:t>
            </a:r>
            <a:r>
              <a:rPr lang="en-US" baseline="30000" dirty="0"/>
              <a:t>2</a:t>
            </a:r>
            <a:r>
              <a:rPr lang="en-US" dirty="0"/>
              <a:t/>
            </a:r>
            <a:br>
              <a:rPr lang="en-US" dirty="0"/>
            </a:br>
            <a:r>
              <a:rPr lang="en-US" dirty="0" smtClean="0">
                <a:solidFill>
                  <a:srgbClr val="FF0000"/>
                </a:solidFill>
              </a:rPr>
              <a:t>G</a:t>
            </a:r>
            <a:r>
              <a:rPr lang="en-US" dirty="0" smtClean="0"/>
              <a:t>. 2 </a:t>
            </a:r>
            <a:r>
              <a:rPr lang="en-US" dirty="0">
                <a:sym typeface="Symbol"/>
              </a:rPr>
              <a:t></a:t>
            </a:r>
            <a:r>
              <a:rPr lang="en-US" dirty="0"/>
              <a:t> 3 </a:t>
            </a:r>
            <a:r>
              <a:rPr lang="en-US" dirty="0">
                <a:sym typeface="Symbol"/>
              </a:rPr>
              <a:t></a:t>
            </a:r>
            <a:r>
              <a:rPr lang="en-US" dirty="0"/>
              <a:t> </a:t>
            </a:r>
            <a:r>
              <a:rPr lang="en-US" dirty="0" smtClean="0"/>
              <a:t>5</a:t>
            </a:r>
            <a:r>
              <a:rPr lang="en-US" baseline="30000" dirty="0" smtClean="0"/>
              <a:t>2      </a:t>
            </a:r>
            <a:r>
              <a:rPr lang="en-US" dirty="0" smtClean="0">
                <a:solidFill>
                  <a:srgbClr val="FF0000"/>
                </a:solidFill>
              </a:rPr>
              <a:t>J</a:t>
            </a:r>
            <a:r>
              <a:rPr lang="en-US" dirty="0" smtClean="0"/>
              <a:t>.  2</a:t>
            </a:r>
            <a:r>
              <a:rPr lang="en-US" baseline="30000" dirty="0" smtClean="0"/>
              <a:t>2</a:t>
            </a:r>
            <a:r>
              <a:rPr lang="en-US" dirty="0" smtClean="0"/>
              <a:t> </a:t>
            </a:r>
            <a:r>
              <a:rPr lang="en-US" dirty="0">
                <a:sym typeface="Symbol"/>
              </a:rPr>
              <a:t></a:t>
            </a:r>
            <a:r>
              <a:rPr lang="en-US" dirty="0"/>
              <a:t> 3 </a:t>
            </a:r>
            <a:r>
              <a:rPr lang="en-US" dirty="0">
                <a:sym typeface="Symbol"/>
              </a:rPr>
              <a:t></a:t>
            </a:r>
            <a:r>
              <a:rPr lang="en-US" dirty="0"/>
              <a:t> 11</a:t>
            </a:r>
            <a:br>
              <a:rPr lang="en-US" dirty="0"/>
            </a:br>
            <a:endParaRPr lang="en-US" dirty="0"/>
          </a:p>
        </p:txBody>
      </p:sp>
      <p:sp>
        <p:nvSpPr>
          <p:cNvPr id="3" name="Subtitle 2"/>
          <p:cNvSpPr>
            <a:spLocks noGrp="1"/>
          </p:cNvSpPr>
          <p:nvPr>
            <p:ph type="subTitle" idx="1"/>
          </p:nvPr>
        </p:nvSpPr>
        <p:spPr/>
        <p:txBody>
          <a:bodyPr>
            <a:normAutofit/>
          </a:bodyPr>
          <a:lstStyle/>
          <a:p>
            <a:r>
              <a:rPr lang="en-US" sz="4800" dirty="0" smtClean="0">
                <a:solidFill>
                  <a:srgbClr val="FF0000"/>
                </a:solidFill>
              </a:rPr>
              <a:t>G</a:t>
            </a:r>
            <a:r>
              <a:rPr lang="en-US" sz="4800" dirty="0" smtClean="0"/>
              <a:t>. </a:t>
            </a:r>
            <a:r>
              <a:rPr lang="en-US" sz="4800" dirty="0" smtClean="0">
                <a:solidFill>
                  <a:schemeClr val="tx1"/>
                </a:solidFill>
              </a:rPr>
              <a:t>2 </a:t>
            </a:r>
            <a:r>
              <a:rPr lang="en-US" sz="4800" dirty="0" smtClean="0">
                <a:solidFill>
                  <a:schemeClr val="tx1"/>
                </a:solidFill>
                <a:sym typeface="Symbol"/>
              </a:rPr>
              <a:t></a:t>
            </a:r>
            <a:r>
              <a:rPr lang="en-US" sz="4800" dirty="0" smtClean="0">
                <a:solidFill>
                  <a:schemeClr val="tx1"/>
                </a:solidFill>
              </a:rPr>
              <a:t> 3 </a:t>
            </a:r>
            <a:r>
              <a:rPr lang="en-US" sz="4800" dirty="0" smtClean="0">
                <a:solidFill>
                  <a:schemeClr val="tx1"/>
                </a:solidFill>
                <a:sym typeface="Symbol"/>
              </a:rPr>
              <a:t></a:t>
            </a:r>
            <a:r>
              <a:rPr lang="en-US" sz="4800" dirty="0" smtClean="0">
                <a:solidFill>
                  <a:schemeClr val="tx1"/>
                </a:solidFill>
              </a:rPr>
              <a:t> 5</a:t>
            </a:r>
            <a:r>
              <a:rPr lang="en-US" sz="4800" baseline="30000" dirty="0" smtClean="0">
                <a:solidFill>
                  <a:schemeClr val="tx1"/>
                </a:solidFill>
              </a:rPr>
              <a:t>2</a:t>
            </a:r>
            <a:endParaRPr lang="en-US" sz="4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lstStyle/>
          <a:p>
            <a:r>
              <a:rPr lang="en-US" dirty="0"/>
              <a:t>Write </a:t>
            </a:r>
            <a:r>
              <a:rPr lang="en-US" dirty="0" smtClean="0"/>
              <a:t>26/7 </a:t>
            </a:r>
            <a:r>
              <a:rPr lang="en-US" dirty="0"/>
              <a:t>as a mixed number.</a:t>
            </a:r>
            <a:br>
              <a:rPr lang="en-US" dirty="0"/>
            </a:br>
            <a:endParaRPr lang="en-US" dirty="0"/>
          </a:p>
        </p:txBody>
      </p:sp>
      <p:sp>
        <p:nvSpPr>
          <p:cNvPr id="3" name="Subtitle 2"/>
          <p:cNvSpPr>
            <a:spLocks noGrp="1"/>
          </p:cNvSpPr>
          <p:nvPr>
            <p:ph type="subTitle" idx="1"/>
          </p:nvPr>
        </p:nvSpPr>
        <p:spPr/>
        <p:txBody>
          <a:bodyPr>
            <a:normAutofit/>
          </a:bodyPr>
          <a:lstStyle/>
          <a:p>
            <a:r>
              <a:rPr lang="en-US" sz="5400" dirty="0" smtClean="0">
                <a:solidFill>
                  <a:schemeClr val="tx1"/>
                </a:solidFill>
              </a:rPr>
              <a:t>3  5/7</a:t>
            </a:r>
            <a:endParaRPr lang="en-US" sz="5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371850"/>
          </a:xfrm>
        </p:spPr>
        <p:txBody>
          <a:bodyPr/>
          <a:lstStyle/>
          <a:p>
            <a:r>
              <a:rPr lang="en-US" dirty="0"/>
              <a:t>Compare </a:t>
            </a:r>
            <a:r>
              <a:rPr lang="en-US" dirty="0" smtClean="0"/>
              <a:t/>
            </a:r>
            <a:br>
              <a:rPr lang="en-US" dirty="0" smtClean="0"/>
            </a:br>
            <a:r>
              <a:rPr lang="en-US" dirty="0" smtClean="0"/>
              <a:t>14  </a:t>
            </a:r>
            <a:r>
              <a:rPr lang="en-US" sz="4000" dirty="0" smtClean="0"/>
              <a:t>16/18</a:t>
            </a:r>
            <a:r>
              <a:rPr lang="en-US" dirty="0" smtClean="0"/>
              <a:t>  </a:t>
            </a:r>
            <a:r>
              <a:rPr lang="en-US" dirty="0"/>
              <a:t>_____ </a:t>
            </a:r>
            <a:r>
              <a:rPr lang="en-US" dirty="0" smtClean="0"/>
              <a:t>14  </a:t>
            </a:r>
            <a:r>
              <a:rPr lang="en-US" sz="4000" dirty="0" smtClean="0"/>
              <a:t>13/19 </a:t>
            </a:r>
            <a:r>
              <a:rPr lang="en-US" dirty="0"/>
              <a:t>.</a:t>
            </a:r>
            <a:br>
              <a:rPr lang="en-US" dirty="0"/>
            </a:br>
            <a:endParaRPr lang="en-US" dirty="0"/>
          </a:p>
        </p:txBody>
      </p:sp>
      <p:sp>
        <p:nvSpPr>
          <p:cNvPr id="3" name="Subtitle 2"/>
          <p:cNvSpPr>
            <a:spLocks noGrp="1"/>
          </p:cNvSpPr>
          <p:nvPr>
            <p:ph type="subTitle" idx="1"/>
          </p:nvPr>
        </p:nvSpPr>
        <p:spPr/>
        <p:txBody>
          <a:bodyPr>
            <a:normAutofit/>
          </a:bodyPr>
          <a:lstStyle/>
          <a:p>
            <a:r>
              <a:rPr lang="en-US" sz="7200" dirty="0">
                <a:solidFill>
                  <a:schemeClr val="tx1"/>
                </a:solidFill>
              </a:rPr>
              <a:t>&gt;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371850"/>
          </a:xfrm>
        </p:spPr>
        <p:txBody>
          <a:bodyPr/>
          <a:lstStyle/>
          <a:p>
            <a:r>
              <a:rPr lang="en-US" dirty="0"/>
              <a:t>Write 93.08 as a mixed number in simplest form. </a:t>
            </a:r>
            <a:br>
              <a:rPr lang="en-US" dirty="0"/>
            </a:br>
            <a:endParaRPr lang="en-US" dirty="0"/>
          </a:p>
        </p:txBody>
      </p:sp>
      <p:sp>
        <p:nvSpPr>
          <p:cNvPr id="3" name="Subtitle 2"/>
          <p:cNvSpPr>
            <a:spLocks noGrp="1"/>
          </p:cNvSpPr>
          <p:nvPr>
            <p:ph type="subTitle" idx="1"/>
          </p:nvPr>
        </p:nvSpPr>
        <p:spPr/>
        <p:txBody>
          <a:bodyPr>
            <a:normAutofit/>
          </a:bodyPr>
          <a:lstStyle/>
          <a:p>
            <a:r>
              <a:rPr lang="en-US" sz="4800" dirty="0" smtClean="0">
                <a:solidFill>
                  <a:schemeClr val="tx1"/>
                </a:solidFill>
              </a:rPr>
              <a:t>93  2/25</a:t>
            </a:r>
            <a:endParaRPr lang="en-US" sz="4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3295650"/>
          </a:xfrm>
        </p:spPr>
        <p:txBody>
          <a:bodyPr>
            <a:normAutofit fontScale="90000"/>
          </a:bodyPr>
          <a:lstStyle/>
          <a:p>
            <a:r>
              <a:rPr lang="en-US" dirty="0"/>
              <a:t>Which is NOT equivalent </a:t>
            </a:r>
            <a:r>
              <a:rPr lang="en-US" dirty="0" smtClean="0"/>
              <a:t>to 42/91 </a:t>
            </a:r>
            <a:r>
              <a:rPr lang="en-US" dirty="0"/>
              <a:t>?</a:t>
            </a:r>
            <a:br>
              <a:rPr lang="en-US" dirty="0"/>
            </a:br>
            <a:r>
              <a:rPr lang="en-US" dirty="0"/>
              <a:t>	</a:t>
            </a:r>
            <a:r>
              <a:rPr lang="en-US" dirty="0" smtClean="0"/>
              <a:t>A. 4/9  </a:t>
            </a:r>
            <a:r>
              <a:rPr lang="en-US" dirty="0"/>
              <a:t>	</a:t>
            </a:r>
            <a:r>
              <a:rPr lang="en-US" dirty="0" smtClean="0"/>
              <a:t>C.   84/182</a:t>
            </a:r>
            <a:r>
              <a:rPr lang="en-US" dirty="0"/>
              <a:t>	 </a:t>
            </a:r>
            <a:br>
              <a:rPr lang="en-US" dirty="0"/>
            </a:br>
            <a:r>
              <a:rPr lang="en-US" dirty="0"/>
              <a:t>	</a:t>
            </a:r>
            <a:r>
              <a:rPr lang="en-US" dirty="0" smtClean="0"/>
              <a:t>B.  6/18</a:t>
            </a:r>
            <a:r>
              <a:rPr lang="en-US" dirty="0"/>
              <a:t>	</a:t>
            </a:r>
            <a:r>
              <a:rPr lang="en-US" dirty="0" smtClean="0"/>
              <a:t>D.  168/364</a:t>
            </a:r>
            <a:r>
              <a:rPr lang="en-US" dirty="0"/>
              <a:t>	 </a:t>
            </a:r>
            <a:br>
              <a:rPr lang="en-US" dirty="0"/>
            </a:br>
            <a:endParaRPr lang="en-US" dirty="0"/>
          </a:p>
        </p:txBody>
      </p:sp>
      <p:sp>
        <p:nvSpPr>
          <p:cNvPr id="3" name="Subtitle 2"/>
          <p:cNvSpPr>
            <a:spLocks noGrp="1"/>
          </p:cNvSpPr>
          <p:nvPr>
            <p:ph type="subTitle" idx="1"/>
          </p:nvPr>
        </p:nvSpPr>
        <p:spPr/>
        <p:txBody>
          <a:bodyPr>
            <a:normAutofit/>
          </a:bodyPr>
          <a:lstStyle/>
          <a:p>
            <a:r>
              <a:rPr lang="en-US" sz="5400" dirty="0" smtClean="0">
                <a:solidFill>
                  <a:schemeClr val="tx1"/>
                </a:solidFill>
              </a:rPr>
              <a:t>A. 4/9</a:t>
            </a:r>
            <a:endParaRPr lang="en-US" sz="5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371850"/>
          </a:xfrm>
        </p:spPr>
        <p:txBody>
          <a:bodyPr/>
          <a:lstStyle/>
          <a:p>
            <a:r>
              <a:rPr lang="en-US" dirty="0"/>
              <a:t>Find the product</a:t>
            </a:r>
            <a:r>
              <a:rPr lang="en-US" dirty="0" smtClean="0"/>
              <a:t>:</a:t>
            </a:r>
            <a:br>
              <a:rPr lang="en-US" dirty="0" smtClean="0"/>
            </a:br>
            <a:r>
              <a:rPr lang="en-US" dirty="0" smtClean="0"/>
              <a:t> </a:t>
            </a:r>
            <a:r>
              <a:rPr lang="en-US" dirty="0"/>
              <a:t>26.4 </a:t>
            </a:r>
            <a:r>
              <a:rPr lang="en-US" dirty="0">
                <a:sym typeface="Symbol"/>
              </a:rPr>
              <a:t></a:t>
            </a:r>
            <a:r>
              <a:rPr lang="en-US" dirty="0"/>
              <a:t> 0.15.</a:t>
            </a:r>
          </a:p>
        </p:txBody>
      </p:sp>
      <p:sp>
        <p:nvSpPr>
          <p:cNvPr id="3" name="Subtitle 2"/>
          <p:cNvSpPr>
            <a:spLocks noGrp="1"/>
          </p:cNvSpPr>
          <p:nvPr>
            <p:ph type="subTitle" idx="1"/>
          </p:nvPr>
        </p:nvSpPr>
        <p:spPr/>
        <p:txBody>
          <a:bodyPr>
            <a:normAutofit/>
          </a:bodyPr>
          <a:lstStyle/>
          <a:p>
            <a:r>
              <a:rPr lang="en-US" sz="7200" dirty="0" smtClean="0">
                <a:solidFill>
                  <a:schemeClr val="tx1"/>
                </a:solidFill>
              </a:rPr>
              <a:t>3.96</a:t>
            </a:r>
            <a:endParaRPr lang="en-US" sz="7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lstStyle/>
          <a:p>
            <a:r>
              <a:rPr lang="en-US" dirty="0"/>
              <a:t>Find the product: 0.2 </a:t>
            </a:r>
            <a:r>
              <a:rPr lang="en-US" dirty="0">
                <a:sym typeface="Symbol"/>
              </a:rPr>
              <a:t></a:t>
            </a:r>
            <a:r>
              <a:rPr lang="en-US" dirty="0"/>
              <a:t> 4.2.</a:t>
            </a:r>
            <a:br>
              <a:rPr lang="en-US" dirty="0"/>
            </a:br>
            <a:endParaRPr lang="en-US" dirty="0"/>
          </a:p>
        </p:txBody>
      </p:sp>
      <p:sp>
        <p:nvSpPr>
          <p:cNvPr id="3" name="Subtitle 2"/>
          <p:cNvSpPr>
            <a:spLocks noGrp="1"/>
          </p:cNvSpPr>
          <p:nvPr>
            <p:ph type="subTitle" idx="1"/>
          </p:nvPr>
        </p:nvSpPr>
        <p:spPr/>
        <p:txBody>
          <a:bodyPr/>
          <a:lstStyle/>
          <a:p>
            <a:r>
              <a:rPr lang="en-US" sz="5400" dirty="0">
                <a:solidFill>
                  <a:schemeClr val="tx1"/>
                </a:solidFill>
              </a:rPr>
              <a:t>0.84</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r>
              <a:rPr lang="en-US" dirty="0" smtClean="0"/>
              <a:t>What is the LCM of </a:t>
            </a:r>
            <a:br>
              <a:rPr lang="en-US" dirty="0" smtClean="0"/>
            </a:br>
            <a:r>
              <a:rPr lang="en-US" dirty="0" smtClean="0"/>
              <a:t>6 and 28?</a:t>
            </a:r>
            <a:endParaRPr lang="en-US" dirty="0"/>
          </a:p>
        </p:txBody>
      </p:sp>
      <p:sp>
        <p:nvSpPr>
          <p:cNvPr id="3" name="Subtitle 2"/>
          <p:cNvSpPr>
            <a:spLocks noGrp="1"/>
          </p:cNvSpPr>
          <p:nvPr>
            <p:ph type="subTitle" idx="1"/>
          </p:nvPr>
        </p:nvSpPr>
        <p:spPr/>
        <p:txBody>
          <a:bodyPr/>
          <a:lstStyle/>
          <a:p>
            <a:endParaRPr lang="en-US" dirty="0" smtClean="0"/>
          </a:p>
          <a:p>
            <a:r>
              <a:rPr lang="en-US" sz="5400" dirty="0" smtClean="0">
                <a:solidFill>
                  <a:schemeClr val="tx1"/>
                </a:solidFill>
              </a:rPr>
              <a:t>84</a:t>
            </a:r>
            <a:endParaRPr lang="en-US" sz="5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3886199"/>
          </a:xfrm>
        </p:spPr>
        <p:txBody>
          <a:bodyPr>
            <a:normAutofit fontScale="90000"/>
          </a:bodyPr>
          <a:lstStyle/>
          <a:p>
            <a:r>
              <a:rPr lang="en-US" sz="3600" dirty="0" smtClean="0"/>
              <a:t/>
            </a:r>
            <a:br>
              <a:rPr lang="en-US" sz="3600" dirty="0" smtClean="0"/>
            </a:br>
            <a:r>
              <a:rPr lang="en-US" sz="3600" dirty="0" smtClean="0"/>
              <a:t>Carolyn </a:t>
            </a:r>
            <a:r>
              <a:rPr lang="en-US" sz="3600" dirty="0"/>
              <a:t>has 24 bottles of shampoo, 36 tubes of hand lotion, and 60 bars of lavender soap to make gift </a:t>
            </a:r>
            <a:r>
              <a:rPr lang="en-US" sz="3600" dirty="0" smtClean="0"/>
              <a:t>baskets</a:t>
            </a:r>
            <a:r>
              <a:rPr lang="en-US" sz="3600" dirty="0"/>
              <a:t>. She wants to have the </a:t>
            </a:r>
            <a:br>
              <a:rPr lang="en-US" sz="3600" dirty="0"/>
            </a:br>
            <a:r>
              <a:rPr lang="en-US" sz="3600" dirty="0"/>
              <a:t>same number of each item in every basket. What is the greatest number of baskets she can make without having any of the items left over?</a:t>
            </a:r>
            <a:r>
              <a:rPr lang="en-US" dirty="0"/>
              <a:t/>
            </a:r>
            <a:br>
              <a:rPr lang="en-US" dirty="0"/>
            </a:br>
            <a:endParaRPr lang="en-US" dirty="0"/>
          </a:p>
        </p:txBody>
      </p:sp>
      <p:sp>
        <p:nvSpPr>
          <p:cNvPr id="3" name="Subtitle 2"/>
          <p:cNvSpPr>
            <a:spLocks noGrp="1"/>
          </p:cNvSpPr>
          <p:nvPr>
            <p:ph type="subTitle" idx="1"/>
          </p:nvPr>
        </p:nvSpPr>
        <p:spPr>
          <a:xfrm>
            <a:off x="1371600" y="4495800"/>
            <a:ext cx="6400800" cy="1905000"/>
          </a:xfrm>
        </p:spPr>
        <p:txBody>
          <a:bodyPr/>
          <a:lstStyle/>
          <a:p>
            <a:endParaRPr lang="en-US" dirty="0" smtClean="0"/>
          </a:p>
          <a:p>
            <a:r>
              <a:rPr lang="en-US" sz="5400" b="1" dirty="0" smtClean="0">
                <a:solidFill>
                  <a:schemeClr val="tx1"/>
                </a:solidFill>
              </a:rPr>
              <a:t>12 Baskets</a:t>
            </a:r>
            <a:endParaRPr lang="en-US" sz="54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r>
              <a:rPr lang="en-US" dirty="0"/>
              <a:t>Write 9.54863 </a:t>
            </a:r>
            <a:r>
              <a:rPr lang="en-US" dirty="0">
                <a:sym typeface="Symbol"/>
              </a:rPr>
              <a:t></a:t>
            </a:r>
            <a:r>
              <a:rPr lang="en-US" dirty="0"/>
              <a:t> 10</a:t>
            </a:r>
            <a:r>
              <a:rPr lang="en-US" baseline="30000" dirty="0"/>
              <a:t>4</a:t>
            </a:r>
            <a:r>
              <a:rPr lang="en-US" dirty="0"/>
              <a:t> in standard </a:t>
            </a:r>
            <a:br>
              <a:rPr lang="en-US" dirty="0"/>
            </a:br>
            <a:r>
              <a:rPr lang="en-US" dirty="0"/>
              <a:t>form.</a:t>
            </a:r>
            <a:br>
              <a:rPr lang="en-US" dirty="0"/>
            </a:br>
            <a:endParaRPr lang="en-US" dirty="0"/>
          </a:p>
        </p:txBody>
      </p:sp>
      <p:sp>
        <p:nvSpPr>
          <p:cNvPr id="3" name="Subtitle 2"/>
          <p:cNvSpPr>
            <a:spLocks noGrp="1"/>
          </p:cNvSpPr>
          <p:nvPr>
            <p:ph type="subTitle" idx="1"/>
          </p:nvPr>
        </p:nvSpPr>
        <p:spPr/>
        <p:txBody>
          <a:bodyPr/>
          <a:lstStyle/>
          <a:p>
            <a:r>
              <a:rPr lang="en-US" sz="6000" dirty="0">
                <a:solidFill>
                  <a:schemeClr val="tx1"/>
                </a:solidFill>
              </a:rPr>
              <a:t>95,486.3</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2533650"/>
          </a:xfrm>
        </p:spPr>
        <p:txBody>
          <a:bodyPr>
            <a:normAutofit/>
          </a:bodyPr>
          <a:lstStyle/>
          <a:p>
            <a:r>
              <a:rPr lang="en-US" dirty="0"/>
              <a:t>What is 6 </a:t>
            </a:r>
            <a:r>
              <a:rPr lang="en-US" dirty="0" smtClean="0"/>
              <a:t>x </a:t>
            </a:r>
            <a:r>
              <a:rPr lang="en-US" dirty="0"/>
              <a:t>6 </a:t>
            </a:r>
            <a:r>
              <a:rPr lang="en-US" dirty="0" smtClean="0"/>
              <a:t>x </a:t>
            </a:r>
            <a:r>
              <a:rPr lang="en-US" dirty="0"/>
              <a:t>6 written in exponential form?</a:t>
            </a:r>
            <a:br>
              <a:rPr lang="en-US" dirty="0"/>
            </a:br>
            <a:endParaRPr lang="en-US" dirty="0"/>
          </a:p>
        </p:txBody>
      </p:sp>
      <p:sp>
        <p:nvSpPr>
          <p:cNvPr id="3" name="Subtitle 2"/>
          <p:cNvSpPr>
            <a:spLocks noGrp="1"/>
          </p:cNvSpPr>
          <p:nvPr>
            <p:ph type="subTitle" idx="1"/>
          </p:nvPr>
        </p:nvSpPr>
        <p:spPr/>
        <p:txBody>
          <a:bodyPr>
            <a:normAutofit/>
          </a:bodyPr>
          <a:lstStyle/>
          <a:p>
            <a:r>
              <a:rPr lang="en-US" sz="6600" dirty="0" smtClean="0">
                <a:solidFill>
                  <a:schemeClr val="tx1"/>
                </a:solidFill>
              </a:rPr>
              <a:t>6^3</a:t>
            </a:r>
            <a:endParaRPr lang="en-US" sz="6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r>
              <a:rPr lang="en-US" dirty="0"/>
              <a:t>What are the next two terms in this </a:t>
            </a:r>
            <a:r>
              <a:rPr lang="en-US" dirty="0" smtClean="0"/>
              <a:t>sequence</a:t>
            </a:r>
            <a:r>
              <a:rPr lang="en-US" dirty="0"/>
              <a:t>: 2, 4, 8, 16, ... ?</a:t>
            </a:r>
          </a:p>
        </p:txBody>
      </p:sp>
      <p:sp>
        <p:nvSpPr>
          <p:cNvPr id="3" name="Subtitle 2"/>
          <p:cNvSpPr>
            <a:spLocks noGrp="1"/>
          </p:cNvSpPr>
          <p:nvPr>
            <p:ph type="subTitle" idx="1"/>
          </p:nvPr>
        </p:nvSpPr>
        <p:spPr/>
        <p:txBody>
          <a:bodyPr/>
          <a:lstStyle/>
          <a:p>
            <a:r>
              <a:rPr lang="en-US" sz="6600" dirty="0">
                <a:solidFill>
                  <a:schemeClr val="tx1"/>
                </a:solidFill>
              </a:rPr>
              <a:t>32, 64</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3371851"/>
          </a:xfrm>
        </p:spPr>
        <p:txBody>
          <a:bodyPr>
            <a:normAutofit fontScale="90000"/>
          </a:bodyPr>
          <a:lstStyle/>
          <a:p>
            <a:r>
              <a:rPr lang="en-US" sz="3600" dirty="0" smtClean="0"/>
              <a:t/>
            </a:r>
            <a:br>
              <a:rPr lang="en-US" sz="3600" dirty="0" smtClean="0"/>
            </a:br>
            <a:r>
              <a:rPr lang="en-US" sz="3600" dirty="0" smtClean="0"/>
              <a:t>Xavier’s </a:t>
            </a:r>
            <a:r>
              <a:rPr lang="en-US" sz="3600" dirty="0"/>
              <a:t>family drives from Lawrence to New London. Lawrence to Boston is 28 miles; Boston to Providence is 49 miles; Providence to New London is 54 miles. If all three numbers are rounded to the nearest ten, what would the total distance be?</a:t>
            </a:r>
            <a:r>
              <a:rPr lang="en-US" dirty="0"/>
              <a:t/>
            </a:r>
            <a:br>
              <a:rPr lang="en-US" dirty="0"/>
            </a:br>
            <a:endParaRPr lang="en-US" dirty="0"/>
          </a:p>
        </p:txBody>
      </p:sp>
      <p:sp>
        <p:nvSpPr>
          <p:cNvPr id="3" name="Subtitle 2"/>
          <p:cNvSpPr>
            <a:spLocks noGrp="1"/>
          </p:cNvSpPr>
          <p:nvPr>
            <p:ph type="subTitle" idx="1"/>
          </p:nvPr>
        </p:nvSpPr>
        <p:spPr/>
        <p:txBody>
          <a:bodyPr/>
          <a:lstStyle/>
          <a:p>
            <a:r>
              <a:rPr lang="en-US" sz="7200" dirty="0">
                <a:solidFill>
                  <a:schemeClr val="tx1"/>
                </a:solidFill>
              </a:rPr>
              <a:t>130 miles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r>
              <a:rPr lang="en-US" sz="4000" dirty="0"/>
              <a:t>Find the value of </a:t>
            </a:r>
            <a:r>
              <a:rPr lang="en-US" dirty="0"/>
              <a:t>2</a:t>
            </a:r>
            <a:r>
              <a:rPr lang="en-US" baseline="30000" dirty="0"/>
              <a:t>3</a:t>
            </a:r>
            <a:r>
              <a:rPr lang="en-US" dirty="0"/>
              <a:t> + (8 + 12 </a:t>
            </a:r>
            <a:r>
              <a:rPr lang="en-US" dirty="0" smtClean="0"/>
              <a:t>÷ </a:t>
            </a:r>
            <a:r>
              <a:rPr lang="en-US" dirty="0"/>
              <a:t>4).</a:t>
            </a:r>
            <a:br>
              <a:rPr lang="en-US" dirty="0"/>
            </a:br>
            <a:endParaRPr lang="en-US" dirty="0"/>
          </a:p>
        </p:txBody>
      </p:sp>
      <p:sp>
        <p:nvSpPr>
          <p:cNvPr id="3" name="Subtitle 2"/>
          <p:cNvSpPr>
            <a:spLocks noGrp="1"/>
          </p:cNvSpPr>
          <p:nvPr>
            <p:ph type="subTitle" idx="1"/>
          </p:nvPr>
        </p:nvSpPr>
        <p:spPr/>
        <p:txBody>
          <a:bodyPr/>
          <a:lstStyle/>
          <a:p>
            <a:r>
              <a:rPr lang="en-US" dirty="0" smtClean="0">
                <a:solidFill>
                  <a:schemeClr val="tx1"/>
                </a:solidFill>
              </a:rPr>
              <a:t>19</a:t>
            </a:r>
            <a:r>
              <a:rPr lang="en-US" b="1" dirty="0" smtClean="0">
                <a:solidFill>
                  <a:schemeClr val="tx1"/>
                </a:solidFill>
              </a:rPr>
              <a:t> </a:t>
            </a:r>
            <a:endParaRPr lang="en-US" dirty="0">
              <a:solidFill>
                <a:schemeClr val="tx1"/>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3219450"/>
          </a:xfrm>
        </p:spPr>
        <p:txBody>
          <a:bodyPr/>
          <a:lstStyle/>
          <a:p>
            <a:r>
              <a:rPr lang="en-US" dirty="0"/>
              <a:t>Which is a prime number?</a:t>
            </a:r>
            <a:br>
              <a:rPr lang="en-US" dirty="0"/>
            </a:br>
            <a:r>
              <a:rPr lang="en-US" dirty="0"/>
              <a:t>	</a:t>
            </a:r>
            <a:r>
              <a:rPr lang="en-US" dirty="0" smtClean="0"/>
              <a:t>A.</a:t>
            </a:r>
            <a:r>
              <a:rPr lang="en-US" dirty="0"/>
              <a:t>	11	</a:t>
            </a:r>
            <a:r>
              <a:rPr lang="en-US" dirty="0" smtClean="0"/>
              <a:t>C.</a:t>
            </a:r>
            <a:r>
              <a:rPr lang="en-US" dirty="0"/>
              <a:t>	21</a:t>
            </a:r>
            <a:br>
              <a:rPr lang="en-US" dirty="0"/>
            </a:br>
            <a:r>
              <a:rPr lang="en-US" dirty="0"/>
              <a:t>	</a:t>
            </a:r>
            <a:r>
              <a:rPr lang="en-US" dirty="0" smtClean="0"/>
              <a:t>B.</a:t>
            </a:r>
            <a:r>
              <a:rPr lang="en-US" dirty="0"/>
              <a:t>	15	</a:t>
            </a:r>
            <a:r>
              <a:rPr lang="en-US" dirty="0" smtClean="0"/>
              <a:t>D.</a:t>
            </a:r>
            <a:r>
              <a:rPr lang="en-US" dirty="0"/>
              <a:t>	25</a:t>
            </a:r>
            <a:br>
              <a:rPr lang="en-US" dirty="0"/>
            </a:br>
            <a:endParaRPr lang="en-US" dirty="0"/>
          </a:p>
        </p:txBody>
      </p:sp>
      <p:sp>
        <p:nvSpPr>
          <p:cNvPr id="3" name="Subtitle 2"/>
          <p:cNvSpPr>
            <a:spLocks noGrp="1"/>
          </p:cNvSpPr>
          <p:nvPr>
            <p:ph type="subTitle" idx="1"/>
          </p:nvPr>
        </p:nvSpPr>
        <p:spPr/>
        <p:txBody>
          <a:bodyPr>
            <a:normAutofit/>
          </a:bodyPr>
          <a:lstStyle/>
          <a:p>
            <a:r>
              <a:rPr lang="en-US" sz="7200" dirty="0" smtClean="0">
                <a:solidFill>
                  <a:schemeClr val="tx1"/>
                </a:solidFill>
              </a:rPr>
              <a:t>A- 11</a:t>
            </a:r>
            <a:endParaRPr lang="en-US" sz="7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lstStyle/>
          <a:p>
            <a:r>
              <a:rPr lang="en-US" dirty="0"/>
              <a:t>Write 3.25 as a mixed number in simplest form.</a:t>
            </a:r>
            <a:br>
              <a:rPr lang="en-US" dirty="0"/>
            </a:br>
            <a:endParaRPr lang="en-US" dirty="0"/>
          </a:p>
        </p:txBody>
      </p:sp>
      <p:sp>
        <p:nvSpPr>
          <p:cNvPr id="3" name="Subtitle 2"/>
          <p:cNvSpPr>
            <a:spLocks noGrp="1"/>
          </p:cNvSpPr>
          <p:nvPr>
            <p:ph type="subTitle" idx="1"/>
          </p:nvPr>
        </p:nvSpPr>
        <p:spPr>
          <a:xfrm>
            <a:off x="1371600" y="3886200"/>
            <a:ext cx="6400800" cy="2209800"/>
          </a:xfrm>
        </p:spPr>
        <p:txBody>
          <a:bodyPr>
            <a:normAutofit lnSpcReduction="10000"/>
          </a:bodyPr>
          <a:lstStyle/>
          <a:p>
            <a:endParaRPr lang="en-US" sz="2400" dirty="0" smtClean="0"/>
          </a:p>
          <a:p>
            <a:endParaRPr lang="en-US" sz="2400" dirty="0"/>
          </a:p>
          <a:p>
            <a:r>
              <a:rPr lang="en-US" sz="7200" dirty="0" smtClean="0">
                <a:solidFill>
                  <a:schemeClr val="tx1"/>
                </a:solidFill>
              </a:rPr>
              <a:t>3  1/4   </a:t>
            </a:r>
            <a:endParaRPr lang="en-US" sz="72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81</TotalTime>
  <Words>189</Words>
  <Application>Microsoft Office PowerPoint</Application>
  <PresentationFormat>On-screen Show (4:3)</PresentationFormat>
  <Paragraphs>46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Write 4.24 in expanded form and in  word form. </vt:lpstr>
      <vt:lpstr>Find the product: 0.2  4.2. </vt:lpstr>
      <vt:lpstr>Write 9.54863  104 in standard  form. </vt:lpstr>
      <vt:lpstr>What is 6 x 6 x 6 written in exponential form? </vt:lpstr>
      <vt:lpstr>What are the next two terms in this sequence: 2, 4, 8, 16, ... ?</vt:lpstr>
      <vt:lpstr> Xavier’s family drives from Lawrence to New London. Lawrence to Boston is 28 miles; Boston to Providence is 49 miles; Providence to New London is 54 miles. If all three numbers are rounded to the nearest ten, what would the total distance be? </vt:lpstr>
      <vt:lpstr>Find the value of 23 + (8 + 12 ÷ 4). </vt:lpstr>
      <vt:lpstr>Which is a prime number?  A. 11 C. 21  B. 15 D. 25 </vt:lpstr>
      <vt:lpstr>Write 3.25 as a mixed number in simplest form. </vt:lpstr>
      <vt:lpstr>Write  ¾ as a decimal. </vt:lpstr>
      <vt:lpstr>What is the GCF of 24 and 16? </vt:lpstr>
      <vt:lpstr>Multiple Choice. Compare 7/8  _____ 2/3 .  A. &gt; B. &lt; </vt:lpstr>
      <vt:lpstr>Which set of numbers is ordered  from least to greatest?  A. 3/8, 2/10    B.  1/5, 2/7   </vt:lpstr>
      <vt:lpstr> Multiple Choice…. What is the prime factorization of  150?  F.  2  3  5 H. 22  32  52 G. 2  3  52      J.  22  3  11 </vt:lpstr>
      <vt:lpstr>Write 26/7 as a mixed number. </vt:lpstr>
      <vt:lpstr>Compare  14  16/18  _____ 14  13/19 . </vt:lpstr>
      <vt:lpstr>Write 93.08 as a mixed number in simplest form.  </vt:lpstr>
      <vt:lpstr>Which is NOT equivalent to 42/91 ?  A. 4/9   C.   84/182    B.  6/18 D.  168/364   </vt:lpstr>
      <vt:lpstr>Find the product:  26.4  0.15.</vt:lpstr>
      <vt:lpstr>What is the LCM of  6 and 28?</vt:lpstr>
      <vt:lpstr> Carolyn has 24 bottles of shampoo, 36 tubes of hand lotion, and 60 bars of lavender soap to make gift baskets. She wants to have the  same number of each item in every basket. What is the greatest number of baskets she can make without having any of the items left over?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Write 4.24 in expanded form and in  word form.</dc:title>
  <dc:creator>patty</dc:creator>
  <cp:lastModifiedBy>patty</cp:lastModifiedBy>
  <cp:revision>18</cp:revision>
  <dcterms:created xsi:type="dcterms:W3CDTF">2010-01-25T01:14:59Z</dcterms:created>
  <dcterms:modified xsi:type="dcterms:W3CDTF">2010-01-25T02:36:13Z</dcterms:modified>
</cp:coreProperties>
</file>