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1"/>
  </p:sldMasterIdLst>
  <p:notesMasterIdLst>
    <p:notesMasterId r:id="rId70"/>
  </p:notesMasterIdLst>
  <p:handoutMasterIdLst>
    <p:handoutMasterId r:id="rId71"/>
  </p:handoutMasterIdLst>
  <p:sldIdLst>
    <p:sldId id="256" r:id="rId2"/>
    <p:sldId id="340" r:id="rId3"/>
    <p:sldId id="338" r:id="rId4"/>
    <p:sldId id="337" r:id="rId5"/>
    <p:sldId id="259" r:id="rId6"/>
    <p:sldId id="260" r:id="rId7"/>
    <p:sldId id="261" r:id="rId8"/>
    <p:sldId id="262" r:id="rId9"/>
    <p:sldId id="339" r:id="rId10"/>
    <p:sldId id="265" r:id="rId11"/>
    <p:sldId id="292" r:id="rId12"/>
    <p:sldId id="266" r:id="rId13"/>
    <p:sldId id="267" r:id="rId14"/>
    <p:sldId id="269" r:id="rId15"/>
    <p:sldId id="270" r:id="rId16"/>
    <p:sldId id="347" r:id="rId17"/>
    <p:sldId id="271" r:id="rId18"/>
    <p:sldId id="272" r:id="rId19"/>
    <p:sldId id="349" r:id="rId20"/>
    <p:sldId id="274" r:id="rId21"/>
    <p:sldId id="275" r:id="rId22"/>
    <p:sldId id="277" r:id="rId23"/>
    <p:sldId id="279" r:id="rId24"/>
    <p:sldId id="278" r:id="rId25"/>
    <p:sldId id="280" r:id="rId26"/>
    <p:sldId id="281" r:id="rId27"/>
    <p:sldId id="350" r:id="rId28"/>
    <p:sldId id="282" r:id="rId29"/>
    <p:sldId id="283" r:id="rId30"/>
    <p:sldId id="284" r:id="rId31"/>
    <p:sldId id="285" r:id="rId32"/>
    <p:sldId id="276" r:id="rId33"/>
    <p:sldId id="288" r:id="rId34"/>
    <p:sldId id="290" r:id="rId35"/>
    <p:sldId id="294" r:id="rId36"/>
    <p:sldId id="351" r:id="rId37"/>
    <p:sldId id="352" r:id="rId38"/>
    <p:sldId id="353" r:id="rId39"/>
    <p:sldId id="295" r:id="rId40"/>
    <p:sldId id="296" r:id="rId41"/>
    <p:sldId id="297" r:id="rId42"/>
    <p:sldId id="298" r:id="rId43"/>
    <p:sldId id="299" r:id="rId44"/>
    <p:sldId id="300" r:id="rId45"/>
    <p:sldId id="301" r:id="rId46"/>
    <p:sldId id="303" r:id="rId47"/>
    <p:sldId id="304" r:id="rId48"/>
    <p:sldId id="317" r:id="rId49"/>
    <p:sldId id="356" r:id="rId50"/>
    <p:sldId id="354" r:id="rId51"/>
    <p:sldId id="355" r:id="rId52"/>
    <p:sldId id="318" r:id="rId53"/>
    <p:sldId id="342" r:id="rId54"/>
    <p:sldId id="343" r:id="rId55"/>
    <p:sldId id="321" r:id="rId56"/>
    <p:sldId id="325" r:id="rId57"/>
    <p:sldId id="344" r:id="rId58"/>
    <p:sldId id="328" r:id="rId59"/>
    <p:sldId id="329" r:id="rId60"/>
    <p:sldId id="357" r:id="rId61"/>
    <p:sldId id="345" r:id="rId62"/>
    <p:sldId id="358" r:id="rId63"/>
    <p:sldId id="359" r:id="rId64"/>
    <p:sldId id="360" r:id="rId65"/>
    <p:sldId id="323" r:id="rId66"/>
    <p:sldId id="346" r:id="rId67"/>
    <p:sldId id="333" r:id="rId68"/>
    <p:sldId id="334" r:id="rId6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12">
          <p15:clr>
            <a:srgbClr val="A4A3A4"/>
          </p15:clr>
        </p15:guide>
        <p15:guide id="2" pos="1200">
          <p15:clr>
            <a:srgbClr val="A4A3A4"/>
          </p15:clr>
        </p15:guide>
        <p15:guide id="3" pos="31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sundhara Karkare" initials="VK" lastIdx="2" clrIdx="0">
    <p:extLst>
      <p:ext uri="{19B8F6BF-5375-455C-9EA6-DF929625EA0E}">
        <p15:presenceInfo xmlns:p15="http://schemas.microsoft.com/office/powerpoint/2012/main" userId="S-1-5-21-3361151005-2080053223-3394076701-1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66FF"/>
    <a:srgbClr val="0099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85" autoAdjust="0"/>
    <p:restoredTop sz="66123" autoAdjust="0"/>
  </p:normalViewPr>
  <p:slideViewPr>
    <p:cSldViewPr>
      <p:cViewPr varScale="1">
        <p:scale>
          <a:sx n="112" d="100"/>
          <a:sy n="112" d="100"/>
        </p:scale>
        <p:origin x="384" y="96"/>
      </p:cViewPr>
      <p:guideLst>
        <p:guide orient="horz" pos="2112"/>
        <p:guide pos="1200"/>
        <p:guide pos="3168"/>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50" d="100"/>
          <a:sy n="50" d="100"/>
        </p:scale>
        <p:origin x="3096" y="12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1443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defRPr>
            </a:lvl1pPr>
          </a:lstStyle>
          <a:p>
            <a:pPr>
              <a:defRPr/>
            </a:pPr>
            <a:endParaRPr lang="en-US"/>
          </a:p>
        </p:txBody>
      </p:sp>
      <p:sp>
        <p:nvSpPr>
          <p:cNvPr id="14438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1443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4497001-AED8-4F17-B9B3-35CDBE9AFA2A}" type="slidenum">
              <a:rPr lang="en-US" altLang="en-US"/>
              <a:pPr>
                <a:defRPr/>
              </a:pPr>
              <a:t>‹#›</a:t>
            </a:fld>
            <a:endParaRPr lang="en-US" altLang="en-US"/>
          </a:p>
        </p:txBody>
      </p:sp>
    </p:spTree>
    <p:extLst>
      <p:ext uri="{BB962C8B-B14F-4D97-AF65-F5344CB8AC3E}">
        <p14:creationId xmlns:p14="http://schemas.microsoft.com/office/powerpoint/2010/main" val="257122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2437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37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2437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2E97085-4C0A-4D34-A0D8-63F5285C7CA1}" type="slidenum">
              <a:rPr lang="en-US" altLang="en-US"/>
              <a:pPr>
                <a:defRPr/>
              </a:pPr>
              <a:t>‹#›</a:t>
            </a:fld>
            <a:endParaRPr lang="en-US" altLang="en-US"/>
          </a:p>
        </p:txBody>
      </p:sp>
    </p:spTree>
    <p:extLst>
      <p:ext uri="{BB962C8B-B14F-4D97-AF65-F5344CB8AC3E}">
        <p14:creationId xmlns:p14="http://schemas.microsoft.com/office/powerpoint/2010/main" val="3870643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43F6D5D-2D3B-4898-AEDA-BADAE07CA514}" type="slidenum">
              <a:rPr lang="en-US" altLang="en-US"/>
              <a:pPr>
                <a:spcBef>
                  <a:spcPct val="0"/>
                </a:spcBef>
              </a:pPr>
              <a:t>1</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42172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9BC1345-D37F-452C-8222-89F32C414197}" type="slidenum">
              <a:rPr lang="en-US" altLang="en-US"/>
              <a:pPr>
                <a:spcBef>
                  <a:spcPct val="0"/>
                </a:spcBef>
              </a:pPr>
              <a:t>10</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14008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24373BE-A16D-4467-88DC-A8A08FBAF02E}" type="slidenum">
              <a:rPr lang="en-US" altLang="en-US"/>
              <a:pPr>
                <a:spcBef>
                  <a:spcPct val="0"/>
                </a:spcBef>
              </a:pPr>
              <a:t>11</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8063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49E8059-D13B-47DC-9832-BE68C9EA7EF0}" type="slidenum">
              <a:rPr lang="en-US" altLang="en-US"/>
              <a:pPr>
                <a:spcBef>
                  <a:spcPct val="0"/>
                </a:spcBef>
              </a:pPr>
              <a:t>12</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69684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161A609-DE5E-4319-8963-4B34301346CF}" type="slidenum">
              <a:rPr lang="en-US" altLang="en-US"/>
              <a:pPr>
                <a:spcBef>
                  <a:spcPct val="0"/>
                </a:spcBef>
              </a:pPr>
              <a:t>13</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28115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DCCF849-C5FC-4423-A233-BDAF903D7B93}" type="slidenum">
              <a:rPr lang="en-US" altLang="en-US"/>
              <a:pPr>
                <a:spcBef>
                  <a:spcPct val="0"/>
                </a:spcBef>
              </a:pPr>
              <a:t>14</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66649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39329C7-13D6-4A9D-857D-576189643975}" type="slidenum">
              <a:rPr lang="en-US" altLang="en-US"/>
              <a:pPr>
                <a:spcBef>
                  <a:spcPct val="0"/>
                </a:spcBef>
              </a:pPr>
              <a:t>15</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6369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908AD7B-CCD2-4021-9FF2-FD28CB660D27}" type="slidenum">
              <a:rPr lang="en-US" altLang="en-US"/>
              <a:pPr>
                <a:spcBef>
                  <a:spcPct val="0"/>
                </a:spcBef>
              </a:pPr>
              <a:t>16</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32255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13D6152-A827-4789-A229-6455B8BF9471}" type="slidenum">
              <a:rPr lang="en-US" altLang="en-US"/>
              <a:pPr>
                <a:spcBef>
                  <a:spcPct val="0"/>
                </a:spcBef>
              </a:pPr>
              <a:t>17</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17792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E33D7D0-1D97-442B-9876-BA8BE78BF69A}" type="slidenum">
              <a:rPr lang="en-US" altLang="en-US"/>
              <a:pPr>
                <a:spcBef>
                  <a:spcPct val="0"/>
                </a:spcBef>
              </a:pPr>
              <a:t>18</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07948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B8B63D3-C757-4C50-8D1A-27501FA036C6}" type="slidenum">
              <a:rPr lang="en-US" altLang="en-US"/>
              <a:pPr>
                <a:spcBef>
                  <a:spcPct val="0"/>
                </a:spcBef>
              </a:pPr>
              <a:t>19</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ea typeface="ＭＳ Ｐゴシック" panose="020B0600070205080204" pitchFamily="34" charset="-128"/>
              </a:rPr>
              <a:t>Figure</a:t>
            </a:r>
            <a:r>
              <a:rPr lang="en-US" altLang="en-US" baseline="0" dirty="0" smtClean="0">
                <a:latin typeface="Arial" panose="020B0604020202020204" pitchFamily="34" charset="0"/>
                <a:ea typeface="ＭＳ Ｐゴシック" panose="020B0600070205080204" pitchFamily="34" charset="-128"/>
              </a:rPr>
              <a:t> 1.11. Page 9. </a:t>
            </a: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8879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A713588-F62D-4396-A3EF-15D139A28000}" type="slidenum">
              <a:rPr lang="en-US" altLang="en-US"/>
              <a:pPr>
                <a:spcBef>
                  <a:spcPct val="0"/>
                </a:spcBef>
              </a:pPr>
              <a:t>2</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6145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3D11C5D-0A00-4739-AB7E-9C3C79405CD7}" type="slidenum">
              <a:rPr lang="en-US" altLang="en-US"/>
              <a:pPr>
                <a:spcBef>
                  <a:spcPct val="0"/>
                </a:spcBef>
              </a:pPr>
              <a:t>20</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63900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ACDB355-3C5B-4481-BBE9-7E2FF8F11B7C}" type="slidenum">
              <a:rPr lang="en-US" altLang="en-US"/>
              <a:pPr>
                <a:spcBef>
                  <a:spcPct val="0"/>
                </a:spcBef>
              </a:pPr>
              <a:t>21</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44101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AF563AC-377B-43D3-A108-B3C90FC81986}" type="slidenum">
              <a:rPr lang="en-US" altLang="en-US"/>
              <a:pPr>
                <a:spcBef>
                  <a:spcPct val="0"/>
                </a:spcBef>
              </a:pPr>
              <a:t>22</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78452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BC31D71-A499-4B31-9257-CA4EF418E287}" type="slidenum">
              <a:rPr lang="en-US" altLang="en-US"/>
              <a:pPr>
                <a:spcBef>
                  <a:spcPct val="0"/>
                </a:spcBef>
              </a:pPr>
              <a:t>23</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39901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964DA8D-8E79-4B3E-A22E-B63CBD2D86EE}" type="slidenum">
              <a:rPr lang="en-US" altLang="en-US"/>
              <a:pPr>
                <a:spcBef>
                  <a:spcPct val="0"/>
                </a:spcBef>
              </a:pPr>
              <a:t>24</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70742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7EFA6CB-5645-4A3B-A7B4-EAB245EFD887}" type="slidenum">
              <a:rPr lang="en-US" altLang="en-US"/>
              <a:pPr>
                <a:spcBef>
                  <a:spcPct val="0"/>
                </a:spcBef>
              </a:pPr>
              <a:t>25</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98463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3228185-993E-448A-B01E-2BD679657E59}" type="slidenum">
              <a:rPr lang="en-US" altLang="en-US"/>
              <a:pPr>
                <a:spcBef>
                  <a:spcPct val="0"/>
                </a:spcBef>
              </a:pPr>
              <a:t>26</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81898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C7F58B3-FE60-4E09-BB84-165C9F77DFA1}" type="slidenum">
              <a:rPr lang="en-US" altLang="en-US"/>
              <a:pPr>
                <a:spcBef>
                  <a:spcPct val="0"/>
                </a:spcBef>
              </a:pPr>
              <a:t>27</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71293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7C37807-2D63-4549-83E0-053361567077}" type="slidenum">
              <a:rPr lang="en-US" altLang="en-US"/>
              <a:pPr>
                <a:spcBef>
                  <a:spcPct val="0"/>
                </a:spcBef>
              </a:pPr>
              <a:t>28</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1897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04365A9-3607-4E3E-AE19-B8129FAC494C}" type="slidenum">
              <a:rPr lang="en-US" altLang="en-US"/>
              <a:pPr>
                <a:spcBef>
                  <a:spcPct val="0"/>
                </a:spcBef>
              </a:pPr>
              <a:t>29</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1190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DDBE474-8436-476B-9DC6-41D29EA31CA3}" type="slidenum">
              <a:rPr lang="en-US" altLang="en-US"/>
              <a:pPr>
                <a:spcBef>
                  <a:spcPct val="0"/>
                </a:spcBef>
              </a:pPr>
              <a:t>3</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09121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56DEA97-62D8-489D-B693-DB9A4FDD8B79}" type="slidenum">
              <a:rPr lang="en-US" altLang="en-US"/>
              <a:pPr>
                <a:spcBef>
                  <a:spcPct val="0"/>
                </a:spcBef>
              </a:pPr>
              <a:t>30</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85560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7BED907-20A9-4A48-901D-03A2D31C7A05}" type="slidenum">
              <a:rPr lang="en-US" altLang="en-US"/>
              <a:pPr>
                <a:spcBef>
                  <a:spcPct val="0"/>
                </a:spcBef>
              </a:pPr>
              <a:t>31</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60538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76ED197-8171-437B-A097-54D928C86609}" type="slidenum">
              <a:rPr lang="en-US" altLang="en-US"/>
              <a:pPr>
                <a:spcBef>
                  <a:spcPct val="0"/>
                </a:spcBef>
              </a:pPr>
              <a:t>32</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smtClean="0">
                <a:latin typeface="Arial" panose="020B0604020202020204" pitchFamily="34" charset="0"/>
                <a:ea typeface="ＭＳ Ｐゴシック" panose="020B0600070205080204" pitchFamily="34" charset="-128"/>
              </a:rPr>
              <a:t>Figure 1.16.</a:t>
            </a:r>
            <a:r>
              <a:rPr lang="en-US" altLang="en-US" b="0" baseline="0" dirty="0" smtClean="0">
                <a:latin typeface="Arial" panose="020B0604020202020204" pitchFamily="34" charset="0"/>
                <a:ea typeface="ＭＳ Ｐゴシック" panose="020B0600070205080204" pitchFamily="34" charset="-128"/>
              </a:rPr>
              <a:t> Page 12. </a:t>
            </a:r>
          </a:p>
          <a:p>
            <a:pPr eaLnBrk="1" hangingPunct="1"/>
            <a:endParaRPr lang="en-IN" altLang="en-US" b="0" baseline="0" dirty="0" smtClean="0">
              <a:latin typeface="Arial" panose="020B0604020202020204" pitchFamily="34" charset="0"/>
              <a:ea typeface="ＭＳ Ｐゴシック" panose="020B0600070205080204" pitchFamily="34" charset="-128"/>
            </a:endParaRPr>
          </a:p>
          <a:p>
            <a:pPr eaLnBrk="1" hangingPunct="1"/>
            <a:endParaRPr lang="en-US" altLang="en-US" b="0" baseline="0"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77149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4F0B5BE-16EA-451B-9AC5-67B7B3FB75DD}" type="slidenum">
              <a:rPr lang="en-US" altLang="en-US"/>
              <a:pPr>
                <a:spcBef>
                  <a:spcPct val="0"/>
                </a:spcBef>
              </a:pPr>
              <a:t>33</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30507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8953ED7-932C-49C7-9DEC-0A473FE85671}" type="slidenum">
              <a:rPr lang="en-US" altLang="en-US"/>
              <a:pPr>
                <a:spcBef>
                  <a:spcPct val="0"/>
                </a:spcBef>
              </a:pPr>
              <a:t>34</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60446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1132988-84B4-495F-94F2-1291F8B5E442}" type="slidenum">
              <a:rPr lang="en-US" altLang="en-US"/>
              <a:pPr>
                <a:spcBef>
                  <a:spcPct val="0"/>
                </a:spcBef>
              </a:pPr>
              <a:t>35</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67976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0B1B03E-0F00-4A0B-9C57-B43ED5041079}" type="slidenum">
              <a:rPr lang="en-US" altLang="en-US"/>
              <a:pPr>
                <a:spcBef>
                  <a:spcPct val="0"/>
                </a:spcBef>
              </a:pPr>
              <a:t>36</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38490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CED8B3E-A1A0-41A7-8B77-792AC430A504}" type="slidenum">
              <a:rPr lang="en-US" altLang="en-US"/>
              <a:pPr>
                <a:spcBef>
                  <a:spcPct val="0"/>
                </a:spcBef>
              </a:pPr>
              <a:t>37</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65668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67B104-7A4D-4C9C-A276-9ED846B37B03}" type="slidenum">
              <a:rPr lang="en-US" altLang="en-US"/>
              <a:pPr>
                <a:spcBef>
                  <a:spcPct val="0"/>
                </a:spcBef>
              </a:pPr>
              <a:t>38</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1684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BD8F9EB-F4C1-4EDB-8375-BED45B1FE004}" type="slidenum">
              <a:rPr lang="en-US" altLang="en-US"/>
              <a:pPr>
                <a:spcBef>
                  <a:spcPct val="0"/>
                </a:spcBef>
              </a:pPr>
              <a:t>39</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8485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A542454-D768-4E74-BF64-7BEC755D746B}" type="slidenum">
              <a:rPr lang="en-US" altLang="en-US"/>
              <a:pPr>
                <a:spcBef>
                  <a:spcPct val="0"/>
                </a:spcBef>
              </a:pPr>
              <a:t>4</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706149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371564-BD32-42BA-A676-BC89E1987670}" type="slidenum">
              <a:rPr lang="en-US" altLang="en-US"/>
              <a:pPr>
                <a:spcBef>
                  <a:spcPct val="0"/>
                </a:spcBef>
              </a:pPr>
              <a:t>40</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58093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6690979-1EA0-4F70-9A97-531930547DA0}" type="slidenum">
              <a:rPr lang="en-US" altLang="en-US"/>
              <a:pPr>
                <a:spcBef>
                  <a:spcPct val="0"/>
                </a:spcBef>
              </a:pPr>
              <a:t>41</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27121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601677B-61A5-4AA9-86A8-5E12F3E06E6E}" type="slidenum">
              <a:rPr lang="en-US" altLang="en-US"/>
              <a:pPr>
                <a:spcBef>
                  <a:spcPct val="0"/>
                </a:spcBef>
              </a:pPr>
              <a:t>42</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21594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13B1F3B-1236-43DF-913C-18783119CEEE}" type="slidenum">
              <a:rPr lang="en-US" altLang="en-US"/>
              <a:pPr>
                <a:spcBef>
                  <a:spcPct val="0"/>
                </a:spcBef>
              </a:pPr>
              <a:t>43</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531406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A441CDF-7305-44D7-B334-82EF3136489F}" type="slidenum">
              <a:rPr lang="en-US" altLang="en-US"/>
              <a:pPr>
                <a:spcBef>
                  <a:spcPct val="0"/>
                </a:spcBef>
              </a:pPr>
              <a:t>44</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960499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8971EA9-E649-46DA-8538-3E3309C9F3BD}" type="slidenum">
              <a:rPr lang="en-US" altLang="en-US"/>
              <a:pPr>
                <a:spcBef>
                  <a:spcPct val="0"/>
                </a:spcBef>
              </a:pPr>
              <a:t>45</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619275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8A9281B-6EB0-48FD-A287-A6684D326A5A}" type="slidenum">
              <a:rPr lang="en-US" altLang="en-US"/>
              <a:pPr>
                <a:spcBef>
                  <a:spcPct val="0"/>
                </a:spcBef>
              </a:pPr>
              <a:t>46</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642518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30D257B-BF65-4D2A-A81F-129BDB096D26}" type="slidenum">
              <a:rPr lang="en-US" altLang="en-US"/>
              <a:pPr>
                <a:spcBef>
                  <a:spcPct val="0"/>
                </a:spcBef>
              </a:pPr>
              <a:t>47</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87194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D719E76-6968-4047-A78C-33508274E8C6}" type="slidenum">
              <a:rPr lang="en-US" altLang="en-US"/>
              <a:pPr>
                <a:spcBef>
                  <a:spcPct val="0"/>
                </a:spcBef>
              </a:pPr>
              <a:t>48</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086609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3B22AD6-41C5-4F53-9CF4-256A1B6F2D1F}" type="slidenum">
              <a:rPr lang="en-US" altLang="en-US"/>
              <a:pPr>
                <a:spcBef>
                  <a:spcPct val="0"/>
                </a:spcBef>
              </a:pPr>
              <a:t>49</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89089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E52F990-9E51-4EB4-BAA8-BE38199AB8D8}" type="slidenum">
              <a:rPr lang="en-US" altLang="en-US"/>
              <a:pPr>
                <a:spcBef>
                  <a:spcPct val="0"/>
                </a:spcBef>
              </a:pPr>
              <a:t>5</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289997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3D74DDC-3EC9-4F2D-B38D-680EBB70E7B2}" type="slidenum">
              <a:rPr lang="en-US" altLang="en-US"/>
              <a:pPr>
                <a:spcBef>
                  <a:spcPct val="0"/>
                </a:spcBef>
              </a:pPr>
              <a:t>50</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607045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B566FF4-14C2-4AFD-B467-289823D47667}" type="slidenum">
              <a:rPr lang="en-US" altLang="en-US"/>
              <a:pPr>
                <a:spcBef>
                  <a:spcPct val="0"/>
                </a:spcBef>
              </a:pPr>
              <a:t>51</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657070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2F867BD-4FF3-4863-8A48-760043DEC898}" type="slidenum">
              <a:rPr lang="en-US" altLang="en-US"/>
              <a:pPr>
                <a:spcBef>
                  <a:spcPct val="0"/>
                </a:spcBef>
              </a:pPr>
              <a:t>52</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smtClean="0">
                <a:latin typeface="Arial" panose="020B0604020202020204" pitchFamily="34" charset="0"/>
                <a:ea typeface="ＭＳ Ｐゴシック" panose="020B0600070205080204" pitchFamily="34" charset="-128"/>
              </a:rPr>
              <a:t>Figure 1.23.</a:t>
            </a:r>
            <a:r>
              <a:rPr lang="en-US" altLang="en-US" b="0" baseline="0" dirty="0" smtClean="0">
                <a:latin typeface="Arial" panose="020B0604020202020204" pitchFamily="34" charset="0"/>
                <a:ea typeface="ＭＳ Ｐゴシック" panose="020B0600070205080204" pitchFamily="34" charset="-128"/>
              </a:rPr>
              <a:t> Page 20.</a:t>
            </a:r>
          </a:p>
          <a:p>
            <a:pPr eaLnBrk="1" hangingPunct="1"/>
            <a:endParaRPr lang="en-IN" altLang="en-US" b="0" baseline="0" dirty="0" smtClean="0">
              <a:latin typeface="Arial" panose="020B0604020202020204" pitchFamily="34" charset="0"/>
              <a:ea typeface="ＭＳ Ｐゴシック" panose="020B0600070205080204" pitchFamily="34" charset="-128"/>
            </a:endParaRPr>
          </a:p>
          <a:p>
            <a:pPr eaLnBrk="1" hangingPunct="1"/>
            <a:endParaRPr lang="en-US" altLang="en-US" b="0" baseline="0"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421409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A662907-0931-4FE6-A7BD-C900144678CC}" type="slidenum">
              <a:rPr lang="en-US" altLang="en-US"/>
              <a:pPr>
                <a:spcBef>
                  <a:spcPct val="0"/>
                </a:spcBef>
              </a:pPr>
              <a:t>53</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780269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F98BCDE-76E1-4F88-A28E-520939E67B8F}" type="slidenum">
              <a:rPr lang="en-US" altLang="en-US"/>
              <a:pPr>
                <a:spcBef>
                  <a:spcPct val="0"/>
                </a:spcBef>
              </a:pPr>
              <a:t>54</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44472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B48046C-7225-44BD-B3E4-95D2D4554030}" type="slidenum">
              <a:rPr lang="en-US" altLang="en-US"/>
              <a:pPr>
                <a:spcBef>
                  <a:spcPct val="0"/>
                </a:spcBef>
              </a:pPr>
              <a:t>55</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817212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F08DCA7-1D77-4FFA-9DB2-7CD98543013F}" type="slidenum">
              <a:rPr lang="en-US" altLang="en-US"/>
              <a:pPr>
                <a:spcBef>
                  <a:spcPct val="0"/>
                </a:spcBef>
              </a:pPr>
              <a:t>56</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081380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D2DC856-81AB-4D1A-A7D7-100C2BBCB11F}" type="slidenum">
              <a:rPr lang="en-US" altLang="en-US"/>
              <a:pPr>
                <a:spcBef>
                  <a:spcPct val="0"/>
                </a:spcBef>
              </a:pPr>
              <a:t>57</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399407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5E6E79D-E904-484F-941E-DA1D8DFED4A2}" type="slidenum">
              <a:rPr lang="en-US" altLang="en-US"/>
              <a:pPr>
                <a:spcBef>
                  <a:spcPct val="0"/>
                </a:spcBef>
              </a:pPr>
              <a:t>58</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825971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7B8DB90-313B-4FAE-9922-8269BD9AB6CF}" type="slidenum">
              <a:rPr lang="en-US" altLang="en-US"/>
              <a:pPr>
                <a:spcBef>
                  <a:spcPct val="0"/>
                </a:spcBef>
              </a:pPr>
              <a:t>59</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66170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72379BF-4789-4482-85A0-4FE40B622619}" type="slidenum">
              <a:rPr lang="en-US" altLang="en-US"/>
              <a:pPr>
                <a:spcBef>
                  <a:spcPct val="0"/>
                </a:spcBef>
              </a:pPr>
              <a:t>6</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795061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8240C01-3993-4846-984B-285757613424}" type="slidenum">
              <a:rPr lang="en-US" altLang="en-US"/>
              <a:pPr>
                <a:spcBef>
                  <a:spcPct val="0"/>
                </a:spcBef>
              </a:pPr>
              <a:t>60</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78104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EDD878B-39EF-4E9B-8329-1164D2417654}" type="slidenum">
              <a:rPr lang="en-US" altLang="en-US"/>
              <a:pPr>
                <a:spcBef>
                  <a:spcPct val="0"/>
                </a:spcBef>
              </a:pPr>
              <a:t>61</a:t>
            </a:fld>
            <a:endParaRPr lang="en-US" alt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533497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16BF4C4-C39D-4DCA-BF6E-E3693709DF72}" type="slidenum">
              <a:rPr lang="en-US" altLang="en-US"/>
              <a:pPr>
                <a:spcBef>
                  <a:spcPct val="0"/>
                </a:spcBef>
              </a:pPr>
              <a:t>62</a:t>
            </a:fld>
            <a:endParaRPr lang="en-US" alt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948043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C5CB708-3920-431A-A500-C66D4E971D7F}" type="slidenum">
              <a:rPr lang="en-US" altLang="en-US"/>
              <a:pPr>
                <a:spcBef>
                  <a:spcPct val="0"/>
                </a:spcBef>
              </a:pPr>
              <a:t>63</a:t>
            </a:fld>
            <a:endParaRPr lang="en-US" alt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246171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2CBBDDB-13CC-4D00-AF20-4ED4C2C4D24A}" type="slidenum">
              <a:rPr lang="en-US" altLang="en-US"/>
              <a:pPr>
                <a:spcBef>
                  <a:spcPct val="0"/>
                </a:spcBef>
              </a:pPr>
              <a:t>64</a:t>
            </a:fld>
            <a:endParaRPr lang="en-US" alt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00870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48BF228-472C-440F-BE8D-032FB985B05B}" type="slidenum">
              <a:rPr lang="en-US" altLang="en-US"/>
              <a:pPr>
                <a:spcBef>
                  <a:spcPct val="0"/>
                </a:spcBef>
              </a:pPr>
              <a:t>65</a:t>
            </a:fld>
            <a:endParaRPr lang="en-US" alt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930762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8E75BA3-2A3B-42B0-8764-412C53CDC6E8}" type="slidenum">
              <a:rPr lang="en-US" altLang="en-US"/>
              <a:pPr>
                <a:spcBef>
                  <a:spcPct val="0"/>
                </a:spcBef>
              </a:pPr>
              <a:t>66</a:t>
            </a:fld>
            <a:endParaRPr lang="en-US" alt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51971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519E4AF-23A3-404D-AD51-53EA332EFB3D}" type="slidenum">
              <a:rPr lang="en-US" altLang="en-US"/>
              <a:pPr>
                <a:spcBef>
                  <a:spcPct val="0"/>
                </a:spcBef>
              </a:pPr>
              <a:t>67</a:t>
            </a:fld>
            <a:endParaRPr lang="en-US"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837772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294C3A5-77C0-46DE-ABD9-C5575B500DD0}" type="slidenum">
              <a:rPr lang="en-US" altLang="en-US"/>
              <a:pPr>
                <a:spcBef>
                  <a:spcPct val="0"/>
                </a:spcBef>
              </a:pPr>
              <a:t>68</a:t>
            </a:fld>
            <a:endParaRPr lang="en-US" alt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4259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52ED548-281D-4C80-B426-687BA5F0D1B3}" type="slidenum">
              <a:rPr lang="en-US" altLang="en-US"/>
              <a:pPr>
                <a:spcBef>
                  <a:spcPct val="0"/>
                </a:spcBef>
              </a:pPr>
              <a:t>7</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01214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CE49768-DEAF-473C-A20B-EE8613670517}" type="slidenum">
              <a:rPr lang="en-US" altLang="en-US"/>
              <a:pPr>
                <a:spcBef>
                  <a:spcPct val="0"/>
                </a:spcBef>
              </a:pPr>
              <a:t>8</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98534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7F82517-AC24-4E62-A8A9-E8660756A7A4}" type="slidenum">
              <a:rPr lang="en-US" altLang="en-US"/>
              <a:pPr>
                <a:spcBef>
                  <a:spcPct val="0"/>
                </a:spcBef>
              </a:pPr>
              <a:t>9</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47996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rgbClr val="0099CC"/>
            </a:gs>
            <a:gs pos="46000">
              <a:srgbClr val="92D050"/>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762000"/>
            <a:ext cx="3733800" cy="3657599"/>
          </a:xfrm>
        </p:spPr>
        <p:txBody>
          <a:bodyPr/>
          <a:lstStyle/>
          <a:p>
            <a:r>
              <a:rPr lang="en-US" smtClean="0"/>
              <a:t>Click to edit Master title style</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t>1 | </a:t>
            </a:r>
            <a:fld id="{A252B6D4-345A-4622-A26A-16172E782B7B}" type="slidenum">
              <a:rPr lang="en-US" altLang="en-US"/>
              <a:pPr>
                <a:defRPr/>
              </a:pPr>
              <a:t>‹#›</a:t>
            </a:fld>
            <a:endParaRPr lang="en-US" altLang="en-US"/>
          </a:p>
        </p:txBody>
      </p:sp>
      <p:pic>
        <p:nvPicPr>
          <p:cNvPr id="6" name="Picture 5" descr="C:\Users\EWoods\Documents\Books in Production\Ebbing 11e 9781305580343\Covers\9781305580343.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381000"/>
            <a:ext cx="4638675" cy="5934075"/>
          </a:xfrm>
          <a:prstGeom prst="rect">
            <a:avLst/>
          </a:prstGeom>
          <a:noFill/>
          <a:ln>
            <a:noFill/>
          </a:ln>
        </p:spPr>
      </p:pic>
      <p:sp>
        <p:nvSpPr>
          <p:cNvPr id="7" name="Rectangle 7"/>
          <p:cNvSpPr txBox="1">
            <a:spLocks noChangeArrowheads="1"/>
          </p:cNvSpPr>
          <p:nvPr userDrawn="1"/>
        </p:nvSpPr>
        <p:spPr bwMode="auto">
          <a:xfrm>
            <a:off x="-4011" y="6458869"/>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20000"/>
              </a:spcBef>
              <a:spcAft>
                <a:spcPct val="0"/>
              </a:spcAft>
              <a:buSzPct val="75000"/>
              <a:buFont typeface="Wingdings" pitchFamily="2" charset="2"/>
              <a:buNone/>
              <a:defRPr sz="1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72191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t>1 | </a:t>
            </a:r>
            <a:fld id="{5AA8894C-7353-4680-B5E5-4BF2B8773540}" type="slidenum">
              <a:rPr lang="en-US" altLang="en-US"/>
              <a:pPr>
                <a:defRPr/>
              </a:pPr>
              <a:t>‹#›</a:t>
            </a:fld>
            <a:endParaRPr lang="en-US" altLang="en-US"/>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2023437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t>1 | </a:t>
            </a:r>
            <a:fld id="{EA80F64A-EC0D-46AF-9923-59BFE6DA85BD}" type="slidenum">
              <a:rPr lang="en-US" altLang="en-US"/>
              <a:pPr>
                <a:defRPr/>
              </a:pPr>
              <a:t>‹#›</a:t>
            </a:fld>
            <a:endParaRPr lang="en-US" altLang="en-US"/>
          </a:p>
        </p:txBody>
      </p:sp>
      <p:sp>
        <p:nvSpPr>
          <p:cNvPr id="6"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7417729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t>1 | </a:t>
            </a:r>
            <a:fld id="{2C46BEE4-D2B2-4FAF-AB41-EEA01301D32B}" type="slidenum">
              <a:rPr lang="en-US" altLang="en-US"/>
              <a:pPr>
                <a:defRPr/>
              </a:pPr>
              <a:t>‹#›</a:t>
            </a:fld>
            <a:endParaRPr lang="en-US" altLang="en-US"/>
          </a:p>
        </p:txBody>
      </p:sp>
      <p:sp>
        <p:nvSpPr>
          <p:cNvPr id="6"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0418629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quarter" idx="1"/>
          </p:nvPr>
        </p:nvSpPr>
        <p:spPr>
          <a:xfrm>
            <a:off x="457200" y="457200"/>
            <a:ext cx="40386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457200"/>
            <a:ext cx="40386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367088"/>
            <a:ext cx="40386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367088"/>
            <a:ext cx="40386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en-US"/>
              <a:t>1 | </a:t>
            </a:r>
            <a:fld id="{722CC5D7-F907-4F5C-8BCE-650DCAAE7896}" type="slidenum">
              <a:rPr lang="en-US" altLang="en-US"/>
              <a:pPr>
                <a:defRPr/>
              </a:pPr>
              <a:t>‹#›</a:t>
            </a:fld>
            <a:endParaRPr lang="en-US" altLang="en-US"/>
          </a:p>
        </p:txBody>
      </p:sp>
      <p:sp>
        <p:nvSpPr>
          <p:cNvPr id="9" name="Rectangle 7"/>
          <p:cNvSpPr>
            <a:spLocks noGrp="1" noChangeArrowheads="1"/>
          </p:cNvSpPr>
          <p:nvPr>
            <p:ph type="ftr" sz="quarter" idx="12"/>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5474960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able Placeholder 2"/>
          <p:cNvSpPr>
            <a:spLocks noGrp="1"/>
          </p:cNvSpPr>
          <p:nvPr>
            <p:ph type="tbl" idx="1"/>
          </p:nvPr>
        </p:nvSpPr>
        <p:spPr>
          <a:xfrm>
            <a:off x="1371600" y="457200"/>
            <a:ext cx="7315200" cy="2438400"/>
          </a:xfrm>
        </p:spPr>
        <p:txBody>
          <a:bodyPr/>
          <a:lstStyle/>
          <a:p>
            <a:pPr lvl="0"/>
            <a:endParaRPr lang="en-US" noProof="0" smtClean="0"/>
          </a:p>
        </p:txBody>
      </p:sp>
      <p:sp>
        <p:nvSpPr>
          <p:cNvPr id="5" name="Rectangle 9"/>
          <p:cNvSpPr>
            <a:spLocks noGrp="1" noChangeArrowheads="1"/>
          </p:cNvSpPr>
          <p:nvPr>
            <p:ph type="sldNum" sz="quarter" idx="11"/>
          </p:nvPr>
        </p:nvSpPr>
        <p:spPr>
          <a:ln/>
        </p:spPr>
        <p:txBody>
          <a:bodyPr/>
          <a:lstStyle>
            <a:lvl1pPr>
              <a:defRPr/>
            </a:lvl1pPr>
          </a:lstStyle>
          <a:p>
            <a:pPr>
              <a:defRPr/>
            </a:pPr>
            <a:r>
              <a:rPr lang="en-US" altLang="en-US"/>
              <a:t>1 | </a:t>
            </a:r>
            <a:fld id="{AF11A1E6-0A8F-4866-B415-7E8901319809}" type="slidenum">
              <a:rPr lang="en-US" altLang="en-US"/>
              <a:pPr>
                <a:defRPr/>
              </a:pPr>
              <a:t>‹#›</a:t>
            </a:fld>
            <a:endParaRPr lang="en-US" altLang="en-US"/>
          </a:p>
        </p:txBody>
      </p:sp>
      <p:sp>
        <p:nvSpPr>
          <p:cNvPr id="6"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1245212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t>1 | </a:t>
            </a:r>
            <a:fld id="{1D7718CA-99DF-41C0-A816-E656EC036A26}" type="slidenum">
              <a:rPr lang="en-US" altLang="en-US"/>
              <a:pPr>
                <a:defRPr/>
              </a:pPr>
              <a:t>‹#›</a:t>
            </a:fld>
            <a:endParaRPr lang="en-US" altLang="en-US"/>
          </a:p>
        </p:txBody>
      </p:sp>
      <p:sp>
        <p:nvSpPr>
          <p:cNvPr id="5"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6564337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457200" y="457200"/>
            <a:ext cx="40386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457200"/>
            <a:ext cx="40386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t>1 | </a:t>
            </a:r>
            <a:fld id="{825CC0E7-6071-40B8-AD2D-9B4C43FA8BCF}" type="slidenum">
              <a:rPr lang="en-US" altLang="en-US"/>
              <a:pPr>
                <a:defRPr/>
              </a:pPr>
              <a:t>‹#›</a:t>
            </a:fld>
            <a:endParaRPr lang="en-US" altLang="en-US"/>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3485939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457200"/>
            <a:ext cx="40386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457200"/>
            <a:ext cx="40386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367088"/>
            <a:ext cx="40386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t>1 | </a:t>
            </a:r>
            <a:fld id="{7B5F9C50-2BD7-4FC5-9323-4B474935C88D}" type="slidenum">
              <a:rPr lang="en-US" altLang="en-US"/>
              <a:pPr>
                <a:defRPr/>
              </a:pPr>
              <a:t>‹#›</a:t>
            </a:fld>
            <a:endParaRPr lang="en-US" altLang="en-US"/>
          </a:p>
        </p:txBody>
      </p:sp>
      <p:sp>
        <p:nvSpPr>
          <p:cNvPr id="8" name="Rectangle 7"/>
          <p:cNvSpPr>
            <a:spLocks noGrp="1" noChangeArrowheads="1"/>
          </p:cNvSpPr>
          <p:nvPr>
            <p:ph type="ftr" sz="quarter" idx="12"/>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9408351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457200" y="457200"/>
            <a:ext cx="40386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457200"/>
            <a:ext cx="4038600" cy="2757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367088"/>
            <a:ext cx="4038600" cy="2759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1"/>
          </p:nvPr>
        </p:nvSpPr>
        <p:spPr>
          <a:ln/>
        </p:spPr>
        <p:txBody>
          <a:bodyPr/>
          <a:lstStyle>
            <a:lvl1pPr>
              <a:defRPr/>
            </a:lvl1pPr>
          </a:lstStyle>
          <a:p>
            <a:pPr>
              <a:defRPr/>
            </a:pPr>
            <a:r>
              <a:rPr lang="en-US" altLang="en-US"/>
              <a:t>1 | </a:t>
            </a:r>
            <a:fld id="{72D092C8-A20F-48A8-8896-9DB7A9F831C0}" type="slidenum">
              <a:rPr lang="en-US" altLang="en-US"/>
              <a:pPr>
                <a:defRPr/>
              </a:pPr>
              <a:t>‹#›</a:t>
            </a:fld>
            <a:endParaRPr lang="en-US" altLang="en-US"/>
          </a:p>
        </p:txBody>
      </p:sp>
      <p:sp>
        <p:nvSpPr>
          <p:cNvPr id="8" name="Rectangle 7"/>
          <p:cNvSpPr>
            <a:spLocks noGrp="1" noChangeArrowheads="1"/>
          </p:cNvSpPr>
          <p:nvPr>
            <p:ph type="ftr" sz="quarter" idx="12"/>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6981943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1"/>
          </p:nvPr>
        </p:nvSpPr>
        <p:spPr>
          <a:xfrm>
            <a:off x="6553200" y="6553200"/>
            <a:ext cx="2133600" cy="244475"/>
          </a:xfrm>
          <a:ln/>
        </p:spPr>
        <p:txBody>
          <a:bodyPr/>
          <a:lstStyle>
            <a:lvl1pPr>
              <a:defRPr/>
            </a:lvl1pPr>
          </a:lstStyle>
          <a:p>
            <a:pPr>
              <a:defRPr/>
            </a:pPr>
            <a:r>
              <a:rPr lang="en-US" altLang="en-US"/>
              <a:t>1 | </a:t>
            </a:r>
            <a:fld id="{8A009EDF-87CB-4427-9734-9980D6C5FE8E}" type="slidenum">
              <a:rPr lang="en-US" altLang="en-US"/>
              <a:pPr>
                <a:defRPr/>
              </a:pPr>
              <a:t>‹#›</a:t>
            </a:fld>
            <a:endParaRPr lang="en-US" altLang="en-US"/>
          </a:p>
        </p:txBody>
      </p:sp>
      <p:sp>
        <p:nvSpPr>
          <p:cNvPr id="6"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5845229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8"/>
          <p:cNvSpPr>
            <a:spLocks noGrp="1" noChangeArrowheads="1"/>
          </p:cNvSpPr>
          <p:nvPr>
            <p:ph type="sldNum" sz="quarter" idx="11"/>
          </p:nvPr>
        </p:nvSpPr>
        <p:spPr>
          <a:ln/>
        </p:spPr>
        <p:txBody>
          <a:bodyPr/>
          <a:lstStyle>
            <a:lvl1pPr>
              <a:defRPr/>
            </a:lvl1pPr>
          </a:lstStyle>
          <a:p>
            <a:pPr>
              <a:defRPr/>
            </a:pPr>
            <a:r>
              <a:rPr lang="en-US" altLang="en-US"/>
              <a:t>1 | </a:t>
            </a:r>
            <a:fld id="{D5EAC67A-1EE0-4D73-9AA4-0CB9480BC67C}" type="slidenum">
              <a:rPr lang="en-US" altLang="en-US"/>
              <a:pPr>
                <a:defRPr/>
              </a:pPr>
              <a:t>‹#›</a:t>
            </a:fld>
            <a:endParaRPr lang="en-US" altLang="en-US"/>
          </a:p>
        </p:txBody>
      </p:sp>
      <p:sp>
        <p:nvSpPr>
          <p:cNvPr id="6"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2460927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t>1 | </a:t>
            </a:r>
            <a:fld id="{45DCDFD8-22BA-45FC-9CDD-B111DA8D0345}" type="slidenum">
              <a:rPr lang="en-US" altLang="en-US"/>
              <a:pPr>
                <a:defRPr/>
              </a:pPr>
              <a:t>‹#›</a:t>
            </a:fld>
            <a:endParaRPr lang="en-US" altLang="en-US"/>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7981141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r>
              <a:rPr lang="en-US" altLang="en-US"/>
              <a:t>1 | </a:t>
            </a:r>
            <a:fld id="{A8F469DD-EC24-4F98-B4EC-8634CF796D09}" type="slidenum">
              <a:rPr lang="en-US" altLang="en-US"/>
              <a:pPr>
                <a:defRPr/>
              </a:pPr>
              <a:t>‹#›</a:t>
            </a:fld>
            <a:endParaRPr lang="en-US" altLang="en-US"/>
          </a:p>
        </p:txBody>
      </p:sp>
      <p:sp>
        <p:nvSpPr>
          <p:cNvPr id="9" name="Rectangle 7"/>
          <p:cNvSpPr>
            <a:spLocks noGrp="1" noChangeArrowheads="1"/>
          </p:cNvSpPr>
          <p:nvPr>
            <p:ph type="ftr" sz="quarter" idx="12"/>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5209566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r>
              <a:rPr lang="en-US" altLang="en-US"/>
              <a:t>1 | </a:t>
            </a:r>
            <a:fld id="{5BB9AE76-BC0D-4BEC-AFB6-C2AB3E85B652}" type="slidenum">
              <a:rPr lang="en-US" altLang="en-US"/>
              <a:pPr>
                <a:defRPr/>
              </a:pPr>
              <a:t>‹#›</a:t>
            </a:fld>
            <a:endParaRPr lang="en-US" altLang="en-US"/>
          </a:p>
        </p:txBody>
      </p:sp>
      <p:sp>
        <p:nvSpPr>
          <p:cNvPr id="5"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6669947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4" name="Slide Number Placeholder 3"/>
          <p:cNvSpPr>
            <a:spLocks noGrp="1"/>
          </p:cNvSpPr>
          <p:nvPr>
            <p:ph type="sldNum" sz="quarter" idx="11"/>
          </p:nvPr>
        </p:nvSpPr>
        <p:spPr/>
        <p:txBody>
          <a:bodyPr/>
          <a:lstStyle/>
          <a:p>
            <a:pPr>
              <a:defRPr/>
            </a:pPr>
            <a:r>
              <a:rPr lang="en-US" altLang="en-US" smtClean="0"/>
              <a:t>1 | </a:t>
            </a:r>
            <a:fld id="{D2F0CFE6-CC64-4AD9-ADDA-E0C16E9B8EAA}" type="slidenum">
              <a:rPr lang="en-US" altLang="en-US" smtClean="0"/>
              <a:pPr>
                <a:defRPr/>
              </a:pPr>
              <a:t>‹#›</a:t>
            </a:fld>
            <a:endParaRPr lang="en-US" altLang="en-US"/>
          </a:p>
        </p:txBody>
      </p:sp>
      <p:sp>
        <p:nvSpPr>
          <p:cNvPr id="5" name="Rectangle 3"/>
          <p:cNvSpPr>
            <a:spLocks noGrp="1" noChangeArrowheads="1"/>
          </p:cNvSpPr>
          <p:nvPr>
            <p:ph idx="1"/>
          </p:nvPr>
        </p:nvSpPr>
        <p:spPr bwMode="auto">
          <a:xfrm>
            <a:off x="457200" y="762000"/>
            <a:ext cx="82296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p:txBody>
      </p:sp>
    </p:spTree>
    <p:extLst>
      <p:ext uri="{BB962C8B-B14F-4D97-AF65-F5344CB8AC3E}">
        <p14:creationId xmlns:p14="http://schemas.microsoft.com/office/powerpoint/2010/main" val="4511865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a:ln/>
        </p:spPr>
        <p:txBody>
          <a:bodyPr/>
          <a:lstStyle>
            <a:lvl1pPr>
              <a:defRPr/>
            </a:lvl1pPr>
          </a:lstStyle>
          <a:p>
            <a:pPr>
              <a:defRPr/>
            </a:pPr>
            <a:r>
              <a:rPr lang="en-US" altLang="en-US"/>
              <a:t>1 | </a:t>
            </a:r>
            <a:fld id="{FDAD441B-C1A8-44EA-A8B5-BDF351C4C6B6}" type="slidenum">
              <a:rPr lang="en-US" altLang="en-US"/>
              <a:pPr>
                <a:defRPr/>
              </a:pPr>
              <a:t>‹#›</a:t>
            </a:fld>
            <a:endParaRPr lang="en-US" altLang="en-US"/>
          </a:p>
        </p:txBody>
      </p:sp>
      <p:sp>
        <p:nvSpPr>
          <p:cNvPr id="4"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7561560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11"/>
          </p:nvPr>
        </p:nvSpPr>
        <p:spPr>
          <a:ln/>
        </p:spPr>
        <p:txBody>
          <a:bodyPr/>
          <a:lstStyle>
            <a:lvl1pPr>
              <a:defRPr/>
            </a:lvl1pPr>
          </a:lstStyle>
          <a:p>
            <a:pPr>
              <a:defRPr/>
            </a:pPr>
            <a:r>
              <a:rPr lang="en-US" altLang="en-US"/>
              <a:t>1 | </a:t>
            </a:r>
            <a:fld id="{33942C7C-E13D-4BE2-8D9E-C1D115BC0031}" type="slidenum">
              <a:rPr lang="en-US" altLang="en-US"/>
              <a:pPr>
                <a:defRPr/>
              </a:pPr>
              <a:t>‹#›</a:t>
            </a:fld>
            <a:endParaRPr lang="en-US" altLang="en-US"/>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6346700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99CC">
                <a:alpha val="40000"/>
              </a:srgbClr>
            </a:gs>
            <a:gs pos="46000">
              <a:srgbClr val="92D050">
                <a:alpha val="40000"/>
              </a:srgbClr>
            </a:gs>
            <a:gs pos="100000">
              <a:schemeClr val="accent1">
                <a:lumMod val="60000"/>
                <a:alpha val="4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Rectangle 6"/>
          <p:cNvSpPr/>
          <p:nvPr userDrawn="1"/>
        </p:nvSpPr>
        <p:spPr>
          <a:xfrm>
            <a:off x="0" y="6477000"/>
            <a:ext cx="9144000" cy="381000"/>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bwMode="auto">
          <a:xfrm>
            <a:off x="0" y="274638"/>
            <a:ext cx="91440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p:txBody>
      </p:sp>
      <p:sp>
        <p:nvSpPr>
          <p:cNvPr id="17920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179208" name="Rectangle 8"/>
          <p:cNvSpPr>
            <a:spLocks noGrp="1" noChangeArrowheads="1"/>
          </p:cNvSpPr>
          <p:nvPr>
            <p:ph type="sldNum" sz="quarter" idx="4"/>
          </p:nvPr>
        </p:nvSpPr>
        <p:spPr bwMode="auto">
          <a:xfrm>
            <a:off x="6553200" y="6553200"/>
            <a:ext cx="2133600" cy="2444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r>
              <a:rPr lang="en-US" altLang="en-US"/>
              <a:t>1 | </a:t>
            </a:r>
            <a:fld id="{D2F0CFE6-CC64-4AD9-ADDA-E0C16E9B8EAA}" type="slidenum">
              <a:rPr lang="en-US" altLang="en-US"/>
              <a:pPr>
                <a:defRPr/>
              </a:pPr>
              <a:t>‹#›</a:t>
            </a:fld>
            <a:endParaRPr lang="en-US" altLang="en-US"/>
          </a:p>
        </p:txBody>
      </p:sp>
      <p:sp>
        <p:nvSpPr>
          <p:cNvPr id="2" name="Rectangle 1"/>
          <p:cNvSpPr/>
          <p:nvPr userDrawn="1"/>
        </p:nvSpPr>
        <p:spPr>
          <a:xfrm>
            <a:off x="0" y="0"/>
            <a:ext cx="9144000" cy="274638"/>
          </a:xfrm>
          <a:prstGeom prst="rect">
            <a:avLst/>
          </a:prstGeom>
          <a:gradFill flip="none" rotWithShape="1">
            <a:gsLst>
              <a:gs pos="0">
                <a:srgbClr val="0099CC"/>
              </a:gs>
              <a:gs pos="46000">
                <a:srgbClr val="92D050"/>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88" r:id="rId7"/>
    <p:sldLayoutId id="2147483772" r:id="rId8"/>
    <p:sldLayoutId id="2147483773" r:id="rId9"/>
    <p:sldLayoutId id="2147483774" r:id="rId10"/>
    <p:sldLayoutId id="2147483775" r:id="rId11"/>
    <p:sldLayoutId id="2147483776" r:id="rId12"/>
    <p:sldLayoutId id="2147483782" r:id="rId13"/>
    <p:sldLayoutId id="2147483783" r:id="rId14"/>
    <p:sldLayoutId id="2147483784" r:id="rId15"/>
    <p:sldLayoutId id="2147483785" r:id="rId16"/>
    <p:sldLayoutId id="2147483786" r:id="rId17"/>
    <p:sldLayoutId id="2147483787" r:id="rId18"/>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ea typeface="ＭＳ Ｐゴシック" charset="0"/>
        </a:defRPr>
      </a:lvl6pPr>
      <a:lvl7pPr marL="914400" algn="ctr" rtl="0" fontAlgn="base">
        <a:spcBef>
          <a:spcPct val="0"/>
        </a:spcBef>
        <a:spcAft>
          <a:spcPct val="0"/>
        </a:spcAft>
        <a:defRPr sz="3200">
          <a:solidFill>
            <a:schemeClr val="tx2"/>
          </a:solidFill>
          <a:latin typeface="Arial" charset="0"/>
          <a:ea typeface="ＭＳ Ｐゴシック" charset="0"/>
        </a:defRPr>
      </a:lvl7pPr>
      <a:lvl8pPr marL="1371600" algn="ctr" rtl="0" fontAlgn="base">
        <a:spcBef>
          <a:spcPct val="0"/>
        </a:spcBef>
        <a:spcAft>
          <a:spcPct val="0"/>
        </a:spcAft>
        <a:defRPr sz="3200">
          <a:solidFill>
            <a:schemeClr val="tx2"/>
          </a:solidFill>
          <a:latin typeface="Arial" charset="0"/>
          <a:ea typeface="ＭＳ Ｐゴシック" charset="0"/>
        </a:defRPr>
      </a:lvl8pPr>
      <a:lvl9pPr marL="1828800" algn="ctr" rtl="0" fontAlgn="base">
        <a:spcBef>
          <a:spcPct val="0"/>
        </a:spcBef>
        <a:spcAft>
          <a:spcPct val="0"/>
        </a:spcAft>
        <a:defRPr sz="3200">
          <a:solidFill>
            <a:schemeClr val="tx2"/>
          </a:solidFill>
          <a:latin typeface="Arial" charset="0"/>
          <a:ea typeface="ＭＳ Ｐゴシック" charset="0"/>
        </a:defRPr>
      </a:lvl9pPr>
    </p:titleStyle>
    <p:body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6.xml"/><Relationship Id="rId7" Type="http://schemas.openxmlformats.org/officeDocument/2006/relationships/image" Target="../media/image8.wmf"/><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 Id="rId9" Type="http://schemas.openxmlformats.org/officeDocument/2006/relationships/image" Target="../media/image9.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12.wmf"/><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54.xml"/><Relationship Id="rId7" Type="http://schemas.openxmlformats.org/officeDocument/2006/relationships/image" Target="../media/image14.wmf"/><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13.wmf"/><Relationship Id="rId4" Type="http://schemas.openxmlformats.org/officeDocument/2006/relationships/oleObject" Target="../embeddings/oleObject9.bin"/><Relationship Id="rId9" Type="http://schemas.openxmlformats.org/officeDocument/2006/relationships/image" Target="../media/image15.w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17.wmf"/><Relationship Id="rId2" Type="http://schemas.openxmlformats.org/officeDocument/2006/relationships/slideLayout" Target="../slideLayouts/slideLayout8.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8.xml"/><Relationship Id="rId1" Type="http://schemas.openxmlformats.org/officeDocument/2006/relationships/vmlDrawing" Target="../drawings/vmlDrawing8.vml"/><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8.xml"/><Relationship Id="rId1" Type="http://schemas.openxmlformats.org/officeDocument/2006/relationships/vmlDrawing" Target="../drawings/vmlDrawing9.vml"/><Relationship Id="rId5" Type="http://schemas.openxmlformats.org/officeDocument/2006/relationships/image" Target="../media/image19.wmf"/><Relationship Id="rId4" Type="http://schemas.openxmlformats.org/officeDocument/2006/relationships/oleObject" Target="../embeddings/oleObject15.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63.xml"/><Relationship Id="rId7" Type="http://schemas.openxmlformats.org/officeDocument/2006/relationships/image" Target="../media/image21.wmf"/><Relationship Id="rId2" Type="http://schemas.openxmlformats.org/officeDocument/2006/relationships/slideLayout" Target="../slideLayouts/slideLayout8.xml"/><Relationship Id="rId1" Type="http://schemas.openxmlformats.org/officeDocument/2006/relationships/vmlDrawing" Target="../drawings/vmlDrawing10.vml"/><Relationship Id="rId6" Type="http://schemas.openxmlformats.org/officeDocument/2006/relationships/oleObject" Target="../embeddings/oleObject17.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2.w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66.xml"/><Relationship Id="rId7" Type="http://schemas.openxmlformats.org/officeDocument/2006/relationships/image" Target="../media/image25.wmf"/><Relationship Id="rId2" Type="http://schemas.openxmlformats.org/officeDocument/2006/relationships/slideLayout" Target="../slideLayouts/slideLayout8.xml"/><Relationship Id="rId1" Type="http://schemas.openxmlformats.org/officeDocument/2006/relationships/vmlDrawing" Target="../drawings/vmlDrawing11.vml"/><Relationship Id="rId6" Type="http://schemas.openxmlformats.org/officeDocument/2006/relationships/oleObject" Target="../embeddings/oleObject21.bin"/><Relationship Id="rId5" Type="http://schemas.openxmlformats.org/officeDocument/2006/relationships/image" Target="../media/image24.wmf"/><Relationship Id="rId4" Type="http://schemas.openxmlformats.org/officeDocument/2006/relationships/oleObject" Target="../embeddings/oleObject20.bin"/><Relationship Id="rId9" Type="http://schemas.openxmlformats.org/officeDocument/2006/relationships/image" Target="../media/image26.wmf"/></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8.xml"/><Relationship Id="rId1" Type="http://schemas.openxmlformats.org/officeDocument/2006/relationships/vmlDrawing" Target="../drawings/vmlDrawing12.vml"/><Relationship Id="rId5" Type="http://schemas.openxmlformats.org/officeDocument/2006/relationships/image" Target="../media/image27.wmf"/><Relationship Id="rId4" Type="http://schemas.openxmlformats.org/officeDocument/2006/relationships/oleObject" Target="../embeddings/oleObject23.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29.wmf"/><Relationship Id="rId2" Type="http://schemas.openxmlformats.org/officeDocument/2006/relationships/slideLayout" Target="../slideLayouts/slideLayout8.xml"/><Relationship Id="rId1" Type="http://schemas.openxmlformats.org/officeDocument/2006/relationships/vmlDrawing" Target="../drawings/vmlDrawing13.vml"/><Relationship Id="rId6" Type="http://schemas.openxmlformats.org/officeDocument/2006/relationships/oleObject" Target="../embeddings/oleObject25.bin"/><Relationship Id="rId5" Type="http://schemas.openxmlformats.org/officeDocument/2006/relationships/image" Target="../media/image28.wmf"/><Relationship Id="rId4"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p:cNvSpPr>
            <a:spLocks noChangeArrowheads="1"/>
          </p:cNvSpPr>
          <p:nvPr/>
        </p:nvSpPr>
        <p:spPr bwMode="auto">
          <a:xfrm>
            <a:off x="4648200" y="1447800"/>
            <a:ext cx="46482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b="1" dirty="0"/>
              <a:t>Chapter 1</a:t>
            </a:r>
            <a:br>
              <a:rPr lang="en-US" altLang="en-US" sz="4400" b="1" dirty="0"/>
            </a:br>
            <a:r>
              <a:rPr lang="en-US" altLang="en-US" sz="4400" b="1" dirty="0"/>
              <a:t>Chemistry and Measurement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idx="1"/>
          </p:nvPr>
        </p:nvSpPr>
        <p:spPr/>
        <p:txBody>
          <a:bodyPr anchor="ctr"/>
          <a:lstStyle/>
          <a:p>
            <a:pPr marL="0" indent="0" eaLnBrk="1" hangingPunct="1">
              <a:buFontTx/>
              <a:buNone/>
              <a:tabLst>
                <a:tab pos="914400" algn="l"/>
              </a:tabLst>
            </a:pPr>
            <a:r>
              <a:rPr lang="en-US" altLang="en-US" sz="3600" b="1" dirty="0" smtClean="0"/>
              <a:t>Chemistry</a:t>
            </a:r>
          </a:p>
          <a:p>
            <a:pPr marL="0" indent="0" eaLnBrk="1" hangingPunct="1">
              <a:buFontTx/>
              <a:buNone/>
              <a:tabLst>
                <a:tab pos="914400" algn="l"/>
              </a:tabLst>
            </a:pPr>
            <a:endParaRPr lang="en-US" altLang="en-US" dirty="0" smtClean="0"/>
          </a:p>
          <a:p>
            <a:pPr marL="0" indent="0" eaLnBrk="1" hangingPunct="1">
              <a:buFontTx/>
              <a:buNone/>
              <a:tabLst>
                <a:tab pos="914400" algn="l"/>
              </a:tabLst>
            </a:pPr>
            <a:r>
              <a:rPr lang="en-US" altLang="en-US" dirty="0" smtClean="0"/>
              <a:t>The study of the composition and structure of materials and of the changes that materials undergo</a:t>
            </a:r>
          </a:p>
        </p:txBody>
      </p:sp>
      <p:sp>
        <p:nvSpPr>
          <p:cNvPr id="3072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F111AE47-2550-4064-9340-4B0A28C4AB1C}" type="slidenum">
              <a:rPr lang="en-US" altLang="en-US" sz="1000"/>
              <a:pPr>
                <a:spcBef>
                  <a:spcPct val="0"/>
                </a:spcBef>
                <a:buFontTx/>
                <a:buNone/>
              </a:pPr>
              <a:t>10</a:t>
            </a:fld>
            <a:endParaRPr lang="en-US" altLang="en-US" sz="100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idx="1"/>
          </p:nvPr>
        </p:nvSpPr>
        <p:spPr/>
        <p:txBody>
          <a:bodyPr anchor="ctr"/>
          <a:lstStyle/>
          <a:p>
            <a:pPr marL="0" indent="0" eaLnBrk="1" hangingPunct="1">
              <a:buFontTx/>
              <a:buNone/>
              <a:tabLst>
                <a:tab pos="914400" algn="l"/>
              </a:tabLst>
            </a:pPr>
            <a:r>
              <a:rPr lang="en-US" altLang="en-US" sz="3600" b="1" dirty="0" smtClean="0"/>
              <a:t>Experiment</a:t>
            </a:r>
          </a:p>
          <a:p>
            <a:pPr marL="0" indent="0" eaLnBrk="1" hangingPunct="1">
              <a:buFontTx/>
              <a:buNone/>
              <a:tabLst>
                <a:tab pos="914400" algn="l"/>
              </a:tabLst>
            </a:pPr>
            <a:endParaRPr lang="en-US" altLang="en-US" dirty="0" smtClean="0"/>
          </a:p>
          <a:p>
            <a:pPr marL="0" indent="0" eaLnBrk="1" hangingPunct="1">
              <a:buFontTx/>
              <a:buNone/>
              <a:tabLst>
                <a:tab pos="914400" algn="l"/>
              </a:tabLst>
            </a:pPr>
            <a:r>
              <a:rPr lang="en-US" altLang="en-US" dirty="0" smtClean="0"/>
              <a:t>An observation of natural phenomena carried out in a controlled manner so that the results can be duplicated and rational conclusions obtained</a:t>
            </a:r>
          </a:p>
        </p:txBody>
      </p:sp>
      <p:sp>
        <p:nvSpPr>
          <p:cNvPr id="3277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A62929A3-005D-484F-8769-AF8E7E4E7D11}" type="slidenum">
              <a:rPr lang="en-US" altLang="en-US" sz="1000"/>
              <a:pPr>
                <a:spcBef>
                  <a:spcPct val="0"/>
                </a:spcBef>
                <a:buFontTx/>
                <a:buNone/>
              </a:pPr>
              <a:t>11</a:t>
            </a:fld>
            <a:endParaRPr lang="en-US" altLang="en-US" sz="100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idx="1"/>
          </p:nvPr>
        </p:nvSpPr>
        <p:spPr/>
        <p:txBody>
          <a:bodyPr anchor="ctr"/>
          <a:lstStyle/>
          <a:p>
            <a:pPr marL="0" indent="0" eaLnBrk="1" hangingPunct="1">
              <a:lnSpc>
                <a:spcPct val="80000"/>
              </a:lnSpc>
              <a:buFontTx/>
              <a:buNone/>
            </a:pPr>
            <a:r>
              <a:rPr lang="en-US" altLang="en-US" sz="3600" b="1" dirty="0" smtClean="0"/>
              <a:t>Law</a:t>
            </a:r>
          </a:p>
          <a:p>
            <a:pPr marL="0" indent="0" eaLnBrk="1" hangingPunct="1">
              <a:lnSpc>
                <a:spcPct val="80000"/>
              </a:lnSpc>
              <a:buFontTx/>
              <a:buNone/>
            </a:pPr>
            <a:endParaRPr lang="en-US" altLang="en-US" dirty="0" smtClean="0"/>
          </a:p>
          <a:p>
            <a:pPr marL="0" indent="0" eaLnBrk="1" hangingPunct="1">
              <a:buFontTx/>
              <a:buNone/>
            </a:pPr>
            <a:r>
              <a:rPr lang="en-US" altLang="en-US" dirty="0" smtClean="0"/>
              <a:t>A concise statement or mathematical equation about a fundamental relationship or regularity of nature</a:t>
            </a:r>
          </a:p>
        </p:txBody>
      </p:sp>
      <p:sp>
        <p:nvSpPr>
          <p:cNvPr id="3481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961DB6EF-B668-42E0-B80A-7DF46681235D}" type="slidenum">
              <a:rPr lang="en-US" altLang="en-US" sz="1000"/>
              <a:pPr>
                <a:spcBef>
                  <a:spcPct val="0"/>
                </a:spcBef>
                <a:buFontTx/>
                <a:buNone/>
              </a:pPr>
              <a:t>12</a:t>
            </a:fld>
            <a:endParaRPr lang="en-US" altLang="en-US" sz="100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idx="1"/>
          </p:nvPr>
        </p:nvSpPr>
        <p:spPr/>
        <p:txBody>
          <a:bodyPr anchor="ctr"/>
          <a:lstStyle/>
          <a:p>
            <a:pPr marL="0" indent="0" eaLnBrk="1" hangingPunct="1">
              <a:lnSpc>
                <a:spcPct val="80000"/>
              </a:lnSpc>
              <a:buFontTx/>
              <a:buNone/>
            </a:pPr>
            <a:r>
              <a:rPr lang="en-US" altLang="en-US" sz="3600" b="1" dirty="0" smtClean="0"/>
              <a:t>Hypothesis</a:t>
            </a:r>
          </a:p>
          <a:p>
            <a:pPr marL="0" indent="0" eaLnBrk="1" hangingPunct="1">
              <a:lnSpc>
                <a:spcPct val="80000"/>
              </a:lnSpc>
              <a:buFontTx/>
              <a:buNone/>
            </a:pPr>
            <a:endParaRPr lang="en-US" altLang="en-US" b="1" dirty="0" smtClean="0"/>
          </a:p>
          <a:p>
            <a:pPr marL="0" indent="0" eaLnBrk="1" hangingPunct="1">
              <a:lnSpc>
                <a:spcPct val="80000"/>
              </a:lnSpc>
              <a:buFontTx/>
              <a:buNone/>
            </a:pPr>
            <a:r>
              <a:rPr lang="en-US" altLang="en-US" dirty="0" smtClean="0"/>
              <a:t>A tentative explanation of some regularity of nature</a:t>
            </a:r>
          </a:p>
          <a:p>
            <a:pPr marL="0" indent="0" eaLnBrk="1" hangingPunct="1">
              <a:lnSpc>
                <a:spcPct val="80000"/>
              </a:lnSpc>
              <a:buFontTx/>
              <a:buNone/>
            </a:pPr>
            <a:endParaRPr lang="en-US" altLang="en-US" dirty="0" smtClean="0"/>
          </a:p>
          <a:p>
            <a:pPr marL="0" indent="0" eaLnBrk="1" hangingPunct="1">
              <a:lnSpc>
                <a:spcPct val="80000"/>
              </a:lnSpc>
              <a:buFontTx/>
              <a:buNone/>
            </a:pPr>
            <a:endParaRPr lang="en-US" altLang="en-US" dirty="0" smtClean="0"/>
          </a:p>
          <a:p>
            <a:pPr marL="0" indent="0" eaLnBrk="1" hangingPunct="1">
              <a:lnSpc>
                <a:spcPct val="80000"/>
              </a:lnSpc>
              <a:buFontTx/>
              <a:buNone/>
            </a:pPr>
            <a:endParaRPr lang="en-US" altLang="en-US" dirty="0" smtClean="0"/>
          </a:p>
          <a:p>
            <a:pPr marL="0" indent="0" eaLnBrk="1" hangingPunct="1">
              <a:lnSpc>
                <a:spcPct val="80000"/>
              </a:lnSpc>
              <a:buFontTx/>
              <a:buNone/>
            </a:pPr>
            <a:r>
              <a:rPr lang="en-US" altLang="en-US" sz="3600" b="1" dirty="0" smtClean="0"/>
              <a:t>Theory</a:t>
            </a:r>
          </a:p>
          <a:p>
            <a:pPr marL="0" indent="0" eaLnBrk="1" hangingPunct="1">
              <a:lnSpc>
                <a:spcPct val="80000"/>
              </a:lnSpc>
              <a:buFontTx/>
              <a:buNone/>
            </a:pPr>
            <a:endParaRPr lang="en-US" altLang="en-US" dirty="0" smtClean="0"/>
          </a:p>
          <a:p>
            <a:pPr marL="0" indent="0" eaLnBrk="1" hangingPunct="1">
              <a:lnSpc>
                <a:spcPct val="80000"/>
              </a:lnSpc>
              <a:buFontTx/>
              <a:buNone/>
            </a:pPr>
            <a:r>
              <a:rPr lang="en-US" altLang="en-US" dirty="0" smtClean="0"/>
              <a:t>A tested explanation of a basic natural phenomenon</a:t>
            </a:r>
          </a:p>
        </p:txBody>
      </p:sp>
      <p:sp>
        <p:nvSpPr>
          <p:cNvPr id="3686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D17B816D-F106-4244-93D5-5F3A3A1E8361}" type="slidenum">
              <a:rPr lang="en-US" altLang="en-US" sz="1000"/>
              <a:pPr>
                <a:spcBef>
                  <a:spcPct val="0"/>
                </a:spcBef>
                <a:buFontTx/>
                <a:buNone/>
              </a:pPr>
              <a:t>13</a:t>
            </a:fld>
            <a:endParaRPr lang="en-US" altLang="en-US" sz="100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idx="1"/>
          </p:nvPr>
        </p:nvSpPr>
        <p:spPr/>
        <p:txBody>
          <a:bodyPr anchor="ctr"/>
          <a:lstStyle/>
          <a:p>
            <a:pPr marL="0" indent="0" eaLnBrk="1" hangingPunct="1">
              <a:buFontTx/>
              <a:buNone/>
            </a:pPr>
            <a:endParaRPr lang="en-US" altLang="en-US" sz="4400" b="1" dirty="0" smtClean="0"/>
          </a:p>
          <a:p>
            <a:pPr marL="0" indent="0" eaLnBrk="1" hangingPunct="1">
              <a:buFontTx/>
              <a:buNone/>
            </a:pPr>
            <a:endParaRPr lang="en-US" altLang="en-US" sz="4400" b="1" dirty="0" smtClean="0"/>
          </a:p>
          <a:p>
            <a:pPr marL="0" indent="0" eaLnBrk="1" hangingPunct="1">
              <a:buFontTx/>
              <a:buNone/>
            </a:pPr>
            <a:r>
              <a:rPr lang="en-US" altLang="en-US" sz="3600" b="1" dirty="0" smtClean="0"/>
              <a:t>Mass</a:t>
            </a:r>
          </a:p>
          <a:p>
            <a:pPr marL="0" indent="0" eaLnBrk="1" hangingPunct="1">
              <a:buFontTx/>
              <a:buNone/>
            </a:pPr>
            <a:endParaRPr lang="en-US" altLang="en-US" b="1" dirty="0" smtClean="0"/>
          </a:p>
          <a:p>
            <a:pPr marL="0" indent="0" eaLnBrk="1" hangingPunct="1">
              <a:buFontTx/>
              <a:buNone/>
            </a:pPr>
            <a:r>
              <a:rPr lang="en-US" altLang="en-US" dirty="0" smtClean="0"/>
              <a:t>The quantity of matter in a material</a:t>
            </a:r>
          </a:p>
          <a:p>
            <a:pPr marL="0" indent="0" eaLnBrk="1" hangingPunct="1">
              <a:buFontTx/>
              <a:buNone/>
            </a:pPr>
            <a:endParaRPr lang="en-US" altLang="en-US" sz="3600" b="1" dirty="0" smtClean="0"/>
          </a:p>
          <a:p>
            <a:pPr marL="0" indent="0" eaLnBrk="1" hangingPunct="1">
              <a:buFontTx/>
              <a:buNone/>
            </a:pPr>
            <a:r>
              <a:rPr lang="en-US" altLang="en-US" sz="3600" b="1" dirty="0" smtClean="0"/>
              <a:t>Matter</a:t>
            </a:r>
          </a:p>
          <a:p>
            <a:pPr marL="0" indent="0" eaLnBrk="1" hangingPunct="1">
              <a:buFontTx/>
              <a:buNone/>
            </a:pPr>
            <a:endParaRPr lang="en-US" altLang="en-US" dirty="0" smtClean="0"/>
          </a:p>
          <a:p>
            <a:pPr marL="0" indent="0" eaLnBrk="1" hangingPunct="1">
              <a:buFontTx/>
              <a:buNone/>
            </a:pPr>
            <a:r>
              <a:rPr lang="en-US" altLang="en-US" dirty="0" smtClean="0"/>
              <a:t>Whatever occupies space and can be perceived by our senses</a:t>
            </a:r>
          </a:p>
          <a:p>
            <a:pPr marL="0" indent="0" eaLnBrk="1" hangingPunct="1">
              <a:buFontTx/>
              <a:buNone/>
            </a:pPr>
            <a:endParaRPr lang="en-US" altLang="en-US" dirty="0" smtClean="0"/>
          </a:p>
          <a:p>
            <a:pPr marL="0" indent="0" eaLnBrk="1" hangingPunct="1">
              <a:buFontTx/>
              <a:buNone/>
            </a:pPr>
            <a:endParaRPr lang="en-US" altLang="en-US" dirty="0" smtClean="0"/>
          </a:p>
          <a:p>
            <a:pPr marL="0" indent="0" eaLnBrk="1" hangingPunct="1">
              <a:buFontTx/>
              <a:buNone/>
            </a:pPr>
            <a:endParaRPr lang="en-US" altLang="en-US" dirty="0" smtClean="0"/>
          </a:p>
        </p:txBody>
      </p:sp>
      <p:sp>
        <p:nvSpPr>
          <p:cNvPr id="3891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21293D44-3CEC-4B47-BF33-F508AE63FD9A}" type="slidenum">
              <a:rPr lang="en-US" altLang="en-US" sz="1000"/>
              <a:pPr>
                <a:spcBef>
                  <a:spcPct val="0"/>
                </a:spcBef>
                <a:buFontTx/>
                <a:buNone/>
              </a:pPr>
              <a:t>14</a:t>
            </a:fld>
            <a:endParaRPr lang="en-US" altLang="en-US" sz="100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idx="1"/>
          </p:nvPr>
        </p:nvSpPr>
        <p:spPr/>
        <p:txBody>
          <a:bodyPr anchor="ctr"/>
          <a:lstStyle/>
          <a:p>
            <a:pPr marL="0" indent="0" eaLnBrk="1" hangingPunct="1">
              <a:buFontTx/>
              <a:buNone/>
            </a:pPr>
            <a:r>
              <a:rPr lang="en-US" altLang="en-US" sz="3600" b="1" dirty="0" smtClean="0"/>
              <a:t>Law of Conservation of Mass</a:t>
            </a:r>
          </a:p>
          <a:p>
            <a:pPr marL="0" indent="0" eaLnBrk="1" hangingPunct="1">
              <a:buFontTx/>
              <a:buNone/>
            </a:pPr>
            <a:endParaRPr lang="en-US" altLang="en-US" b="1" dirty="0" smtClean="0"/>
          </a:p>
          <a:p>
            <a:pPr marL="0" indent="0" eaLnBrk="1" hangingPunct="1">
              <a:buFontTx/>
              <a:buNone/>
            </a:pPr>
            <a:r>
              <a:rPr lang="en-US" altLang="en-US" dirty="0" smtClean="0"/>
              <a:t>The total mass remains constant during a chemical change (chemical reaction).</a:t>
            </a:r>
          </a:p>
        </p:txBody>
      </p:sp>
      <p:sp>
        <p:nvSpPr>
          <p:cNvPr id="4096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2073C4A9-FAEB-4114-9A28-F92C5291AB46}" type="slidenum">
              <a:rPr lang="en-US" altLang="en-US" sz="1000"/>
              <a:pPr>
                <a:spcBef>
                  <a:spcPct val="0"/>
                </a:spcBef>
                <a:buFontTx/>
                <a:buNone/>
              </a:pPr>
              <a:t>15</a:t>
            </a:fld>
            <a:endParaRPr lang="en-US" altLang="en-US" sz="100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altLang="en-US" dirty="0"/>
              <a:t>Heating 2.53 grams of metallic mercury in air produces 2.73 grams of a red-orange residue. Assume that the chemical change is the reaction of the metal with O</a:t>
            </a:r>
            <a:r>
              <a:rPr lang="en-US" altLang="en-US" baseline="-25000" dirty="0"/>
              <a:t>2</a:t>
            </a:r>
            <a:r>
              <a:rPr lang="en-US" altLang="en-US" dirty="0"/>
              <a:t> in the air. When the red-orange residue is heated strongly, it gives back the mercury and releases the oxygen. Determine the mass of oxygen released. </a:t>
            </a:r>
            <a:endParaRPr lang="en-US" dirty="0"/>
          </a:p>
        </p:txBody>
      </p:sp>
      <p:sp>
        <p:nvSpPr>
          <p:cNvPr id="4301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563F3CC1-A58A-45B6-BCA1-91D0A3AB896D}" type="slidenum">
              <a:rPr lang="en-US" altLang="en-US" sz="1000"/>
              <a:pPr>
                <a:spcBef>
                  <a:spcPct val="0"/>
                </a:spcBef>
                <a:buFontTx/>
                <a:buNone/>
              </a:pPr>
              <a:t>16</a:t>
            </a:fld>
            <a:endParaRPr lang="en-US" altLang="en-US" sz="1000"/>
          </a:p>
        </p:txBody>
      </p:sp>
      <p:sp>
        <p:nvSpPr>
          <p:cNvPr id="10"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7A2BAB87-CF94-497C-9894-E6E9986C8B15}" type="slidenum">
              <a:rPr lang="en-US" altLang="en-US" sz="1000"/>
              <a:pPr>
                <a:spcBef>
                  <a:spcPct val="0"/>
                </a:spcBef>
                <a:buFontTx/>
                <a:buNone/>
              </a:pPr>
              <a:t>17</a:t>
            </a:fld>
            <a:endParaRPr lang="en-US" altLang="en-US" sz="1000"/>
          </a:p>
        </p:txBody>
      </p:sp>
      <p:sp>
        <p:nvSpPr>
          <p:cNvPr id="6" name="Rectangle 5"/>
          <p:cNvSpPr txBox="1">
            <a:spLocks noChangeArrowheads="1"/>
          </p:cNvSpPr>
          <p:nvPr/>
        </p:nvSpPr>
        <p:spPr bwMode="auto">
          <a:xfrm>
            <a:off x="152400" y="1066800"/>
            <a:ext cx="8839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ea typeface="+mn-ea"/>
              </a:defRPr>
            </a:lvl2pPr>
            <a:lvl3pPr marL="1409700" indent="-495300" algn="l" rtl="0" eaLnBrk="0" fontAlgn="base" hangingPunct="0">
              <a:spcBef>
                <a:spcPct val="20000"/>
              </a:spcBef>
              <a:spcAft>
                <a:spcPct val="0"/>
              </a:spcAft>
              <a:buAutoNum type="romanLcPeriod"/>
              <a:defRPr sz="2400">
                <a:solidFill>
                  <a:schemeClr val="tx1"/>
                </a:solidFill>
                <a:latin typeface="+mn-lt"/>
                <a:ea typeface="+mn-ea"/>
              </a:defRPr>
            </a:lvl3pPr>
            <a:lvl4pPr marL="1784350" indent="-412750" algn="l" rtl="0" eaLnBrk="0" fontAlgn="base" hangingPunct="0">
              <a:spcBef>
                <a:spcPct val="20000"/>
              </a:spcBef>
              <a:spcAft>
                <a:spcPct val="0"/>
              </a:spcAft>
              <a:buChar char="–"/>
              <a:defRPr sz="2000">
                <a:solidFill>
                  <a:schemeClr val="tx1"/>
                </a:solidFill>
                <a:latin typeface="+mn-lt"/>
                <a:ea typeface="+mn-ea"/>
              </a:defRPr>
            </a:lvl4pPr>
            <a:lvl5pPr marL="2241550" indent="-412750" algn="l" rtl="0" eaLnBrk="0" fontAlgn="base" hangingPunct="0">
              <a:spcBef>
                <a:spcPct val="20000"/>
              </a:spcBef>
              <a:spcAft>
                <a:spcPct val="0"/>
              </a:spcAft>
              <a:buChar char="»"/>
              <a:defRPr sz="2000">
                <a:solidFill>
                  <a:schemeClr val="tx1"/>
                </a:solidFill>
                <a:latin typeface="+mn-lt"/>
                <a:ea typeface="+mn-ea"/>
              </a:defRPr>
            </a:lvl5pPr>
            <a:lvl6pPr marL="2698750" indent="-412750" algn="l" rtl="0" fontAlgn="base">
              <a:spcBef>
                <a:spcPct val="20000"/>
              </a:spcBef>
              <a:spcAft>
                <a:spcPct val="0"/>
              </a:spcAft>
              <a:buChar char="»"/>
              <a:defRPr sz="2000">
                <a:solidFill>
                  <a:schemeClr val="tx1"/>
                </a:solidFill>
                <a:latin typeface="+mn-lt"/>
                <a:ea typeface="+mn-ea"/>
              </a:defRPr>
            </a:lvl6pPr>
            <a:lvl7pPr marL="3155950" indent="-412750" algn="l" rtl="0" fontAlgn="base">
              <a:spcBef>
                <a:spcPct val="20000"/>
              </a:spcBef>
              <a:spcAft>
                <a:spcPct val="0"/>
              </a:spcAft>
              <a:buChar char="»"/>
              <a:defRPr sz="2000">
                <a:solidFill>
                  <a:schemeClr val="tx1"/>
                </a:solidFill>
                <a:latin typeface="+mn-lt"/>
                <a:ea typeface="+mn-ea"/>
              </a:defRPr>
            </a:lvl7pPr>
            <a:lvl8pPr marL="3613150" indent="-412750" algn="l" rtl="0" fontAlgn="base">
              <a:spcBef>
                <a:spcPct val="20000"/>
              </a:spcBef>
              <a:spcAft>
                <a:spcPct val="0"/>
              </a:spcAft>
              <a:buChar char="»"/>
              <a:defRPr sz="2000">
                <a:solidFill>
                  <a:schemeClr val="tx1"/>
                </a:solidFill>
                <a:latin typeface="+mn-lt"/>
                <a:ea typeface="+mn-ea"/>
              </a:defRPr>
            </a:lvl8pPr>
            <a:lvl9pPr marL="4070350" indent="-412750" algn="l" rtl="0" fontAlgn="base">
              <a:spcBef>
                <a:spcPct val="20000"/>
              </a:spcBef>
              <a:spcAft>
                <a:spcPct val="0"/>
              </a:spcAft>
              <a:buChar char="»"/>
              <a:defRPr sz="2000">
                <a:solidFill>
                  <a:schemeClr val="tx1"/>
                </a:solidFill>
                <a:latin typeface="+mn-lt"/>
                <a:ea typeface="+mn-ea"/>
              </a:defRPr>
            </a:lvl9pPr>
          </a:lstStyle>
          <a:p>
            <a:pPr eaLnBrk="1" hangingPunct="1">
              <a:buFontTx/>
              <a:buNone/>
              <a:defRPr/>
            </a:pPr>
            <a:r>
              <a:rPr lang="en-US" altLang="en-US" sz="2800" kern="0" dirty="0" smtClean="0"/>
              <a:t>According to the law of conversation of mass,</a:t>
            </a:r>
          </a:p>
          <a:p>
            <a:pPr eaLnBrk="1" hangingPunct="1">
              <a:buFontTx/>
              <a:buNone/>
              <a:defRPr/>
            </a:pPr>
            <a:r>
              <a:rPr lang="en-US" altLang="en-US" sz="2800" kern="0" dirty="0" smtClean="0"/>
              <a:t>Mass of mercury + mass of oxygen </a:t>
            </a:r>
          </a:p>
          <a:p>
            <a:pPr eaLnBrk="1" hangingPunct="1">
              <a:buFontTx/>
              <a:buNone/>
              <a:defRPr/>
            </a:pPr>
            <a:r>
              <a:rPr lang="en-US" altLang="en-US" sz="2800" kern="0" dirty="0"/>
              <a:t> </a:t>
            </a:r>
            <a:r>
              <a:rPr lang="en-US" altLang="en-US" sz="2800" kern="0" dirty="0" smtClean="0"/>
              <a:t>                                       = mass of red-orange residue</a:t>
            </a:r>
          </a:p>
          <a:p>
            <a:pPr eaLnBrk="1" hangingPunct="1">
              <a:buFontTx/>
              <a:buNone/>
              <a:defRPr/>
            </a:pPr>
            <a:r>
              <a:rPr lang="en-US" altLang="en-US" sz="2800" kern="0" dirty="0" smtClean="0"/>
              <a:t>Substituting, you obtain, </a:t>
            </a:r>
          </a:p>
          <a:p>
            <a:pPr algn="ctr" eaLnBrk="1" hangingPunct="1">
              <a:buFontTx/>
              <a:buNone/>
              <a:defRPr/>
            </a:pPr>
            <a:r>
              <a:rPr lang="en-US" altLang="en-US" sz="2800" kern="0" dirty="0" smtClean="0"/>
              <a:t>2.53g + mass of O</a:t>
            </a:r>
            <a:r>
              <a:rPr lang="en-US" altLang="en-US" sz="2800" kern="0" baseline="-25000" dirty="0" smtClean="0"/>
              <a:t>2 </a:t>
            </a:r>
            <a:r>
              <a:rPr lang="en-US" altLang="en-US" sz="2800" kern="0" dirty="0" smtClean="0"/>
              <a:t>= 2.73 g</a:t>
            </a:r>
          </a:p>
          <a:p>
            <a:pPr eaLnBrk="1" hangingPunct="1">
              <a:buFontTx/>
              <a:buNone/>
              <a:defRPr/>
            </a:pPr>
            <a:r>
              <a:rPr lang="en-US" altLang="en-US" sz="2800" kern="0" dirty="0" smtClean="0"/>
              <a:t>Then,</a:t>
            </a:r>
          </a:p>
          <a:p>
            <a:pPr algn="ctr" eaLnBrk="1" hangingPunct="1">
              <a:buFontTx/>
              <a:buNone/>
              <a:defRPr/>
            </a:pPr>
            <a:r>
              <a:rPr lang="en-US" altLang="en-US" sz="2800" kern="0" dirty="0" smtClean="0"/>
              <a:t>Mass of O</a:t>
            </a:r>
            <a:r>
              <a:rPr lang="en-US" altLang="en-US" sz="2800" kern="0" baseline="-25000" dirty="0" smtClean="0"/>
              <a:t>2</a:t>
            </a:r>
            <a:r>
              <a:rPr lang="en-US" altLang="en-US" sz="2800" kern="0" dirty="0" smtClean="0"/>
              <a:t> = (2.73 –2.53) = 0.20 g</a:t>
            </a:r>
          </a:p>
          <a:p>
            <a:pPr eaLnBrk="1" hangingPunct="1">
              <a:buFontTx/>
              <a:buNone/>
              <a:defRPr/>
            </a:pPr>
            <a:r>
              <a:rPr lang="en-US" altLang="en-US" sz="2800" kern="0" dirty="0" smtClean="0"/>
              <a:t> </a:t>
            </a:r>
          </a:p>
        </p:txBody>
      </p:sp>
      <p:sp>
        <p:nvSpPr>
          <p:cNvPr id="9"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7"/>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37A3AD90-FD3A-4799-A1B2-DC5AD9B46CC3}" type="slidenum">
              <a:rPr lang="en-US" altLang="en-US" sz="1000"/>
              <a:pPr>
                <a:spcBef>
                  <a:spcPct val="0"/>
                </a:spcBef>
                <a:buFontTx/>
                <a:buNone/>
              </a:pPr>
              <a:t>18</a:t>
            </a:fld>
            <a:endParaRPr lang="en-US" altLang="en-US" sz="1000"/>
          </a:p>
        </p:txBody>
      </p:sp>
      <p:sp>
        <p:nvSpPr>
          <p:cNvPr id="9" name="Rectangle 7"/>
          <p:cNvSpPr>
            <a:spLocks noGrp="1" noChangeArrowheads="1"/>
          </p:cNvSpPr>
          <p:nvPr>
            <p:ph type="ftr" sz="quarter" idx="3"/>
          </p:nvPr>
        </p:nvSpPr>
        <p:spPr bwMode="auto">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7" name="Rectangle 3"/>
          <p:cNvSpPr txBox="1">
            <a:spLocks noChangeArrowheads="1"/>
          </p:cNvSpPr>
          <p:nvPr/>
        </p:nvSpPr>
        <p:spPr bwMode="auto">
          <a:xfrm>
            <a:off x="457200" y="45720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lgn="l" rtl="0" eaLnBrk="0" fontAlgn="base" hangingPunct="0">
              <a:spcBef>
                <a:spcPct val="20000"/>
              </a:spcBef>
              <a:spcAft>
                <a:spcPct val="0"/>
              </a:spcAft>
              <a:buChar char="•"/>
              <a:defRPr sz="2800">
                <a:solidFill>
                  <a:schemeClr val="tx1"/>
                </a:solidFill>
                <a:latin typeface="+mn-lt"/>
                <a:ea typeface="+mn-ea"/>
                <a:cs typeface="+mn-cs"/>
              </a:defRPr>
            </a:lvl1pPr>
            <a:lvl2pPr marL="990600" indent="-533400" algn="l" rtl="0" eaLnBrk="0" fontAlgn="base" hangingPunct="0">
              <a:spcBef>
                <a:spcPct val="20000"/>
              </a:spcBef>
              <a:spcAft>
                <a:spcPct val="0"/>
              </a:spcAft>
              <a:buChar char="–"/>
              <a:defRPr sz="2800">
                <a:solidFill>
                  <a:schemeClr val="tx1"/>
                </a:solidFill>
                <a:latin typeface="+mn-lt"/>
                <a:ea typeface="+mn-ea"/>
              </a:defRPr>
            </a:lvl2pPr>
            <a:lvl3pPr marL="1371600" indent="-457200" algn="l" rtl="0" eaLnBrk="0" fontAlgn="base" hangingPunct="0">
              <a:spcBef>
                <a:spcPct val="20000"/>
              </a:spcBef>
              <a:spcAft>
                <a:spcPct val="0"/>
              </a:spcAft>
              <a:buChar char="•"/>
              <a:defRPr sz="2400">
                <a:solidFill>
                  <a:schemeClr val="tx1"/>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defRPr/>
            </a:pPr>
            <a:r>
              <a:rPr lang="en-US" altLang="en-US" sz="3600" b="1" kern="0" dirty="0" smtClean="0"/>
              <a:t>States of Matter</a:t>
            </a:r>
          </a:p>
          <a:p>
            <a:pPr marL="0" indent="0" eaLnBrk="1" hangingPunct="1">
              <a:buFontTx/>
              <a:buNone/>
              <a:defRPr/>
            </a:pPr>
            <a:endParaRPr lang="en-US" altLang="en-US" b="1" kern="0" dirty="0" smtClean="0"/>
          </a:p>
          <a:p>
            <a:pPr marL="0" indent="0" eaLnBrk="1" hangingPunct="1">
              <a:buFontTx/>
              <a:buNone/>
              <a:defRPr/>
            </a:pPr>
            <a:r>
              <a:rPr lang="en-US" altLang="en-US" b="1" kern="0" dirty="0" smtClean="0"/>
              <a:t>Solid</a:t>
            </a:r>
            <a:r>
              <a:rPr lang="en-US" altLang="en-US" kern="0" dirty="0" smtClean="0"/>
              <a:t>: Characterized by rigidity; fixed shape and volume</a:t>
            </a:r>
          </a:p>
          <a:p>
            <a:pPr marL="0" indent="0" eaLnBrk="1" hangingPunct="1">
              <a:buFontTx/>
              <a:buNone/>
              <a:defRPr/>
            </a:pPr>
            <a:endParaRPr lang="en-US" altLang="en-US" kern="0" dirty="0" smtClean="0"/>
          </a:p>
          <a:p>
            <a:pPr marL="0" indent="0" eaLnBrk="1" hangingPunct="1">
              <a:buFontTx/>
              <a:buNone/>
              <a:defRPr/>
            </a:pPr>
            <a:r>
              <a:rPr lang="en-US" altLang="en-US" b="1" kern="0" dirty="0" smtClean="0"/>
              <a:t>Liquid</a:t>
            </a:r>
            <a:r>
              <a:rPr lang="en-US" altLang="en-US" kern="0" dirty="0" smtClean="0"/>
              <a:t>: Relatively incompressible fluid; fixed volume, no fixed shape</a:t>
            </a:r>
          </a:p>
          <a:p>
            <a:pPr marL="0" indent="0" eaLnBrk="1" hangingPunct="1">
              <a:buFontTx/>
              <a:buNone/>
              <a:defRPr/>
            </a:pPr>
            <a:endParaRPr lang="en-US" altLang="en-US" kern="0" dirty="0" smtClean="0"/>
          </a:p>
          <a:p>
            <a:pPr marL="0" indent="0" eaLnBrk="1" hangingPunct="1">
              <a:buFontTx/>
              <a:buNone/>
              <a:defRPr/>
            </a:pPr>
            <a:r>
              <a:rPr lang="en-US" altLang="en-US" b="1" kern="0" dirty="0" smtClean="0"/>
              <a:t>Gas</a:t>
            </a:r>
            <a:r>
              <a:rPr lang="en-US" altLang="en-US" kern="0" dirty="0" smtClean="0"/>
              <a:t>: Compressible fluid; no fixed volume, no fixed shape</a:t>
            </a:r>
          </a:p>
          <a:p>
            <a:pPr marL="0" indent="0" eaLnBrk="1" hangingPunct="1">
              <a:buFontTx/>
              <a:buNone/>
              <a:defRPr/>
            </a:pPr>
            <a:r>
              <a:rPr lang="en-US" altLang="en-US" kern="0" dirty="0"/>
              <a:t>	</a:t>
            </a:r>
            <a:endParaRPr lang="en-US" altLang="en-US" kern="0" dirty="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7"/>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29FC34F1-7181-4048-BBB7-324C096F89C6}" type="slidenum">
              <a:rPr lang="en-US" altLang="en-US" sz="1000"/>
              <a:pPr>
                <a:spcBef>
                  <a:spcPct val="0"/>
                </a:spcBef>
                <a:buFontTx/>
                <a:buNone/>
              </a:pPr>
              <a:t>19</a:t>
            </a:fld>
            <a:endParaRPr lang="en-US" altLang="en-US" sz="1000"/>
          </a:p>
        </p:txBody>
      </p:sp>
      <p:pic>
        <p:nvPicPr>
          <p:cNvPr id="4" name="Picture 3" descr="This figure is an illustration of the molecular arrangement of solids, liquids, and gases. It contains three pictures. Starting from the left, the fist picture contains a beaker with a solid in it. There is a line leading from the solid to a circle on the left side of the beaker. The circle shows the compact arrangement of molecules in the solid. &#10;The second picture contains a beaker with a liquid in it. There is a line leading from the liquid to a circle on the left side of the beaker. The circle shows the loose arrangement of molecules in the liquid. &#10;The third picture contains a beaker with a gas in it. There is a line leading from the gas in the beaker to a circle on the left. The circle shows molecules moving about freely. &#10;" title="Figure 1.11. Page 9.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613" y="587625"/>
            <a:ext cx="7132774" cy="5682751"/>
          </a:xfrm>
          <a:prstGeom prst="rect">
            <a:avLst/>
          </a:prstGeom>
        </p:spPr>
      </p:pic>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Contents and Concepts</a:t>
            </a:r>
          </a:p>
        </p:txBody>
      </p:sp>
      <p:sp>
        <p:nvSpPr>
          <p:cNvPr id="14341" name="Rectangle 3"/>
          <p:cNvSpPr>
            <a:spLocks noGrp="1" noChangeArrowheads="1"/>
          </p:cNvSpPr>
          <p:nvPr>
            <p:ph idx="1"/>
          </p:nvPr>
        </p:nvSpPr>
        <p:spPr/>
        <p:txBody>
          <a:bodyPr/>
          <a:lstStyle/>
          <a:p>
            <a:pPr marL="0" indent="0" eaLnBrk="1" hangingPunct="1">
              <a:buFontTx/>
              <a:buNone/>
            </a:pPr>
            <a:r>
              <a:rPr lang="en-US" altLang="en-US" b="1" dirty="0" smtClean="0"/>
              <a:t>An </a:t>
            </a:r>
            <a:r>
              <a:rPr lang="en-US" altLang="en-US" b="1" dirty="0" smtClean="0"/>
              <a:t>Introduction to Chemistry</a:t>
            </a:r>
          </a:p>
          <a:p>
            <a:pPr marL="0" indent="0" eaLnBrk="1" hangingPunct="1">
              <a:buFontTx/>
              <a:buNone/>
            </a:pPr>
            <a:r>
              <a:rPr lang="en-US" altLang="en-US" i="1" dirty="0" smtClean="0"/>
              <a:t>We start by defining the science called chemistry and introducing some fundamental concepts.</a:t>
            </a:r>
            <a:endParaRPr lang="en-US" altLang="en-US" dirty="0" smtClean="0"/>
          </a:p>
          <a:p>
            <a:pPr marL="0" indent="0" eaLnBrk="1" hangingPunct="1">
              <a:buFontTx/>
              <a:buNone/>
            </a:pPr>
            <a:endParaRPr lang="en-US" altLang="en-US" dirty="0" smtClean="0"/>
          </a:p>
          <a:p>
            <a:pPr marL="0" indent="0" eaLnBrk="1" hangingPunct="1">
              <a:buFontTx/>
              <a:buNone/>
            </a:pPr>
            <a:r>
              <a:rPr lang="en-US" altLang="en-US" dirty="0" smtClean="0"/>
              <a:t>1.  Modern Chemistry: A Brief Glimpse</a:t>
            </a:r>
          </a:p>
          <a:p>
            <a:pPr marL="0" indent="0" eaLnBrk="1" hangingPunct="1">
              <a:buFontTx/>
              <a:buNone/>
            </a:pPr>
            <a:r>
              <a:rPr lang="en-US" altLang="en-US" dirty="0" smtClean="0"/>
              <a:t>2.  Experiment and Explanation</a:t>
            </a:r>
          </a:p>
          <a:p>
            <a:pPr marL="0" indent="0" eaLnBrk="1" hangingPunct="1">
              <a:buFontTx/>
              <a:buNone/>
            </a:pPr>
            <a:r>
              <a:rPr lang="en-US" altLang="en-US" dirty="0" smtClean="0"/>
              <a:t>3.  Law of Conservation of Mass</a:t>
            </a:r>
          </a:p>
          <a:p>
            <a:pPr marL="0" indent="0" eaLnBrk="1" hangingPunct="1">
              <a:buFontTx/>
              <a:buNone/>
            </a:pPr>
            <a:r>
              <a:rPr lang="en-US" altLang="en-US" dirty="0" smtClean="0"/>
              <a:t>4.  Matter: Physical State and Chemical </a:t>
            </a:r>
            <a:br>
              <a:rPr lang="en-US" altLang="en-US" dirty="0" smtClean="0"/>
            </a:br>
            <a:r>
              <a:rPr lang="en-US" altLang="en-US" dirty="0" smtClean="0"/>
              <a:t>     Constitution</a:t>
            </a:r>
          </a:p>
          <a:p>
            <a:pPr marL="0" indent="0" eaLnBrk="1" hangingPunct="1">
              <a:buFontTx/>
              <a:buNone/>
            </a:pPr>
            <a:endParaRPr lang="en-US" altLang="en-US" dirty="0" smtClean="0"/>
          </a:p>
        </p:txBody>
      </p:sp>
      <p:sp>
        <p:nvSpPr>
          <p:cNvPr id="1433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13BD181C-A65C-47CB-8C60-763736E60758}" type="slidenum">
              <a:rPr lang="en-US" altLang="en-US" sz="1000"/>
              <a:pPr>
                <a:spcBef>
                  <a:spcPct val="0"/>
                </a:spcBef>
                <a:buFontTx/>
                <a:buNone/>
              </a:pPr>
              <a:t>2</a:t>
            </a:fld>
            <a:endParaRPr lang="en-US" altLang="en-US" sz="1000"/>
          </a:p>
        </p:txBody>
      </p:sp>
      <p:sp>
        <p:nvSpPr>
          <p:cNvPr id="8"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CFD02B8F-9DD9-4CDA-93C0-58242931F856}" type="slidenum">
              <a:rPr lang="en-US" altLang="en-US" sz="1000"/>
              <a:pPr>
                <a:spcBef>
                  <a:spcPct val="0"/>
                </a:spcBef>
                <a:buFontTx/>
                <a:buNone/>
              </a:pPr>
              <a:t>20</a:t>
            </a:fld>
            <a:endParaRPr lang="en-US" altLang="en-US" sz="1000"/>
          </a:p>
        </p:txBody>
      </p:sp>
      <p:sp>
        <p:nvSpPr>
          <p:cNvPr id="51204" name="Rectangle 3"/>
          <p:cNvSpPr>
            <a:spLocks noGrp="1" noChangeArrowheads="1"/>
          </p:cNvSpPr>
          <p:nvPr>
            <p:ph idx="4294967295"/>
          </p:nvPr>
        </p:nvSpPr>
        <p:spPr>
          <a:xfrm>
            <a:off x="457200" y="1295400"/>
            <a:ext cx="7772400" cy="5029200"/>
          </a:xfrm>
        </p:spPr>
        <p:txBody>
          <a:bodyPr/>
          <a:lstStyle/>
          <a:p>
            <a:pPr marL="0" indent="0" eaLnBrk="1" hangingPunct="1">
              <a:buFontTx/>
              <a:buNone/>
            </a:pPr>
            <a:r>
              <a:rPr lang="en-US" altLang="en-US" sz="3600" b="1" dirty="0" smtClean="0"/>
              <a:t>Physical Change</a:t>
            </a:r>
            <a:endParaRPr lang="en-US" altLang="en-US" sz="3600" dirty="0" smtClean="0"/>
          </a:p>
          <a:p>
            <a:pPr marL="0" indent="0" eaLnBrk="1" hangingPunct="1">
              <a:buFontTx/>
              <a:buNone/>
            </a:pPr>
            <a:endParaRPr lang="en-US" altLang="en-US" dirty="0" smtClean="0"/>
          </a:p>
          <a:p>
            <a:pPr marL="0" indent="0" eaLnBrk="1" hangingPunct="1">
              <a:buFontTx/>
              <a:buNone/>
            </a:pPr>
            <a:r>
              <a:rPr lang="en-US" altLang="en-US" dirty="0" smtClean="0"/>
              <a:t>A change in the form of matter but not in its chemical identity</a:t>
            </a:r>
          </a:p>
          <a:p>
            <a:pPr marL="0" indent="0" eaLnBrk="1" hangingPunct="1">
              <a:buFontTx/>
              <a:buNone/>
            </a:pPr>
            <a:endParaRPr lang="en-US" altLang="en-US" dirty="0" smtClean="0"/>
          </a:p>
          <a:p>
            <a:pPr marL="0" indent="0" eaLnBrk="1" hangingPunct="1">
              <a:buFontTx/>
              <a:buNone/>
            </a:pPr>
            <a:r>
              <a:rPr lang="en-US" altLang="en-US" dirty="0" smtClean="0"/>
              <a:t>For example, melting and dissolving</a:t>
            </a:r>
          </a:p>
          <a:p>
            <a:pPr marL="0" indent="0" eaLnBrk="1" hangingPunct="1">
              <a:buFontTx/>
              <a:buNone/>
            </a:pPr>
            <a:endParaRPr lang="en-US" altLang="en-US" dirty="0" smtClean="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0EA559D2-4714-4D85-B3B9-702C604F5980}" type="slidenum">
              <a:rPr lang="en-US" altLang="en-US" sz="1000"/>
              <a:pPr>
                <a:spcBef>
                  <a:spcPct val="0"/>
                </a:spcBef>
                <a:buFontTx/>
                <a:buNone/>
              </a:pPr>
              <a:t>21</a:t>
            </a:fld>
            <a:endParaRPr lang="en-US" altLang="en-US" sz="1000"/>
          </a:p>
        </p:txBody>
      </p:sp>
      <p:sp>
        <p:nvSpPr>
          <p:cNvPr id="53252" name="Rectangle 2"/>
          <p:cNvSpPr>
            <a:spLocks noGrp="1" noChangeArrowheads="1"/>
          </p:cNvSpPr>
          <p:nvPr>
            <p:ph idx="4294967295"/>
          </p:nvPr>
        </p:nvSpPr>
        <p:spPr>
          <a:xfrm>
            <a:off x="457200" y="1295400"/>
            <a:ext cx="7772400" cy="5029200"/>
          </a:xfrm>
        </p:spPr>
        <p:txBody>
          <a:bodyPr/>
          <a:lstStyle/>
          <a:p>
            <a:pPr marL="0" indent="0" eaLnBrk="1" hangingPunct="1">
              <a:buFontTx/>
              <a:buNone/>
            </a:pPr>
            <a:r>
              <a:rPr lang="en-US" altLang="en-US" sz="3200" b="1" dirty="0" smtClean="0"/>
              <a:t>Chemical Change = Chemical Reaction</a:t>
            </a:r>
            <a:endParaRPr lang="en-US" altLang="en-US" sz="3200" dirty="0" smtClean="0"/>
          </a:p>
          <a:p>
            <a:pPr marL="0" indent="0" eaLnBrk="1" hangingPunct="1">
              <a:buFontTx/>
              <a:buNone/>
            </a:pPr>
            <a:endParaRPr lang="en-US" altLang="en-US" dirty="0" smtClean="0"/>
          </a:p>
          <a:p>
            <a:pPr marL="0" indent="0" eaLnBrk="1" hangingPunct="1">
              <a:buFontTx/>
              <a:buNone/>
            </a:pPr>
            <a:r>
              <a:rPr lang="en-US" altLang="en-US" dirty="0" smtClean="0"/>
              <a:t>A change in which one or more kinds of matter are transformed into a new kind of matter or several new kinds of matter</a:t>
            </a:r>
          </a:p>
          <a:p>
            <a:pPr marL="0" indent="0" eaLnBrk="1" hangingPunct="1">
              <a:buFontTx/>
              <a:buNone/>
            </a:pPr>
            <a:endParaRPr lang="en-US" altLang="en-US" dirty="0" smtClean="0"/>
          </a:p>
          <a:p>
            <a:pPr marL="0" indent="0" eaLnBrk="1" hangingPunct="1">
              <a:buFontTx/>
              <a:buNone/>
            </a:pPr>
            <a:r>
              <a:rPr lang="en-US" altLang="en-US" dirty="0" smtClean="0"/>
              <a:t>Example </a:t>
            </a:r>
            <a:r>
              <a:rPr lang="en-US" altLang="en-US" dirty="0"/>
              <a:t>-</a:t>
            </a:r>
            <a:r>
              <a:rPr lang="en-US" altLang="en-US" dirty="0" smtClean="0"/>
              <a:t> Rusting </a:t>
            </a:r>
          </a:p>
          <a:p>
            <a:pPr marL="0" indent="0" eaLnBrk="1" hangingPunct="1">
              <a:buFontTx/>
              <a:buNone/>
            </a:pPr>
            <a:endParaRPr lang="en-US" altLang="en-US" dirty="0" smtClean="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8B53A8A0-B224-4A9A-AEC9-F0159AC828F5}" type="slidenum">
              <a:rPr lang="en-US" altLang="en-US" sz="1000"/>
              <a:pPr>
                <a:spcBef>
                  <a:spcPct val="0"/>
                </a:spcBef>
                <a:buFontTx/>
                <a:buNone/>
              </a:pPr>
              <a:t>22</a:t>
            </a:fld>
            <a:endParaRPr lang="en-US" altLang="en-US" sz="1000"/>
          </a:p>
        </p:txBody>
      </p:sp>
      <p:sp>
        <p:nvSpPr>
          <p:cNvPr id="55300" name="Rectangle 2"/>
          <p:cNvSpPr>
            <a:spLocks noGrp="1" noChangeArrowheads="1"/>
          </p:cNvSpPr>
          <p:nvPr>
            <p:ph idx="4294967295"/>
          </p:nvPr>
        </p:nvSpPr>
        <p:spPr>
          <a:xfrm>
            <a:off x="457200" y="1295400"/>
            <a:ext cx="7772400" cy="5029200"/>
          </a:xfrm>
        </p:spPr>
        <p:txBody>
          <a:bodyPr/>
          <a:lstStyle/>
          <a:p>
            <a:pPr marL="0" indent="0" eaLnBrk="1" hangingPunct="1">
              <a:buFontTx/>
              <a:buNone/>
            </a:pPr>
            <a:r>
              <a:rPr lang="en-US" altLang="en-US" sz="3200" b="1" dirty="0" smtClean="0"/>
              <a:t>Physical Property</a:t>
            </a:r>
            <a:endParaRPr lang="en-US" altLang="en-US" sz="3200" dirty="0" smtClean="0"/>
          </a:p>
          <a:p>
            <a:pPr marL="971550" lvl="1" indent="-342900" eaLnBrk="1" hangingPunct="1">
              <a:buFontTx/>
              <a:buNone/>
            </a:pPr>
            <a:endParaRPr lang="en-US" altLang="en-US" dirty="0" smtClean="0"/>
          </a:p>
          <a:p>
            <a:pPr marL="0" indent="0" eaLnBrk="1" hangingPunct="1">
              <a:buFontTx/>
              <a:buNone/>
            </a:pPr>
            <a:r>
              <a:rPr lang="en-US" altLang="en-US" dirty="0" smtClean="0"/>
              <a:t>A characteristic that can be observed for a material without changing its chemical identity</a:t>
            </a:r>
          </a:p>
          <a:p>
            <a:pPr marL="0" indent="0" eaLnBrk="1" hangingPunct="1">
              <a:buFontTx/>
              <a:buNone/>
            </a:pPr>
            <a:endParaRPr lang="en-US" altLang="en-US" dirty="0" smtClean="0"/>
          </a:p>
          <a:p>
            <a:pPr marL="0" indent="0" eaLnBrk="1" hangingPunct="1">
              <a:buFontTx/>
              <a:buNone/>
            </a:pPr>
            <a:r>
              <a:rPr lang="en-US" altLang="en-US" dirty="0" smtClean="0"/>
              <a:t>For example,</a:t>
            </a:r>
          </a:p>
          <a:p>
            <a:pPr marL="971550" lvl="1" indent="-342900" eaLnBrk="1" hangingPunct="1">
              <a:buFontTx/>
              <a:buNone/>
            </a:pPr>
            <a:r>
              <a:rPr lang="en-US" altLang="en-US" dirty="0" smtClean="0"/>
              <a:t>Physical state</a:t>
            </a:r>
          </a:p>
          <a:p>
            <a:pPr marL="971550" lvl="1" indent="-342900" eaLnBrk="1" hangingPunct="1">
              <a:buFontTx/>
              <a:buNone/>
            </a:pPr>
            <a:r>
              <a:rPr lang="en-US" altLang="en-US" dirty="0" smtClean="0"/>
              <a:t>Boiling point</a:t>
            </a:r>
          </a:p>
          <a:p>
            <a:pPr marL="971550" lvl="1" indent="-342900" eaLnBrk="1" hangingPunct="1">
              <a:buFontTx/>
              <a:buNone/>
            </a:pPr>
            <a:r>
              <a:rPr lang="en-US" altLang="en-US" dirty="0" smtClean="0"/>
              <a:t>Color</a:t>
            </a:r>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8C9D3B6B-4665-4B36-B2FA-535DA9DBCCD6}" type="slidenum">
              <a:rPr lang="en-US" altLang="en-US" sz="1000"/>
              <a:pPr>
                <a:spcBef>
                  <a:spcPct val="0"/>
                </a:spcBef>
                <a:buFontTx/>
                <a:buNone/>
              </a:pPr>
              <a:t>23</a:t>
            </a:fld>
            <a:endParaRPr lang="en-US" altLang="en-US" sz="1000"/>
          </a:p>
        </p:txBody>
      </p:sp>
      <p:sp>
        <p:nvSpPr>
          <p:cNvPr id="50180" name="Rectangle 2"/>
          <p:cNvSpPr>
            <a:spLocks noGrp="1" noChangeArrowheads="1"/>
          </p:cNvSpPr>
          <p:nvPr>
            <p:ph idx="4294967295"/>
          </p:nvPr>
        </p:nvSpPr>
        <p:spPr>
          <a:xfrm>
            <a:off x="457200" y="1295400"/>
            <a:ext cx="7772400" cy="5029200"/>
          </a:xfrm>
        </p:spPr>
        <p:txBody>
          <a:bodyPr/>
          <a:lstStyle/>
          <a:p>
            <a:pPr marL="0" indent="0" eaLnBrk="1" hangingPunct="1">
              <a:buFontTx/>
              <a:buNone/>
              <a:tabLst>
                <a:tab pos="4000500" algn="ctr"/>
              </a:tabLst>
              <a:defRPr/>
            </a:pPr>
            <a:r>
              <a:rPr lang="en-US" altLang="en-US" sz="3600" b="1" dirty="0" smtClean="0"/>
              <a:t>Chemical Property</a:t>
            </a:r>
            <a:endParaRPr lang="en-US" altLang="en-US" sz="3600" dirty="0" smtClean="0"/>
          </a:p>
          <a:p>
            <a:pPr marL="1028700" lvl="1" indent="-342900" eaLnBrk="1" hangingPunct="1">
              <a:buFontTx/>
              <a:buNone/>
              <a:tabLst>
                <a:tab pos="4000500" algn="ctr"/>
              </a:tabLst>
              <a:defRPr/>
            </a:pPr>
            <a:endParaRPr lang="en-US" altLang="en-US" dirty="0" smtClean="0"/>
          </a:p>
          <a:p>
            <a:pPr marL="0" indent="0" eaLnBrk="1" hangingPunct="1">
              <a:buFontTx/>
              <a:buNone/>
              <a:tabLst>
                <a:tab pos="4000500" algn="ctr"/>
              </a:tabLst>
              <a:defRPr/>
            </a:pPr>
            <a:r>
              <a:rPr lang="en-US" altLang="en-US" dirty="0" smtClean="0"/>
              <a:t>A characteristic of a material involving its chemical change</a:t>
            </a:r>
          </a:p>
          <a:p>
            <a:pPr marL="0" indent="0" eaLnBrk="1" hangingPunct="1">
              <a:buFontTx/>
              <a:buNone/>
              <a:tabLst>
                <a:tab pos="4000500" algn="ctr"/>
              </a:tabLst>
              <a:defRPr/>
            </a:pPr>
            <a:endParaRPr lang="en-US" altLang="en-US" dirty="0" smtClean="0"/>
          </a:p>
          <a:p>
            <a:pPr marL="0" indent="0" eaLnBrk="1" hangingPunct="1">
              <a:buFontTx/>
              <a:buNone/>
              <a:tabLst>
                <a:tab pos="4000500" algn="ctr"/>
              </a:tabLst>
              <a:defRPr/>
            </a:pPr>
            <a:r>
              <a:rPr lang="en-US" altLang="en-US" dirty="0" smtClean="0"/>
              <a:t>For example,</a:t>
            </a:r>
          </a:p>
          <a:p>
            <a:pPr marL="695325" lvl="1" indent="-9525" eaLnBrk="1" hangingPunct="1">
              <a:buFontTx/>
              <a:buNone/>
              <a:tabLst>
                <a:tab pos="4000500" algn="ctr"/>
              </a:tabLst>
              <a:defRPr/>
            </a:pPr>
            <a:r>
              <a:rPr lang="en-US" altLang="en-US" dirty="0" smtClean="0"/>
              <a:t>The ability of iron to react with oxygen to produce rust</a:t>
            </a:r>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70E4F42E-3301-40C2-84E6-CEE85E2ACFA2}" type="slidenum">
              <a:rPr lang="en-US" altLang="en-US" sz="1000"/>
              <a:pPr>
                <a:spcBef>
                  <a:spcPct val="0"/>
                </a:spcBef>
                <a:buFontTx/>
                <a:buNone/>
              </a:pPr>
              <a:t>24</a:t>
            </a:fld>
            <a:endParaRPr lang="en-US" altLang="en-US" sz="1000"/>
          </a:p>
        </p:txBody>
      </p:sp>
      <p:sp>
        <p:nvSpPr>
          <p:cNvPr id="51204" name="Rectangle 2"/>
          <p:cNvSpPr>
            <a:spLocks noGrp="1" noChangeArrowheads="1"/>
          </p:cNvSpPr>
          <p:nvPr>
            <p:ph idx="4294967295"/>
          </p:nvPr>
        </p:nvSpPr>
        <p:spPr>
          <a:xfrm>
            <a:off x="381000" y="1295400"/>
            <a:ext cx="7848600" cy="5029200"/>
          </a:xfrm>
        </p:spPr>
        <p:txBody>
          <a:bodyPr/>
          <a:lstStyle/>
          <a:p>
            <a:pPr marL="0" indent="0" eaLnBrk="1" hangingPunct="1">
              <a:buFontTx/>
              <a:buNone/>
              <a:defRPr/>
            </a:pPr>
            <a:r>
              <a:rPr lang="en-US" altLang="en-US" sz="3600" b="1" dirty="0" smtClean="0"/>
              <a:t>Substance</a:t>
            </a:r>
            <a:endParaRPr lang="en-US" altLang="en-US" dirty="0" smtClean="0"/>
          </a:p>
          <a:p>
            <a:pPr marL="1028700" lvl="1" indent="-342900" eaLnBrk="1" hangingPunct="1">
              <a:buFontTx/>
              <a:buNone/>
              <a:defRPr/>
            </a:pPr>
            <a:endParaRPr lang="en-US" altLang="en-US" dirty="0" smtClean="0"/>
          </a:p>
          <a:p>
            <a:pPr marL="0" indent="0" eaLnBrk="1" hangingPunct="1">
              <a:buFontTx/>
              <a:buNone/>
              <a:defRPr/>
            </a:pPr>
            <a:r>
              <a:rPr lang="en-US" altLang="en-US" dirty="0" smtClean="0"/>
              <a:t>A kind of matter that cannot be separated into other kinds of matter by any physical process </a:t>
            </a:r>
          </a:p>
          <a:p>
            <a:pPr marL="0" indent="0" eaLnBrk="1" hangingPunct="1">
              <a:buFontTx/>
              <a:buNone/>
              <a:defRPr/>
            </a:pPr>
            <a:endParaRPr lang="en-US" altLang="en-US" dirty="0" smtClean="0"/>
          </a:p>
          <a:p>
            <a:pPr marL="0" indent="0" eaLnBrk="1" hangingPunct="1">
              <a:buFontTx/>
              <a:buNone/>
              <a:tabLst>
                <a:tab pos="4000500" algn="ctr"/>
              </a:tabLst>
              <a:defRPr/>
            </a:pPr>
            <a:r>
              <a:rPr lang="en-US" altLang="en-US" dirty="0" smtClean="0"/>
              <a:t>For example,</a:t>
            </a:r>
          </a:p>
          <a:p>
            <a:pPr marL="695325" lvl="1" indent="-9525" eaLnBrk="1" hangingPunct="1">
              <a:buFontTx/>
              <a:buNone/>
              <a:tabLst>
                <a:tab pos="4000500" algn="ctr"/>
              </a:tabLst>
              <a:defRPr/>
            </a:pPr>
            <a:r>
              <a:rPr lang="en-US" altLang="en-US" dirty="0" smtClean="0"/>
              <a:t>An </a:t>
            </a:r>
            <a:r>
              <a:rPr lang="en-US" altLang="en-US" dirty="0" err="1" smtClean="0"/>
              <a:t>NaCl</a:t>
            </a:r>
            <a:r>
              <a:rPr lang="en-US" altLang="en-US" dirty="0" smtClean="0"/>
              <a:t> solution can be separated into </a:t>
            </a:r>
            <a:r>
              <a:rPr lang="en-US" altLang="en-US" dirty="0" err="1" smtClean="0"/>
              <a:t>NaCl</a:t>
            </a:r>
            <a:r>
              <a:rPr lang="en-US" altLang="en-US" dirty="0" smtClean="0"/>
              <a:t> and water, but </a:t>
            </a:r>
            <a:r>
              <a:rPr lang="en-US" altLang="en-US" dirty="0" err="1" smtClean="0"/>
              <a:t>NaCl</a:t>
            </a:r>
            <a:r>
              <a:rPr lang="en-US" altLang="en-US" dirty="0" smtClean="0"/>
              <a:t> cannot be further physically separated into new materials. </a:t>
            </a:r>
          </a:p>
          <a:p>
            <a:pPr marL="0" indent="0" eaLnBrk="1" hangingPunct="1">
              <a:buFontTx/>
              <a:buNone/>
              <a:defRPr/>
            </a:pPr>
            <a:endParaRPr lang="en-US" altLang="en-US" dirty="0" smtClean="0"/>
          </a:p>
          <a:p>
            <a:pPr marL="0" indent="0" eaLnBrk="1" hangingPunct="1">
              <a:buFontTx/>
              <a:buNone/>
              <a:defRPr/>
            </a:pPr>
            <a:endParaRPr lang="en-US" altLang="en-US" dirty="0" smtClean="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A4C1C0B4-6C5F-4D18-A51E-35031DA488FE}" type="slidenum">
              <a:rPr lang="en-US" altLang="en-US" sz="1000"/>
              <a:pPr>
                <a:spcBef>
                  <a:spcPct val="0"/>
                </a:spcBef>
                <a:buFontTx/>
                <a:buNone/>
              </a:pPr>
              <a:t>25</a:t>
            </a:fld>
            <a:endParaRPr lang="en-US" altLang="en-US" sz="1000"/>
          </a:p>
        </p:txBody>
      </p:sp>
      <p:sp>
        <p:nvSpPr>
          <p:cNvPr id="49154" name="Rectangle 2"/>
          <p:cNvSpPr>
            <a:spLocks noGrp="1" noChangeArrowheads="1"/>
          </p:cNvSpPr>
          <p:nvPr>
            <p:ph type="title" idx="4294967295"/>
          </p:nvPr>
        </p:nvSpPr>
        <p:spPr bwMode="auto">
          <a:xfrm>
            <a:off x="395161" y="457200"/>
            <a:ext cx="83058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l" eaLnBrk="1" hangingPunct="1"/>
            <a:r>
              <a:rPr lang="en-US" altLang="en-US" sz="3200" b="0" dirty="0" smtClean="0">
                <a:solidFill>
                  <a:schemeClr val="tx1"/>
                </a:solidFill>
              </a:rPr>
              <a:t>Potassium is a soft, silvery-colored metal that melts at 64</a:t>
            </a:r>
            <a:r>
              <a:rPr lang="en-US" altLang="en-US" sz="3200" b="0" baseline="55000" dirty="0">
                <a:solidFill>
                  <a:schemeClr val="tx1"/>
                </a:solidFill>
                <a:latin typeface="Arial" panose="020B0604020202020204" pitchFamily="34" charset="0"/>
                <a:cs typeface="Arial" panose="020B0604020202020204" pitchFamily="34" charset="0"/>
              </a:rPr>
              <a:t>ₒ</a:t>
            </a:r>
            <a:r>
              <a:rPr lang="en-US" altLang="en-US" sz="3200" b="0" dirty="0" smtClean="0">
                <a:solidFill>
                  <a:schemeClr val="tx1"/>
                </a:solidFill>
                <a:cs typeface="Arial" panose="020B0604020202020204" pitchFamily="34" charset="0"/>
              </a:rPr>
              <a:t>C. It reacts vigorously with water, with oxygen, and with chlorine. Identify all of the physical properties and chemical properties given in this description.</a:t>
            </a:r>
          </a:p>
        </p:txBody>
      </p:sp>
      <p:grpSp>
        <p:nvGrpSpPr>
          <p:cNvPr id="2" name="Group 1" descr="This table lists the physical and chemical properties of potassium. The table has four rows and two columns. In the first row, the first column reads physical property and the second column reads chemical property. In the second row, the first column reads soft property and the second column reads reacts with water. In the third row, the first column reads silvery-coloured and the second column reads reacts with oxygen. In the fourth row, the fourth column reads melting point (64 degrees Celsius) and the second column reads reacts with chlorine.     " title="Physical and chemical properties of pottassium"/>
          <p:cNvGrpSpPr/>
          <p:nvPr/>
        </p:nvGrpSpPr>
        <p:grpSpPr>
          <a:xfrm>
            <a:off x="914400" y="3962400"/>
            <a:ext cx="7315200" cy="2070100"/>
            <a:chOff x="914400" y="3962400"/>
            <a:chExt cx="7315200" cy="2070100"/>
          </a:xfrm>
        </p:grpSpPr>
        <p:sp>
          <p:nvSpPr>
            <p:cNvPr id="49189" name="Rectangle 37"/>
            <p:cNvSpPr>
              <a:spLocks noChangeArrowheads="1"/>
            </p:cNvSpPr>
            <p:nvPr/>
          </p:nvSpPr>
          <p:spPr bwMode="auto">
            <a:xfrm>
              <a:off x="4572000" y="5514975"/>
              <a:ext cx="365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800"/>
                <a:t>Reacts with chlorine</a:t>
              </a:r>
            </a:p>
          </p:txBody>
        </p:sp>
        <p:sp>
          <p:nvSpPr>
            <p:cNvPr id="49187" name="Rectangle 35"/>
            <p:cNvSpPr>
              <a:spLocks noChangeArrowheads="1"/>
            </p:cNvSpPr>
            <p:nvPr/>
          </p:nvSpPr>
          <p:spPr bwMode="auto">
            <a:xfrm>
              <a:off x="914400" y="5514975"/>
              <a:ext cx="365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800" dirty="0"/>
                <a:t>Melting point (64</a:t>
              </a:r>
              <a:r>
                <a:rPr lang="en-US" altLang="en-US" sz="2800" dirty="0">
                  <a:cs typeface="Arial" panose="020B0604020202020204" pitchFamily="34" charset="0"/>
                </a:rPr>
                <a:t>°C</a:t>
              </a:r>
              <a:r>
                <a:rPr lang="en-US" altLang="en-US" sz="2800" dirty="0"/>
                <a:t>)</a:t>
              </a:r>
            </a:p>
          </p:txBody>
        </p:sp>
        <p:sp>
          <p:nvSpPr>
            <p:cNvPr id="49175" name="Rectangle 23"/>
            <p:cNvSpPr>
              <a:spLocks noChangeArrowheads="1"/>
            </p:cNvSpPr>
            <p:nvPr/>
          </p:nvSpPr>
          <p:spPr bwMode="auto">
            <a:xfrm>
              <a:off x="4572000" y="4997450"/>
              <a:ext cx="365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800"/>
                <a:t>Reacts with oxygen</a:t>
              </a:r>
            </a:p>
          </p:txBody>
        </p:sp>
        <p:sp>
          <p:nvSpPr>
            <p:cNvPr id="49173" name="Rectangle 21"/>
            <p:cNvSpPr>
              <a:spLocks noChangeArrowheads="1"/>
            </p:cNvSpPr>
            <p:nvPr/>
          </p:nvSpPr>
          <p:spPr bwMode="auto">
            <a:xfrm>
              <a:off x="914400" y="4997450"/>
              <a:ext cx="365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800"/>
                <a:t>Silvery-colored</a:t>
              </a:r>
            </a:p>
          </p:txBody>
        </p:sp>
        <p:sp>
          <p:nvSpPr>
            <p:cNvPr id="49164" name="Rectangle 12"/>
            <p:cNvSpPr>
              <a:spLocks noChangeArrowheads="1"/>
            </p:cNvSpPr>
            <p:nvPr/>
          </p:nvSpPr>
          <p:spPr bwMode="auto">
            <a:xfrm>
              <a:off x="4572000" y="4479925"/>
              <a:ext cx="365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800"/>
                <a:t>Reacts with water</a:t>
              </a:r>
            </a:p>
          </p:txBody>
        </p:sp>
        <p:sp>
          <p:nvSpPr>
            <p:cNvPr id="49163" name="Rectangle 11"/>
            <p:cNvSpPr>
              <a:spLocks noChangeArrowheads="1"/>
            </p:cNvSpPr>
            <p:nvPr/>
          </p:nvSpPr>
          <p:spPr bwMode="auto">
            <a:xfrm>
              <a:off x="914400" y="4479925"/>
              <a:ext cx="365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800"/>
                <a:t>Soft</a:t>
              </a:r>
            </a:p>
          </p:txBody>
        </p:sp>
        <p:sp>
          <p:nvSpPr>
            <p:cNvPr id="49162" name="Rectangle 10"/>
            <p:cNvSpPr>
              <a:spLocks noChangeArrowheads="1"/>
            </p:cNvSpPr>
            <p:nvPr/>
          </p:nvSpPr>
          <p:spPr bwMode="auto">
            <a:xfrm>
              <a:off x="4572000" y="3962400"/>
              <a:ext cx="365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800" b="1"/>
                <a:t>Chemical Property</a:t>
              </a:r>
            </a:p>
          </p:txBody>
        </p:sp>
        <p:sp>
          <p:nvSpPr>
            <p:cNvPr id="49161" name="Rectangle 9"/>
            <p:cNvSpPr>
              <a:spLocks noChangeArrowheads="1"/>
            </p:cNvSpPr>
            <p:nvPr/>
          </p:nvSpPr>
          <p:spPr bwMode="auto">
            <a:xfrm>
              <a:off x="914400" y="3962400"/>
              <a:ext cx="365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800" b="1" dirty="0"/>
                <a:t>Physical Property</a:t>
              </a:r>
            </a:p>
          </p:txBody>
        </p:sp>
        <p:sp>
          <p:nvSpPr>
            <p:cNvPr id="61454" name="Line 13"/>
            <p:cNvSpPr>
              <a:spLocks noChangeShapeType="1"/>
            </p:cNvSpPr>
            <p:nvPr/>
          </p:nvSpPr>
          <p:spPr bwMode="auto">
            <a:xfrm>
              <a:off x="914400" y="3962400"/>
              <a:ext cx="7315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9166" name="Line 14"/>
            <p:cNvSpPr>
              <a:spLocks noChangeShapeType="1"/>
            </p:cNvSpPr>
            <p:nvPr/>
          </p:nvSpPr>
          <p:spPr bwMode="auto">
            <a:xfrm>
              <a:off x="914400" y="4479925"/>
              <a:ext cx="7315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grpSp>
      <p:sp>
        <p:nvSpPr>
          <p:cNvPr id="61456" name="Line 15"/>
          <p:cNvSpPr>
            <a:spLocks noChangeShapeType="1"/>
          </p:cNvSpPr>
          <p:nvPr/>
        </p:nvSpPr>
        <p:spPr bwMode="auto">
          <a:xfrm>
            <a:off x="914399" y="6032499"/>
            <a:ext cx="7315201" cy="3376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61457" name="Line 16"/>
          <p:cNvSpPr>
            <a:spLocks noChangeShapeType="1"/>
          </p:cNvSpPr>
          <p:nvPr/>
        </p:nvSpPr>
        <p:spPr bwMode="auto">
          <a:xfrm>
            <a:off x="914400" y="3962400"/>
            <a:ext cx="0" cy="2070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49169" name="Line 17"/>
          <p:cNvSpPr>
            <a:spLocks noChangeShapeType="1"/>
          </p:cNvSpPr>
          <p:nvPr/>
        </p:nvSpPr>
        <p:spPr bwMode="auto">
          <a:xfrm>
            <a:off x="4572000" y="3962400"/>
            <a:ext cx="0" cy="2070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61459" name="Line 18"/>
          <p:cNvSpPr>
            <a:spLocks noChangeShapeType="1"/>
          </p:cNvSpPr>
          <p:nvPr/>
        </p:nvSpPr>
        <p:spPr bwMode="auto">
          <a:xfrm>
            <a:off x="8229600" y="3962400"/>
            <a:ext cx="0" cy="20701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61460" name="Line 22"/>
          <p:cNvSpPr>
            <a:spLocks noChangeShapeType="1"/>
          </p:cNvSpPr>
          <p:nvPr/>
        </p:nvSpPr>
        <p:spPr bwMode="auto">
          <a:xfrm>
            <a:off x="914400" y="4997450"/>
            <a:ext cx="7315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61461" name="Line 36"/>
          <p:cNvSpPr>
            <a:spLocks noChangeShapeType="1"/>
          </p:cNvSpPr>
          <p:nvPr/>
        </p:nvSpPr>
        <p:spPr bwMode="auto">
          <a:xfrm>
            <a:off x="914400" y="5514975"/>
            <a:ext cx="7315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23" name="Footer Placeholder 1"/>
          <p:cNvSpPr>
            <a:spLocks noGrp="1"/>
          </p:cNvSpPr>
          <p:nvPr/>
        </p:nvSpPr>
        <p:spPr>
          <a:xfrm>
            <a:off x="0" y="6317129"/>
            <a:ext cx="8382000" cy="422275"/>
          </a:xfrm>
          <a:prstGeom prst="rect">
            <a:avLst/>
          </a:prstGeom>
        </p:spPr>
        <p:txBody>
          <a:bodyPr vert="horz" lIns="91440" tIns="45720" rIns="91440" bIns="45720" rtlCol="0" anchor="b"/>
          <a:lstStyle>
            <a:defPPr>
              <a:defRPr lang="en-US"/>
            </a:defPPr>
            <a:lvl1pPr algn="ctr" rtl="0" eaLnBrk="1" fontAlgn="auto" hangingPunct="1">
              <a:spcBef>
                <a:spcPts val="0"/>
              </a:spcBef>
              <a:spcAft>
                <a:spcPts val="0"/>
              </a:spcAft>
              <a:defRPr sz="700" kern="700" spc="50" dirty="0">
                <a:solidFill>
                  <a:schemeClr val="tx1"/>
                </a:solidFill>
                <a:latin typeface="Arial Narrow"/>
                <a:ea typeface="+mn-ea"/>
                <a:cs typeface="Arial Narrow"/>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marL="0" lvl="1"/>
            <a:r>
              <a:rPr lang="en-US" sz="1000" dirty="0">
                <a:latin typeface="Times New Roman" panose="02020603050405020304" pitchFamily="18" charset="0"/>
                <a:cs typeface="Times New Roman" panose="02020603050405020304" pitchFamily="18" charset="0"/>
              </a:rPr>
              <a:t>©</a:t>
            </a:r>
            <a:r>
              <a:rPr lang="en-US" sz="1000" b="1" dirty="0">
                <a:latin typeface="Times New Roman" panose="02020603050405020304" pitchFamily="18" charset="0"/>
                <a:cs typeface="Times New Roman" panose="02020603050405020304" pitchFamily="18" charset="0"/>
              </a:rPr>
              <a:t>2017 Cengage Learning. All Rights Reserved. May not be copied, scanned, or duplicated, in whole or in part, except for use as permitted in a license distributed with a certain product or service or otherwise on a password-protected website for classroom use.</a:t>
            </a:r>
            <a:endParaRPr lang="en-IN" sz="1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D0739893-40CF-4EF6-B692-B3419AF260BC}" type="slidenum">
              <a:rPr lang="en-US" altLang="en-US" sz="1000"/>
              <a:pPr>
                <a:spcBef>
                  <a:spcPct val="0"/>
                </a:spcBef>
                <a:buFontTx/>
                <a:buNone/>
              </a:pPr>
              <a:t>26</a:t>
            </a:fld>
            <a:endParaRPr lang="en-US" altLang="en-US" sz="1000"/>
          </a:p>
        </p:txBody>
      </p:sp>
      <p:sp>
        <p:nvSpPr>
          <p:cNvPr id="63492" name="Rectangle 2"/>
          <p:cNvSpPr>
            <a:spLocks noGrp="1" noChangeArrowheads="1"/>
          </p:cNvSpPr>
          <p:nvPr>
            <p:ph idx="4294967295"/>
          </p:nvPr>
        </p:nvSpPr>
        <p:spPr>
          <a:xfrm>
            <a:off x="457200" y="1295400"/>
            <a:ext cx="7772400" cy="5029200"/>
          </a:xfrm>
        </p:spPr>
        <p:txBody>
          <a:bodyPr/>
          <a:lstStyle/>
          <a:p>
            <a:pPr marL="0" indent="0" eaLnBrk="1" hangingPunct="1">
              <a:buFontTx/>
              <a:buNone/>
            </a:pPr>
            <a:r>
              <a:rPr lang="en-US" altLang="en-US" sz="3600" b="1" dirty="0" smtClean="0"/>
              <a:t>Element</a:t>
            </a:r>
            <a:endParaRPr lang="en-US" altLang="en-US" dirty="0" smtClean="0"/>
          </a:p>
          <a:p>
            <a:pPr lvl="1" indent="-590550" eaLnBrk="1" hangingPunct="1">
              <a:buFontTx/>
              <a:buNone/>
            </a:pPr>
            <a:endParaRPr lang="en-US" altLang="en-US" dirty="0" smtClean="0"/>
          </a:p>
          <a:p>
            <a:pPr marL="0" indent="0" eaLnBrk="1" hangingPunct="1">
              <a:buFontTx/>
              <a:buNone/>
            </a:pPr>
            <a:r>
              <a:rPr lang="en-US" altLang="en-US" dirty="0" smtClean="0"/>
              <a:t>A substance that cannot be decomposed into simpler substances by any chemical reaction</a:t>
            </a:r>
          </a:p>
          <a:p>
            <a:pPr marL="0" indent="0" eaLnBrk="1" hangingPunct="1">
              <a:buFontTx/>
              <a:buNone/>
            </a:pPr>
            <a:endParaRPr lang="en-US" altLang="en-US" dirty="0" smtClean="0"/>
          </a:p>
          <a:p>
            <a:pPr marL="0" indent="0" eaLnBrk="1" hangingPunct="1">
              <a:buFontTx/>
              <a:buNone/>
            </a:pPr>
            <a:r>
              <a:rPr lang="en-US" altLang="en-US" dirty="0" smtClean="0"/>
              <a:t>For example,</a:t>
            </a:r>
          </a:p>
          <a:p>
            <a:pPr lvl="1" indent="-590550" eaLnBrk="1" hangingPunct="1">
              <a:buFontTx/>
              <a:buNone/>
            </a:pPr>
            <a:r>
              <a:rPr lang="en-US" altLang="en-US" dirty="0" smtClean="0"/>
              <a:t>Hydrogen</a:t>
            </a:r>
          </a:p>
          <a:p>
            <a:pPr lvl="1" indent="-590550" eaLnBrk="1" hangingPunct="1">
              <a:buFontTx/>
              <a:buNone/>
            </a:pPr>
            <a:r>
              <a:rPr lang="en-US" altLang="en-US" dirty="0" smtClean="0"/>
              <a:t>Carbon</a:t>
            </a:r>
          </a:p>
          <a:p>
            <a:pPr lvl="1" indent="-590550" eaLnBrk="1" hangingPunct="1">
              <a:buFontTx/>
              <a:buNone/>
            </a:pPr>
            <a:r>
              <a:rPr lang="en-US" altLang="en-US" dirty="0" smtClean="0"/>
              <a:t>Oxygen</a:t>
            </a:r>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00C1B8AB-E713-4B89-BC1B-81661EA82D6F}" type="slidenum">
              <a:rPr lang="en-US" altLang="en-US" sz="1000"/>
              <a:pPr>
                <a:spcBef>
                  <a:spcPct val="0"/>
                </a:spcBef>
                <a:buFontTx/>
                <a:buNone/>
              </a:pPr>
              <a:t>27</a:t>
            </a:fld>
            <a:endParaRPr lang="en-US" altLang="en-US" sz="1000"/>
          </a:p>
        </p:txBody>
      </p:sp>
      <p:sp>
        <p:nvSpPr>
          <p:cNvPr id="65540" name="Rectangle 2"/>
          <p:cNvSpPr>
            <a:spLocks noGrp="1" noChangeArrowheads="1"/>
          </p:cNvSpPr>
          <p:nvPr>
            <p:ph idx="4294967295"/>
          </p:nvPr>
        </p:nvSpPr>
        <p:spPr>
          <a:xfrm>
            <a:off x="457200" y="1295400"/>
            <a:ext cx="7772400" cy="5029200"/>
          </a:xfrm>
        </p:spPr>
        <p:txBody>
          <a:bodyPr/>
          <a:lstStyle/>
          <a:p>
            <a:pPr marL="0" indent="0" eaLnBrk="1" hangingPunct="1">
              <a:buFontTx/>
              <a:buNone/>
            </a:pPr>
            <a:r>
              <a:rPr lang="en-US" altLang="en-US" sz="3600" b="1" dirty="0" smtClean="0"/>
              <a:t>Compound</a:t>
            </a:r>
            <a:endParaRPr lang="en-US" altLang="en-US" sz="3600" dirty="0" smtClean="0"/>
          </a:p>
          <a:p>
            <a:pPr lvl="1" indent="-590550" eaLnBrk="1" hangingPunct="1">
              <a:buFontTx/>
              <a:buNone/>
            </a:pPr>
            <a:endParaRPr lang="en-US" altLang="en-US" dirty="0" smtClean="0"/>
          </a:p>
          <a:p>
            <a:pPr marL="0" indent="0" eaLnBrk="1" hangingPunct="1">
              <a:buFontTx/>
              <a:buNone/>
            </a:pPr>
            <a:r>
              <a:rPr lang="en-US" altLang="en-US" dirty="0" smtClean="0"/>
              <a:t>A substance composed of two or more elements chemically combined</a:t>
            </a:r>
          </a:p>
          <a:p>
            <a:pPr marL="0" indent="0" eaLnBrk="1" hangingPunct="1">
              <a:buFontTx/>
              <a:buNone/>
            </a:pPr>
            <a:endParaRPr lang="en-US" altLang="en-US" dirty="0" smtClean="0"/>
          </a:p>
          <a:p>
            <a:pPr marL="0" indent="0" eaLnBrk="1" hangingPunct="1">
              <a:buFontTx/>
              <a:buNone/>
            </a:pPr>
            <a:r>
              <a:rPr lang="en-US" altLang="en-US" dirty="0" smtClean="0"/>
              <a:t>For example,</a:t>
            </a:r>
          </a:p>
          <a:p>
            <a:pPr lvl="1" indent="-590550" eaLnBrk="1" hangingPunct="1">
              <a:buFontTx/>
              <a:buNone/>
            </a:pPr>
            <a:r>
              <a:rPr lang="en-US" altLang="en-US" dirty="0" smtClean="0"/>
              <a:t>Water (H</a:t>
            </a:r>
            <a:r>
              <a:rPr lang="en-US" altLang="en-US" baseline="-25000" dirty="0" smtClean="0"/>
              <a:t>2</a:t>
            </a:r>
            <a:r>
              <a:rPr lang="en-US" altLang="en-US" dirty="0" smtClean="0"/>
              <a:t>O)</a:t>
            </a:r>
          </a:p>
          <a:p>
            <a:pPr lvl="1" indent="-590550" eaLnBrk="1" hangingPunct="1">
              <a:buFontTx/>
              <a:buNone/>
            </a:pPr>
            <a:r>
              <a:rPr lang="en-US" altLang="en-US" dirty="0" smtClean="0"/>
              <a:t>Carbon dioxide (CO</a:t>
            </a:r>
            <a:r>
              <a:rPr lang="en-US" altLang="en-US" baseline="-25000" dirty="0" smtClean="0"/>
              <a:t>2</a:t>
            </a:r>
            <a:r>
              <a:rPr lang="en-US" altLang="en-US" dirty="0" smtClean="0"/>
              <a:t>)</a:t>
            </a:r>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6DFFCFA6-00AF-4110-BFE3-E823C825C7E3}" type="slidenum">
              <a:rPr lang="en-US" altLang="en-US" sz="1000"/>
              <a:pPr>
                <a:spcBef>
                  <a:spcPct val="0"/>
                </a:spcBef>
                <a:buFontTx/>
                <a:buNone/>
              </a:pPr>
              <a:t>28</a:t>
            </a:fld>
            <a:endParaRPr lang="en-US" altLang="en-US" sz="1000"/>
          </a:p>
        </p:txBody>
      </p:sp>
      <p:sp>
        <p:nvSpPr>
          <p:cNvPr id="67588" name="Rectangle 2"/>
          <p:cNvSpPr>
            <a:spLocks noGrp="1" noChangeArrowheads="1"/>
          </p:cNvSpPr>
          <p:nvPr>
            <p:ph idx="4294967295"/>
          </p:nvPr>
        </p:nvSpPr>
        <p:spPr>
          <a:xfrm>
            <a:off x="381000" y="1295400"/>
            <a:ext cx="7848600" cy="5029200"/>
          </a:xfrm>
        </p:spPr>
        <p:txBody>
          <a:bodyPr/>
          <a:lstStyle/>
          <a:p>
            <a:pPr marL="0" indent="0" eaLnBrk="1" hangingPunct="1">
              <a:buFontTx/>
              <a:buNone/>
            </a:pPr>
            <a:r>
              <a:rPr lang="en-US" altLang="en-US" sz="3600" b="1" dirty="0" smtClean="0"/>
              <a:t>Law of Definite Proportions</a:t>
            </a:r>
          </a:p>
          <a:p>
            <a:pPr marL="0" indent="0" eaLnBrk="1" hangingPunct="1">
              <a:buFontTx/>
              <a:buNone/>
            </a:pPr>
            <a:endParaRPr lang="en-US" altLang="en-US" sz="3600" b="1" dirty="0" smtClean="0"/>
          </a:p>
          <a:p>
            <a:pPr marL="0" indent="0" eaLnBrk="1" hangingPunct="1">
              <a:buFontTx/>
              <a:buNone/>
            </a:pPr>
            <a:r>
              <a:rPr lang="en-US" altLang="en-US" dirty="0" smtClean="0"/>
              <a:t>A pure compound, regardless of its source, always contains constant proportions of the elements by mass.</a:t>
            </a:r>
          </a:p>
          <a:p>
            <a:pPr marL="0" indent="0" eaLnBrk="1" hangingPunct="1">
              <a:buFontTx/>
              <a:buNone/>
            </a:pPr>
            <a:endParaRPr lang="en-US" altLang="en-US" dirty="0" smtClean="0"/>
          </a:p>
          <a:p>
            <a:pPr marL="0" indent="0" eaLnBrk="1" hangingPunct="1">
              <a:buFontTx/>
              <a:buNone/>
            </a:pPr>
            <a:r>
              <a:rPr lang="en-US" altLang="en-US" dirty="0" smtClean="0"/>
              <a:t>For example,</a:t>
            </a:r>
          </a:p>
          <a:p>
            <a:pPr marL="0" indent="0" eaLnBrk="1" hangingPunct="1">
              <a:buFontTx/>
              <a:buNone/>
            </a:pPr>
            <a:r>
              <a:rPr lang="en-US" altLang="en-US" dirty="0" smtClean="0"/>
              <a:t>	1.0000 gram of sodium chloride will always 	contain 0.3934 gram of sodium and 0.6066 	gram of chlorine. </a:t>
            </a:r>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6C878B75-9F79-4CF2-B034-5B51D510F156}" type="slidenum">
              <a:rPr lang="en-US" altLang="en-US" sz="1000"/>
              <a:pPr>
                <a:spcBef>
                  <a:spcPct val="0"/>
                </a:spcBef>
                <a:buFontTx/>
                <a:buNone/>
              </a:pPr>
              <a:t>29</a:t>
            </a:fld>
            <a:endParaRPr lang="en-US" altLang="en-US" sz="1000"/>
          </a:p>
        </p:txBody>
      </p:sp>
      <p:sp>
        <p:nvSpPr>
          <p:cNvPr id="69636" name="Rectangle 2"/>
          <p:cNvSpPr>
            <a:spLocks noGrp="1" noChangeArrowheads="1"/>
          </p:cNvSpPr>
          <p:nvPr>
            <p:ph idx="4294967295"/>
          </p:nvPr>
        </p:nvSpPr>
        <p:spPr>
          <a:xfrm>
            <a:off x="457200" y="1295400"/>
            <a:ext cx="7772400" cy="5029200"/>
          </a:xfrm>
        </p:spPr>
        <p:txBody>
          <a:bodyPr/>
          <a:lstStyle/>
          <a:p>
            <a:pPr marL="0" indent="0" eaLnBrk="1" hangingPunct="1">
              <a:buFontTx/>
              <a:buNone/>
            </a:pPr>
            <a:r>
              <a:rPr lang="en-US" altLang="en-US" sz="3600" b="1" dirty="0" smtClean="0"/>
              <a:t>Mixture</a:t>
            </a:r>
            <a:endParaRPr lang="en-US" altLang="en-US" dirty="0" smtClean="0"/>
          </a:p>
          <a:p>
            <a:pPr lvl="1" indent="-590550" eaLnBrk="1" hangingPunct="1">
              <a:buFontTx/>
              <a:buNone/>
            </a:pPr>
            <a:endParaRPr lang="en-US" altLang="en-US" dirty="0" smtClean="0"/>
          </a:p>
          <a:p>
            <a:pPr marL="0" indent="0" eaLnBrk="1" hangingPunct="1">
              <a:buFontTx/>
              <a:buNone/>
            </a:pPr>
            <a:r>
              <a:rPr lang="en-US" altLang="en-US" dirty="0" smtClean="0"/>
              <a:t>A material that can be separated by physical means into two or more substances</a:t>
            </a:r>
          </a:p>
          <a:p>
            <a:pPr marL="0" indent="0" eaLnBrk="1" hangingPunct="1">
              <a:buFontTx/>
              <a:buNone/>
            </a:pPr>
            <a:endParaRPr lang="en-US" altLang="en-US" dirty="0" smtClean="0"/>
          </a:p>
          <a:p>
            <a:pPr marL="0" indent="0" eaLnBrk="1" hangingPunct="1">
              <a:buFontTx/>
              <a:buNone/>
            </a:pPr>
            <a:r>
              <a:rPr lang="en-US" altLang="en-US" dirty="0" smtClean="0"/>
              <a:t>For example,</a:t>
            </a:r>
          </a:p>
          <a:p>
            <a:pPr lvl="1" indent="-590550" eaLnBrk="1" hangingPunct="1">
              <a:buFontTx/>
              <a:buNone/>
            </a:pPr>
            <a:r>
              <a:rPr lang="en-US" altLang="en-US" dirty="0" smtClean="0"/>
              <a:t>Saltwater</a:t>
            </a:r>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p:txBody>
          <a:bodyPr/>
          <a:lstStyle/>
          <a:p>
            <a:pPr marL="533400" indent="-533400" eaLnBrk="1" hangingPunct="1">
              <a:lnSpc>
                <a:spcPct val="90000"/>
              </a:lnSpc>
              <a:buFontTx/>
              <a:buNone/>
            </a:pPr>
            <a:r>
              <a:rPr lang="en-US" altLang="en-US" b="1" dirty="0" smtClean="0"/>
              <a:t>Physical </a:t>
            </a:r>
            <a:r>
              <a:rPr lang="en-US" altLang="en-US" b="1" dirty="0" smtClean="0"/>
              <a:t>Measurements</a:t>
            </a:r>
          </a:p>
          <a:p>
            <a:pPr marL="533400" indent="-533400" eaLnBrk="1" hangingPunct="1">
              <a:lnSpc>
                <a:spcPct val="90000"/>
              </a:lnSpc>
              <a:buFontTx/>
              <a:buNone/>
            </a:pPr>
            <a:r>
              <a:rPr lang="en-US" altLang="en-US" i="1" dirty="0" smtClean="0"/>
              <a:t>Making and recording measurements of the</a:t>
            </a:r>
          </a:p>
          <a:p>
            <a:pPr marL="533400" indent="-533400" eaLnBrk="1" hangingPunct="1">
              <a:lnSpc>
                <a:spcPct val="90000"/>
              </a:lnSpc>
              <a:buFontTx/>
              <a:buNone/>
            </a:pPr>
            <a:r>
              <a:rPr lang="en-US" altLang="en-US" i="1" dirty="0" smtClean="0"/>
              <a:t>properties and chemical behavior of matter is</a:t>
            </a:r>
          </a:p>
          <a:p>
            <a:pPr marL="533400" indent="-533400" eaLnBrk="1" hangingPunct="1">
              <a:lnSpc>
                <a:spcPct val="90000"/>
              </a:lnSpc>
              <a:buFontTx/>
              <a:buNone/>
            </a:pPr>
            <a:r>
              <a:rPr lang="en-US" altLang="en-US" i="1" dirty="0" smtClean="0"/>
              <a:t>the foundation of chemistry.</a:t>
            </a:r>
            <a:endParaRPr lang="en-US" altLang="en-US" dirty="0" smtClean="0"/>
          </a:p>
          <a:p>
            <a:pPr marL="533400" indent="-533400" eaLnBrk="1" hangingPunct="1">
              <a:lnSpc>
                <a:spcPct val="90000"/>
              </a:lnSpc>
              <a:buFontTx/>
              <a:buNone/>
            </a:pPr>
            <a:endParaRPr lang="en-US" altLang="en-US" dirty="0" smtClean="0"/>
          </a:p>
          <a:p>
            <a:pPr marL="533400" indent="-533400" eaLnBrk="1" hangingPunct="1">
              <a:lnSpc>
                <a:spcPct val="90000"/>
              </a:lnSpc>
              <a:buFontTx/>
              <a:buNone/>
            </a:pPr>
            <a:r>
              <a:rPr lang="en-US" altLang="en-US" dirty="0" smtClean="0"/>
              <a:t>5.	Measurements and Significant Figures</a:t>
            </a:r>
          </a:p>
          <a:p>
            <a:pPr marL="533400" indent="-533400" eaLnBrk="1" hangingPunct="1">
              <a:lnSpc>
                <a:spcPct val="90000"/>
              </a:lnSpc>
              <a:buFontTx/>
              <a:buNone/>
            </a:pPr>
            <a:r>
              <a:rPr lang="en-US" altLang="en-US" dirty="0" smtClean="0"/>
              <a:t>6.	SI Units</a:t>
            </a:r>
          </a:p>
          <a:p>
            <a:pPr marL="533400" indent="-533400" eaLnBrk="1" hangingPunct="1">
              <a:lnSpc>
                <a:spcPct val="90000"/>
              </a:lnSpc>
              <a:buFontTx/>
              <a:buNone/>
            </a:pPr>
            <a:r>
              <a:rPr lang="en-US" altLang="en-US" dirty="0" smtClean="0"/>
              <a:t>7.	Derived Units</a:t>
            </a:r>
          </a:p>
          <a:p>
            <a:pPr marL="533400" indent="-533400" eaLnBrk="1" hangingPunct="1">
              <a:lnSpc>
                <a:spcPct val="90000"/>
              </a:lnSpc>
              <a:buFontTx/>
              <a:buNone/>
            </a:pPr>
            <a:r>
              <a:rPr lang="en-US" altLang="en-US" dirty="0" smtClean="0"/>
              <a:t>8.	Units and Dimensional Analysis (Factor-Label Method</a:t>
            </a:r>
            <a:r>
              <a:rPr lang="en-US" altLang="en-US" sz="2400" dirty="0" smtClean="0"/>
              <a:t>)</a:t>
            </a:r>
          </a:p>
        </p:txBody>
      </p:sp>
      <p:sp>
        <p:nvSpPr>
          <p:cNvPr id="1638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a:t>1 | </a:t>
            </a:r>
            <a:fld id="{DE51FD6D-3990-4635-92FB-EC288CBF8FCE}" type="slidenum">
              <a:rPr lang="en-US" altLang="en-US" sz="1000"/>
              <a:pPr>
                <a:spcBef>
                  <a:spcPct val="0"/>
                </a:spcBef>
                <a:buFontTx/>
                <a:buNone/>
              </a:pPr>
              <a:t>3</a:t>
            </a:fld>
            <a:endParaRPr lang="en-US" altLang="en-US" sz="1000" dirty="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8F5D52CC-4755-4862-B71F-439649E3587A}" type="slidenum">
              <a:rPr lang="en-US" altLang="en-US" sz="1000"/>
              <a:pPr>
                <a:spcBef>
                  <a:spcPct val="0"/>
                </a:spcBef>
                <a:buFontTx/>
                <a:buNone/>
              </a:pPr>
              <a:t>30</a:t>
            </a:fld>
            <a:endParaRPr lang="en-US" altLang="en-US" sz="1000"/>
          </a:p>
        </p:txBody>
      </p:sp>
      <p:sp>
        <p:nvSpPr>
          <p:cNvPr id="71684" name="Rectangle 2"/>
          <p:cNvSpPr>
            <a:spLocks noGrp="1" noChangeArrowheads="1"/>
          </p:cNvSpPr>
          <p:nvPr>
            <p:ph idx="4294967295"/>
          </p:nvPr>
        </p:nvSpPr>
        <p:spPr>
          <a:xfrm>
            <a:off x="457200" y="1295400"/>
            <a:ext cx="7772400" cy="5029200"/>
          </a:xfrm>
        </p:spPr>
        <p:txBody>
          <a:bodyPr/>
          <a:lstStyle/>
          <a:p>
            <a:pPr marL="0" indent="0" eaLnBrk="1" hangingPunct="1">
              <a:lnSpc>
                <a:spcPct val="90000"/>
              </a:lnSpc>
              <a:buFontTx/>
              <a:buNone/>
            </a:pPr>
            <a:r>
              <a:rPr lang="en-US" altLang="en-US" sz="3600" b="1" dirty="0" smtClean="0"/>
              <a:t>Heterogeneous Mixture </a:t>
            </a:r>
            <a:endParaRPr lang="en-US" altLang="en-US" sz="3600" dirty="0" smtClean="0"/>
          </a:p>
          <a:p>
            <a:pPr marL="0" indent="0" eaLnBrk="1" hangingPunct="1">
              <a:lnSpc>
                <a:spcPct val="90000"/>
              </a:lnSpc>
              <a:buFontTx/>
              <a:buNone/>
            </a:pPr>
            <a:r>
              <a:rPr lang="en-US" altLang="en-US" dirty="0" smtClean="0"/>
              <a:t>A mixture that consists of physically distinct parts, each with different properties.</a:t>
            </a:r>
          </a:p>
          <a:p>
            <a:pPr marL="0" indent="0" eaLnBrk="1" hangingPunct="1">
              <a:lnSpc>
                <a:spcPct val="90000"/>
              </a:lnSpc>
              <a:buFontTx/>
              <a:buNone/>
            </a:pPr>
            <a:endParaRPr lang="en-US" altLang="en-US" dirty="0" smtClean="0"/>
          </a:p>
          <a:p>
            <a:pPr marL="0" indent="0" eaLnBrk="1" hangingPunct="1">
              <a:lnSpc>
                <a:spcPct val="90000"/>
              </a:lnSpc>
              <a:buFontTx/>
              <a:buNone/>
            </a:pPr>
            <a:r>
              <a:rPr lang="en-US" altLang="en-US" dirty="0" smtClean="0"/>
              <a:t>For example, </a:t>
            </a:r>
          </a:p>
          <a:p>
            <a:pPr lvl="1" indent="-590550" eaLnBrk="1" hangingPunct="1">
              <a:lnSpc>
                <a:spcPct val="90000"/>
              </a:lnSpc>
              <a:buFontTx/>
              <a:buNone/>
            </a:pPr>
            <a:r>
              <a:rPr lang="en-US" altLang="en-US" dirty="0" smtClean="0"/>
              <a:t>Salt and iron filings</a:t>
            </a:r>
          </a:p>
          <a:p>
            <a:pPr lvl="1" indent="-590550" eaLnBrk="1" hangingPunct="1">
              <a:lnSpc>
                <a:spcPct val="90000"/>
              </a:lnSpc>
              <a:buFontTx/>
              <a:buNone/>
            </a:pPr>
            <a:endParaRPr lang="en-US" altLang="en-US" dirty="0" smtClean="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172521F2-6AFB-4B49-8EEA-FAD9DA2CFFB2}" type="slidenum">
              <a:rPr lang="en-US" altLang="en-US" sz="1000"/>
              <a:pPr>
                <a:spcBef>
                  <a:spcPct val="0"/>
                </a:spcBef>
                <a:buFontTx/>
                <a:buNone/>
              </a:pPr>
              <a:t>31</a:t>
            </a:fld>
            <a:endParaRPr lang="en-US" altLang="en-US" sz="1000"/>
          </a:p>
        </p:txBody>
      </p:sp>
      <p:sp>
        <p:nvSpPr>
          <p:cNvPr id="73732" name="Rectangle 2"/>
          <p:cNvSpPr>
            <a:spLocks noGrp="1" noChangeArrowheads="1"/>
          </p:cNvSpPr>
          <p:nvPr>
            <p:ph idx="4294967295"/>
          </p:nvPr>
        </p:nvSpPr>
        <p:spPr>
          <a:xfrm>
            <a:off x="457200" y="914400"/>
            <a:ext cx="8229600" cy="5029200"/>
          </a:xfrm>
        </p:spPr>
        <p:txBody>
          <a:bodyPr/>
          <a:lstStyle/>
          <a:p>
            <a:pPr marL="0" indent="0" eaLnBrk="1" hangingPunct="1">
              <a:buFontTx/>
              <a:buNone/>
            </a:pPr>
            <a:r>
              <a:rPr lang="en-US" altLang="en-US" sz="3600" b="1" dirty="0" smtClean="0"/>
              <a:t>Homogenous Mixture</a:t>
            </a:r>
            <a:endParaRPr lang="en-US" altLang="en-US" sz="3600" dirty="0" smtClean="0"/>
          </a:p>
          <a:p>
            <a:pPr lvl="1" indent="-590550" eaLnBrk="1" hangingPunct="1">
              <a:buFontTx/>
              <a:buNone/>
            </a:pPr>
            <a:endParaRPr lang="en-US" altLang="en-US" dirty="0" smtClean="0"/>
          </a:p>
          <a:p>
            <a:pPr marL="0" indent="0" eaLnBrk="1" hangingPunct="1">
              <a:buFontTx/>
              <a:buNone/>
            </a:pPr>
            <a:r>
              <a:rPr lang="en-US" altLang="en-US" dirty="0" smtClean="0"/>
              <a:t>A mixture that is uniform in its properties; also called a solution</a:t>
            </a:r>
          </a:p>
          <a:p>
            <a:pPr marL="0" indent="0" eaLnBrk="1" hangingPunct="1">
              <a:buFontTx/>
              <a:buNone/>
            </a:pPr>
            <a:endParaRPr lang="en-US" altLang="en-US" sz="2400" dirty="0" smtClean="0"/>
          </a:p>
          <a:p>
            <a:pPr marL="0" indent="0" eaLnBrk="1" hangingPunct="1">
              <a:buFontTx/>
              <a:buNone/>
            </a:pPr>
            <a:r>
              <a:rPr lang="en-US" altLang="en-US" dirty="0" smtClean="0"/>
              <a:t>For example,</a:t>
            </a:r>
          </a:p>
          <a:p>
            <a:pPr lvl="1" indent="-590550" eaLnBrk="1" hangingPunct="1">
              <a:buFontTx/>
              <a:buNone/>
            </a:pPr>
            <a:r>
              <a:rPr lang="en-US" altLang="en-US" dirty="0" smtClean="0"/>
              <a:t>Saltwater</a:t>
            </a:r>
          </a:p>
          <a:p>
            <a:pPr marL="0" indent="0" eaLnBrk="1" hangingPunct="1">
              <a:lnSpc>
                <a:spcPct val="90000"/>
              </a:lnSpc>
              <a:buFontTx/>
              <a:buNone/>
            </a:pPr>
            <a:r>
              <a:rPr lang="en-US" altLang="en-US" sz="3600" b="1" dirty="0" smtClean="0"/>
              <a:t>Phase</a:t>
            </a:r>
          </a:p>
          <a:p>
            <a:pPr marL="0" indent="0" eaLnBrk="1" hangingPunct="1">
              <a:lnSpc>
                <a:spcPct val="90000"/>
              </a:lnSpc>
              <a:buFontTx/>
              <a:buNone/>
            </a:pPr>
            <a:endParaRPr lang="en-US" altLang="en-US" sz="2400" dirty="0" smtClean="0"/>
          </a:p>
          <a:p>
            <a:pPr marL="0" indent="0" eaLnBrk="1" hangingPunct="1">
              <a:lnSpc>
                <a:spcPct val="90000"/>
              </a:lnSpc>
              <a:buFontTx/>
              <a:buNone/>
            </a:pPr>
            <a:r>
              <a:rPr lang="en-US" altLang="en-US" dirty="0" smtClean="0"/>
              <a:t>One of several different homogeneous materials present in the portion of matter under study</a:t>
            </a:r>
          </a:p>
          <a:p>
            <a:pPr lvl="1" indent="-590550" eaLnBrk="1" hangingPunct="1">
              <a:buFontTx/>
              <a:buNone/>
            </a:pPr>
            <a:endParaRPr lang="en-US" altLang="en-US" dirty="0" smtClean="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24597102-4170-424E-841D-512A994F4240}" type="slidenum">
              <a:rPr lang="en-US" altLang="en-US" sz="1000"/>
              <a:pPr>
                <a:spcBef>
                  <a:spcPct val="0"/>
                </a:spcBef>
                <a:buFontTx/>
                <a:buNone/>
              </a:pPr>
              <a:t>32</a:t>
            </a:fld>
            <a:endParaRPr lang="en-US" altLang="en-US" sz="1000"/>
          </a:p>
        </p:txBody>
      </p:sp>
      <p:pic>
        <p:nvPicPr>
          <p:cNvPr id="2" name="Picture 1" descr="This figure illustrates the relationships among elements, mixtures, and compounds. There is a box at the top that is labeled matter. It also has the word materials in parentheses. There are two lines that originate from this box: One, to a box on the left and the other to a box on the right. The box on the left is labeled substances and the box on the right is labeled mixtures. There is a line with arrows at both ends that is labeled physical processes and that connects these boxes. &#10; There are two lines originating from the box labeled substances leading to two boxes below it. The box on the left is labeled elements and the box on the right is labeled compounds. There is a line with arrows at both ends that connects these boxes. The line is labeled chemical reactions.&#10;Referring back to the box labeled mixtures, there are two lines that lead to two boxes below it. The box on the left is labeled homogenous mixtures. It also has solutions written within parentheses. The box on the right is labeled heterogeneous mixtures.&#10;" title="Figure 1.16 - Relationships among elements, compounds and mixtur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63706"/>
            <a:ext cx="8548531" cy="4622140"/>
          </a:xfrm>
          <a:prstGeom prst="rect">
            <a:avLst/>
          </a:prstGeom>
        </p:spPr>
      </p:pic>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Grp="1" noChangeArrowheads="1"/>
          </p:cNvSpPr>
          <p:nvPr>
            <p:ph idx="1"/>
          </p:nvPr>
        </p:nvSpPr>
        <p:spPr/>
        <p:txBody>
          <a:bodyPr/>
          <a:lstStyle/>
          <a:p>
            <a:pPr marL="0" indent="0" eaLnBrk="1" hangingPunct="1">
              <a:buFontTx/>
              <a:buNone/>
            </a:pPr>
            <a:r>
              <a:rPr lang="en-US" altLang="en-US" sz="3600" b="1" dirty="0" smtClean="0"/>
              <a:t>Measurement</a:t>
            </a:r>
            <a:endParaRPr lang="en-US" altLang="en-US" sz="3600" dirty="0" smtClean="0"/>
          </a:p>
          <a:p>
            <a:pPr lvl="1" indent="-590550" eaLnBrk="1" hangingPunct="1">
              <a:buFontTx/>
              <a:buNone/>
            </a:pPr>
            <a:endParaRPr lang="en-US" altLang="en-US" dirty="0" smtClean="0"/>
          </a:p>
          <a:p>
            <a:pPr marL="0" indent="0" eaLnBrk="1" hangingPunct="1">
              <a:buFontTx/>
              <a:buNone/>
            </a:pPr>
            <a:r>
              <a:rPr lang="en-US" altLang="en-US" dirty="0" smtClean="0"/>
              <a:t>The comparison of a physical quantity with a fixed standard of measurement</a:t>
            </a:r>
            <a:r>
              <a:rPr lang="en-US" altLang="en-US" dirty="0" smtClean="0">
                <a:cs typeface="Arial" panose="020B0604020202020204" pitchFamily="34" charset="0"/>
              </a:rPr>
              <a:t>—</a:t>
            </a:r>
            <a:r>
              <a:rPr lang="en-US" altLang="en-US" dirty="0" smtClean="0"/>
              <a:t>a </a:t>
            </a:r>
            <a:r>
              <a:rPr lang="en-US" altLang="en-US" b="1" dirty="0" smtClean="0"/>
              <a:t>unit</a:t>
            </a:r>
            <a:r>
              <a:rPr lang="en-US" altLang="en-US" dirty="0" smtClean="0"/>
              <a:t>. It contains the measured number and the unit.</a:t>
            </a:r>
            <a:r>
              <a:rPr lang="en-US" altLang="en-US" dirty="0" smtClean="0">
                <a:solidFill>
                  <a:srgbClr val="00B050"/>
                </a:solidFill>
              </a:rPr>
              <a:t> </a:t>
            </a:r>
          </a:p>
          <a:p>
            <a:pPr marL="0" indent="0" eaLnBrk="1" hangingPunct="1">
              <a:buFontTx/>
              <a:buNone/>
            </a:pPr>
            <a:endParaRPr lang="en-US" altLang="en-US" b="1" dirty="0" smtClean="0"/>
          </a:p>
          <a:p>
            <a:pPr marL="0" indent="0" eaLnBrk="1" hangingPunct="1">
              <a:buFontTx/>
              <a:buNone/>
            </a:pPr>
            <a:r>
              <a:rPr lang="en-US" altLang="en-US" dirty="0" smtClean="0"/>
              <a:t>For example,</a:t>
            </a:r>
          </a:p>
          <a:p>
            <a:pPr lvl="1" indent="-590550" eaLnBrk="1" hangingPunct="1">
              <a:buFontTx/>
              <a:buNone/>
            </a:pPr>
            <a:r>
              <a:rPr lang="en-US" altLang="en-US" dirty="0" smtClean="0"/>
              <a:t>Centimeter</a:t>
            </a:r>
          </a:p>
          <a:p>
            <a:pPr lvl="1" indent="-590550" eaLnBrk="1" hangingPunct="1">
              <a:buFontTx/>
              <a:buNone/>
            </a:pPr>
            <a:r>
              <a:rPr lang="en-US" altLang="en-US" dirty="0" smtClean="0"/>
              <a:t>Kilogram</a:t>
            </a:r>
          </a:p>
        </p:txBody>
      </p:sp>
      <p:sp>
        <p:nvSpPr>
          <p:cNvPr id="7782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778E8406-83F3-4B26-ACCB-716EF7D49D13}" type="slidenum">
              <a:rPr lang="en-US" altLang="en-US" sz="1000"/>
              <a:pPr>
                <a:spcBef>
                  <a:spcPct val="0"/>
                </a:spcBef>
                <a:buFontTx/>
                <a:buNone/>
              </a:pPr>
              <a:t>33</a:t>
            </a:fld>
            <a:endParaRPr lang="en-US" altLang="en-US" sz="100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0E3C08D3-CDC0-447B-8356-A75676A5E284}" type="slidenum">
              <a:rPr lang="en-US" altLang="en-US" sz="1000"/>
              <a:pPr>
                <a:spcBef>
                  <a:spcPct val="0"/>
                </a:spcBef>
                <a:buFontTx/>
                <a:buNone/>
              </a:pPr>
              <a:t>34</a:t>
            </a:fld>
            <a:endParaRPr lang="en-US" altLang="en-US" sz="1000"/>
          </a:p>
        </p:txBody>
      </p:sp>
      <p:sp>
        <p:nvSpPr>
          <p:cNvPr id="79876" name="Rectangle 2"/>
          <p:cNvSpPr>
            <a:spLocks noGrp="1" noChangeArrowheads="1"/>
          </p:cNvSpPr>
          <p:nvPr>
            <p:ph idx="4294967295"/>
          </p:nvPr>
        </p:nvSpPr>
        <p:spPr>
          <a:xfrm>
            <a:off x="465966" y="1214148"/>
            <a:ext cx="8229600" cy="5029200"/>
          </a:xfrm>
        </p:spPr>
        <p:txBody>
          <a:bodyPr/>
          <a:lstStyle/>
          <a:p>
            <a:pPr marL="0" indent="0" eaLnBrk="1" hangingPunct="1">
              <a:buFontTx/>
              <a:buNone/>
            </a:pPr>
            <a:r>
              <a:rPr lang="en-US" altLang="en-US" sz="3600" b="1" dirty="0" smtClean="0"/>
              <a:t>Precision</a:t>
            </a:r>
            <a:endParaRPr lang="en-US" altLang="en-US" dirty="0" smtClean="0"/>
          </a:p>
          <a:p>
            <a:pPr lvl="1" indent="-590550" eaLnBrk="1" hangingPunct="1">
              <a:buFontTx/>
              <a:buNone/>
            </a:pPr>
            <a:endParaRPr lang="en-US" altLang="en-US" sz="1000" dirty="0" smtClean="0"/>
          </a:p>
          <a:p>
            <a:pPr marL="0" indent="0" eaLnBrk="1" hangingPunct="1">
              <a:buFontTx/>
              <a:buNone/>
            </a:pPr>
            <a:r>
              <a:rPr lang="en-US" altLang="en-US" dirty="0" smtClean="0"/>
              <a:t>The closeness of the set of values obtained from repeated measurement of the same quantity</a:t>
            </a:r>
            <a:endParaRPr lang="en-US" altLang="en-US" b="1" dirty="0" smtClean="0"/>
          </a:p>
          <a:p>
            <a:pPr lvl="1" indent="-590550" eaLnBrk="1" hangingPunct="1">
              <a:buFontTx/>
              <a:buNone/>
            </a:pPr>
            <a:endParaRPr lang="en-US" altLang="en-US" dirty="0" smtClean="0"/>
          </a:p>
          <a:p>
            <a:pPr lvl="1" indent="-590550" eaLnBrk="1" hangingPunct="1">
              <a:buFontTx/>
              <a:buNone/>
            </a:pPr>
            <a:endParaRPr lang="en-US" altLang="en-US" dirty="0" smtClean="0"/>
          </a:p>
          <a:p>
            <a:pPr marL="0" indent="0" eaLnBrk="1" hangingPunct="1">
              <a:buFontTx/>
              <a:buNone/>
            </a:pPr>
            <a:r>
              <a:rPr lang="en-US" altLang="en-US" sz="3600" b="1" dirty="0" smtClean="0"/>
              <a:t>Accuracy</a:t>
            </a:r>
            <a:endParaRPr lang="en-US" altLang="en-US" dirty="0" smtClean="0"/>
          </a:p>
          <a:p>
            <a:pPr lvl="1" indent="-590550" eaLnBrk="1" hangingPunct="1">
              <a:buFontTx/>
              <a:buNone/>
            </a:pPr>
            <a:endParaRPr lang="en-US" altLang="en-US" sz="1000" dirty="0" smtClean="0"/>
          </a:p>
          <a:p>
            <a:pPr marL="0" indent="0" eaLnBrk="1" hangingPunct="1">
              <a:buFontTx/>
              <a:buNone/>
            </a:pPr>
            <a:r>
              <a:rPr lang="en-US" altLang="en-US" dirty="0" smtClean="0"/>
              <a:t>The closeness of a single measurement to its true value</a:t>
            </a:r>
            <a:endParaRPr lang="en-US" altLang="en-US" b="1" dirty="0" smtClean="0"/>
          </a:p>
          <a:p>
            <a:pPr lvl="1" indent="-590550" eaLnBrk="1" hangingPunct="1">
              <a:buFontTx/>
              <a:buNone/>
            </a:pPr>
            <a:endParaRPr lang="en-US" altLang="en-US" dirty="0" smtClean="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4C2A1C5F-FD22-438E-BAC0-12F126F1D94D}" type="slidenum">
              <a:rPr lang="en-US" altLang="en-US" sz="1000"/>
              <a:pPr>
                <a:spcBef>
                  <a:spcPct val="0"/>
                </a:spcBef>
                <a:buFontTx/>
                <a:buNone/>
              </a:pPr>
              <a:t>35</a:t>
            </a:fld>
            <a:endParaRPr lang="en-US" altLang="en-US" sz="1000"/>
          </a:p>
        </p:txBody>
      </p:sp>
      <p:sp>
        <p:nvSpPr>
          <p:cNvPr id="81924" name="Rectangle 2"/>
          <p:cNvSpPr>
            <a:spLocks noGrp="1" noChangeArrowheads="1"/>
          </p:cNvSpPr>
          <p:nvPr>
            <p:ph idx="4294967295"/>
          </p:nvPr>
        </p:nvSpPr>
        <p:spPr>
          <a:xfrm>
            <a:off x="446411" y="1066800"/>
            <a:ext cx="8229600" cy="5029200"/>
          </a:xfrm>
        </p:spPr>
        <p:txBody>
          <a:bodyPr/>
          <a:lstStyle/>
          <a:p>
            <a:pPr marL="0" indent="0" eaLnBrk="1" hangingPunct="1">
              <a:buFontTx/>
              <a:buNone/>
            </a:pPr>
            <a:r>
              <a:rPr lang="en-US" altLang="en-US" sz="3600" b="1" dirty="0" smtClean="0"/>
              <a:t>Significant Figures</a:t>
            </a:r>
            <a:endParaRPr lang="en-US" altLang="en-US" sz="3600" dirty="0" smtClean="0"/>
          </a:p>
          <a:p>
            <a:pPr marL="0" indent="0" eaLnBrk="1" hangingPunct="1">
              <a:buFontTx/>
              <a:buNone/>
            </a:pPr>
            <a:endParaRPr lang="en-US" altLang="en-US" b="1" dirty="0" smtClean="0">
              <a:solidFill>
                <a:srgbClr val="00B050"/>
              </a:solidFill>
            </a:endParaRPr>
          </a:p>
          <a:p>
            <a:pPr marL="0" indent="0" eaLnBrk="1" hangingPunct="1">
              <a:buFontTx/>
              <a:buNone/>
            </a:pPr>
            <a:r>
              <a:rPr lang="en-US" altLang="en-US" dirty="0" smtClean="0"/>
              <a:t>Those digits in a measured number that include all certain digits plus a final digit having some uncertainty</a:t>
            </a:r>
          </a:p>
          <a:p>
            <a:pPr marL="0" indent="0" eaLnBrk="1" hangingPunct="1">
              <a:buFontTx/>
              <a:buNone/>
            </a:pPr>
            <a:endParaRPr lang="en-US" altLang="en-US" dirty="0" smtClean="0"/>
          </a:p>
          <a:p>
            <a:pPr marL="0" indent="0" eaLnBrk="1" hangingPunct="1">
              <a:buFontTx/>
              <a:buNone/>
            </a:pPr>
            <a:r>
              <a:rPr lang="en-US" altLang="en-US" dirty="0" smtClean="0"/>
              <a:t>For example, in the measurement 9.12, the first two digits(9.1) are certain and the last digit (2) is estimated. </a:t>
            </a:r>
          </a:p>
          <a:p>
            <a:pPr lvl="1" indent="-590550" eaLnBrk="1" hangingPunct="1">
              <a:buFontTx/>
              <a:buNone/>
            </a:pPr>
            <a:endParaRPr lang="en-US" altLang="en-US" dirty="0" smtClean="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44DE2593-5603-472B-AC33-2B91A15D6900}" type="slidenum">
              <a:rPr lang="en-US" altLang="en-US" sz="1000"/>
              <a:pPr>
                <a:spcBef>
                  <a:spcPct val="0"/>
                </a:spcBef>
                <a:buFontTx/>
                <a:buNone/>
              </a:pPr>
              <a:t>36</a:t>
            </a:fld>
            <a:endParaRPr lang="en-US" altLang="en-US" sz="1000"/>
          </a:p>
        </p:txBody>
      </p:sp>
      <p:sp>
        <p:nvSpPr>
          <p:cNvPr id="65540" name="Rectangle 2"/>
          <p:cNvSpPr>
            <a:spLocks noGrp="1" noChangeArrowheads="1"/>
          </p:cNvSpPr>
          <p:nvPr>
            <p:ph idx="4294967295"/>
          </p:nvPr>
        </p:nvSpPr>
        <p:spPr>
          <a:xfrm>
            <a:off x="457200" y="533400"/>
            <a:ext cx="8229600" cy="5029200"/>
          </a:xfrm>
        </p:spPr>
        <p:txBody>
          <a:bodyPr/>
          <a:lstStyle/>
          <a:p>
            <a:pPr marL="0" indent="0" eaLnBrk="1" hangingPunct="1">
              <a:buFontTx/>
              <a:buNone/>
              <a:defRPr/>
            </a:pPr>
            <a:r>
              <a:rPr lang="en-US" altLang="en-US" sz="3600" b="1" dirty="0" smtClean="0"/>
              <a:t>Number of Significant Figures</a:t>
            </a:r>
            <a:endParaRPr lang="en-US" altLang="en-US" sz="3600" dirty="0" smtClean="0"/>
          </a:p>
          <a:p>
            <a:pPr marL="0" indent="0" eaLnBrk="1" hangingPunct="1">
              <a:buFontTx/>
              <a:buNone/>
              <a:defRPr/>
            </a:pPr>
            <a:endParaRPr lang="en-US" altLang="en-US" b="1" dirty="0" smtClean="0">
              <a:solidFill>
                <a:srgbClr val="00B050"/>
              </a:solidFill>
            </a:endParaRPr>
          </a:p>
          <a:p>
            <a:pPr marL="0" indent="0" eaLnBrk="1" hangingPunct="1">
              <a:buFontTx/>
              <a:buNone/>
              <a:defRPr/>
            </a:pPr>
            <a:r>
              <a:rPr lang="en-US" altLang="en-US" dirty="0" smtClean="0"/>
              <a:t>The number of digits reported for the value of a measured or calculated quantity, indicating the precision of the value</a:t>
            </a:r>
            <a:endParaRPr lang="en-US" altLang="en-US" dirty="0" smtClean="0">
              <a:solidFill>
                <a:srgbClr val="00B050"/>
              </a:solidFill>
            </a:endParaRPr>
          </a:p>
          <a:p>
            <a:pPr marL="0" indent="0" eaLnBrk="1" hangingPunct="1">
              <a:buFontTx/>
              <a:buNone/>
              <a:defRPr/>
            </a:pPr>
            <a:r>
              <a:rPr lang="en-US" altLang="en-US" dirty="0" smtClean="0"/>
              <a:t>Rules</a:t>
            </a:r>
            <a:r>
              <a:rPr lang="en-US" altLang="en-US" dirty="0" smtClean="0">
                <a:solidFill>
                  <a:srgbClr val="00B050"/>
                </a:solidFill>
              </a:rPr>
              <a:t> </a:t>
            </a:r>
          </a:p>
          <a:p>
            <a:pPr marL="514350" indent="-514350" eaLnBrk="1" hangingPunct="1">
              <a:buFontTx/>
              <a:buAutoNum type="arabicPeriod"/>
              <a:defRPr/>
            </a:pPr>
            <a:r>
              <a:rPr lang="en-US" altLang="en-US" dirty="0" smtClean="0"/>
              <a:t>All digits are significant except zeros at the beginning and the end of the figure</a:t>
            </a:r>
          </a:p>
          <a:p>
            <a:pPr marL="514350" indent="-514350" eaLnBrk="1" hangingPunct="1">
              <a:buFontTx/>
              <a:buAutoNum type="arabicPeriod"/>
              <a:defRPr/>
            </a:pPr>
            <a:r>
              <a:rPr lang="en-US" altLang="en-US" dirty="0" smtClean="0"/>
              <a:t>Terminal zeros at the right of the decimal point are significant</a:t>
            </a:r>
          </a:p>
          <a:p>
            <a:pPr marL="514350" indent="-514350" eaLnBrk="1" hangingPunct="1">
              <a:buFontTx/>
              <a:buAutoNum type="arabicPeriod"/>
              <a:defRPr/>
            </a:pPr>
            <a:r>
              <a:rPr lang="en-US" altLang="en-US" dirty="0" smtClean="0"/>
              <a:t>Terminal zeros in a number without a decimal point may or may not be significant. </a:t>
            </a:r>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35D94E25-1475-4640-AE8F-F0325E2453C2}" type="slidenum">
              <a:rPr lang="en-US" altLang="en-US" sz="1000"/>
              <a:pPr>
                <a:spcBef>
                  <a:spcPct val="0"/>
                </a:spcBef>
                <a:buFontTx/>
                <a:buNone/>
              </a:pPr>
              <a:t>37</a:t>
            </a:fld>
            <a:endParaRPr lang="en-US" altLang="en-US" sz="1000"/>
          </a:p>
        </p:txBody>
      </p:sp>
      <p:sp>
        <p:nvSpPr>
          <p:cNvPr id="86020" name="Rectangle 2"/>
          <p:cNvSpPr>
            <a:spLocks noGrp="1" noChangeArrowheads="1"/>
          </p:cNvSpPr>
          <p:nvPr>
            <p:ph idx="4294967295"/>
          </p:nvPr>
        </p:nvSpPr>
        <p:spPr>
          <a:xfrm>
            <a:off x="441690" y="838200"/>
            <a:ext cx="8229600" cy="5029200"/>
          </a:xfrm>
        </p:spPr>
        <p:txBody>
          <a:bodyPr/>
          <a:lstStyle/>
          <a:p>
            <a:pPr marL="0" indent="0" eaLnBrk="1" hangingPunct="1">
              <a:buFontTx/>
              <a:buNone/>
            </a:pPr>
            <a:r>
              <a:rPr lang="en-US" altLang="en-US" sz="3600" b="1" dirty="0" smtClean="0"/>
              <a:t>Scientific Notation</a:t>
            </a:r>
          </a:p>
          <a:p>
            <a:pPr marL="0" indent="0" eaLnBrk="1" hangingPunct="1">
              <a:buFontTx/>
              <a:buNone/>
            </a:pPr>
            <a:endParaRPr lang="en-US" altLang="en-US" sz="3600" b="1" dirty="0" smtClean="0">
              <a:solidFill>
                <a:srgbClr val="00B050"/>
              </a:solidFill>
            </a:endParaRPr>
          </a:p>
          <a:p>
            <a:pPr marL="0" indent="0" eaLnBrk="1" hangingPunct="1">
              <a:buFontTx/>
              <a:buNone/>
            </a:pPr>
            <a:r>
              <a:rPr lang="en-US" altLang="en-US" dirty="0" smtClean="0"/>
              <a:t>Representation of a number in the form of</a:t>
            </a:r>
          </a:p>
          <a:p>
            <a:pPr marL="0" indent="0" eaLnBrk="1" hangingPunct="1">
              <a:buFontTx/>
              <a:buNone/>
            </a:pPr>
            <a:r>
              <a:rPr lang="en-US" altLang="en-US" dirty="0" smtClean="0"/>
              <a:t>	A = Number with a single nonzero digit to the 	left of the decimal point </a:t>
            </a:r>
          </a:p>
          <a:p>
            <a:pPr marL="0" indent="0" eaLnBrk="1" hangingPunct="1">
              <a:buFontTx/>
              <a:buNone/>
            </a:pPr>
            <a:r>
              <a:rPr lang="en-US" altLang="en-US" i="1" dirty="0" smtClean="0"/>
              <a:t>	n = an integer or a whole number</a:t>
            </a:r>
          </a:p>
          <a:p>
            <a:pPr lvl="1" indent="-590550" eaLnBrk="1" hangingPunct="1">
              <a:buFontTx/>
              <a:buNone/>
            </a:pPr>
            <a:endParaRPr lang="en-US" altLang="en-US"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458592414"/>
              </p:ext>
            </p:extLst>
          </p:nvPr>
        </p:nvGraphicFramePr>
        <p:xfrm>
          <a:off x="7222680" y="3047797"/>
          <a:ext cx="1034130" cy="459612"/>
        </p:xfrm>
        <a:graphic>
          <a:graphicData uri="http://schemas.openxmlformats.org/presentationml/2006/ole">
            <mc:AlternateContent xmlns:mc="http://schemas.openxmlformats.org/markup-compatibility/2006">
              <mc:Choice xmlns:v="urn:schemas-microsoft-com:vml" Requires="v">
                <p:oleObj spid="_x0000_s152642" name="Equation" r:id="rId4" imgW="457200" imgH="203040" progId="Equation.DSMT4">
                  <p:embed/>
                </p:oleObj>
              </mc:Choice>
              <mc:Fallback>
                <p:oleObj name="Equation" r:id="rId4" imgW="457200" imgH="203040" progId="Equation.DSMT4">
                  <p:embed/>
                  <p:pic>
                    <p:nvPicPr>
                      <p:cNvPr id="0" name=""/>
                      <p:cNvPicPr/>
                      <p:nvPr/>
                    </p:nvPicPr>
                    <p:blipFill>
                      <a:blip r:embed="rId5"/>
                      <a:stretch>
                        <a:fillRect/>
                      </a:stretch>
                    </p:blipFill>
                    <p:spPr>
                      <a:xfrm>
                        <a:off x="7222680" y="3047797"/>
                        <a:ext cx="1034130" cy="459612"/>
                      </a:xfrm>
                      <a:prstGeom prst="rect">
                        <a:avLst/>
                      </a:prstGeom>
                    </p:spPr>
                  </p:pic>
                </p:oleObj>
              </mc:Fallback>
            </mc:AlternateContent>
          </a:graphicData>
        </a:graphic>
      </p:graphicFrame>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A3384722-25F0-4784-BFDA-89B1E443DBC2}" type="slidenum">
              <a:rPr lang="en-US" altLang="en-US" sz="1000"/>
              <a:pPr>
                <a:spcBef>
                  <a:spcPct val="0"/>
                </a:spcBef>
                <a:buFontTx/>
                <a:buNone/>
              </a:pPr>
              <a:t>38</a:t>
            </a:fld>
            <a:endParaRPr lang="en-US" altLang="en-US" sz="1000"/>
          </a:p>
        </p:txBody>
      </p:sp>
      <p:sp>
        <p:nvSpPr>
          <p:cNvPr id="88068" name="Rectangle 2"/>
          <p:cNvSpPr>
            <a:spLocks noGrp="1" noChangeArrowheads="1"/>
          </p:cNvSpPr>
          <p:nvPr>
            <p:ph idx="4294967295"/>
          </p:nvPr>
        </p:nvSpPr>
        <p:spPr>
          <a:xfrm>
            <a:off x="457200" y="914400"/>
            <a:ext cx="8229600" cy="5029200"/>
          </a:xfrm>
        </p:spPr>
        <p:txBody>
          <a:bodyPr/>
          <a:lstStyle/>
          <a:p>
            <a:pPr marL="0" indent="0" eaLnBrk="1" hangingPunct="1">
              <a:buFontTx/>
              <a:buNone/>
            </a:pPr>
            <a:endParaRPr lang="en-US" altLang="en-US" sz="3600" b="1" dirty="0" smtClean="0">
              <a:solidFill>
                <a:srgbClr val="00B050"/>
              </a:solidFill>
            </a:endParaRPr>
          </a:p>
          <a:p>
            <a:pPr marL="0" indent="0" eaLnBrk="1" hangingPunct="1">
              <a:buFontTx/>
              <a:buNone/>
            </a:pPr>
            <a:r>
              <a:rPr lang="en-US" altLang="en-US" sz="3600" b="1" dirty="0" smtClean="0"/>
              <a:t>Multiplication and Division</a:t>
            </a:r>
          </a:p>
          <a:p>
            <a:pPr marL="0" indent="0" eaLnBrk="1" hangingPunct="1">
              <a:buFontTx/>
              <a:buNone/>
            </a:pPr>
            <a:endParaRPr lang="en-US" altLang="en-US" sz="3600" b="1" dirty="0" smtClean="0">
              <a:solidFill>
                <a:srgbClr val="00B050"/>
              </a:solidFill>
            </a:endParaRPr>
          </a:p>
          <a:p>
            <a:pPr marL="0" indent="0" eaLnBrk="1" hangingPunct="1">
              <a:buFontTx/>
              <a:buNone/>
            </a:pPr>
            <a:r>
              <a:rPr lang="en-IN" altLang="en-US" dirty="0" smtClean="0"/>
              <a:t>Give as many significant figures in the answer as there are in the measurement with </a:t>
            </a:r>
            <a:r>
              <a:rPr lang="en-IN" altLang="en-US" i="1" dirty="0" smtClean="0"/>
              <a:t>the least number of significant figures. </a:t>
            </a:r>
          </a:p>
          <a:p>
            <a:pPr marL="0" indent="0" eaLnBrk="1" hangingPunct="1">
              <a:buFontTx/>
              <a:buNone/>
            </a:pPr>
            <a:endParaRPr lang="en-US" altLang="en-US" dirty="0" smtClean="0"/>
          </a:p>
          <a:p>
            <a:pPr marL="0" indent="0" eaLnBrk="1" hangingPunct="1">
              <a:buFontTx/>
              <a:buNone/>
            </a:pPr>
            <a:endParaRPr lang="en-US" altLang="en-US" sz="3600" b="1" dirty="0" smtClean="0"/>
          </a:p>
          <a:p>
            <a:pPr marL="0" indent="0" eaLnBrk="1" hangingPunct="1">
              <a:buFontTx/>
              <a:buNone/>
            </a:pPr>
            <a:endParaRPr lang="en-US" altLang="en-US" dirty="0" smtClean="0"/>
          </a:p>
          <a:p>
            <a:pPr lvl="1" indent="-590550" eaLnBrk="1" hangingPunct="1">
              <a:buFontTx/>
              <a:buNone/>
            </a:pPr>
            <a:endParaRPr lang="en-US" altLang="en-US" dirty="0" smtClean="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52FAAEF7-1847-4A5B-AAAC-2C66852B2499}" type="slidenum">
              <a:rPr lang="en-US" altLang="en-US" sz="1000"/>
              <a:pPr>
                <a:spcBef>
                  <a:spcPct val="0"/>
                </a:spcBef>
                <a:buFontTx/>
                <a:buNone/>
              </a:pPr>
              <a:t>39</a:t>
            </a:fld>
            <a:endParaRPr lang="en-US" altLang="en-US" sz="1000"/>
          </a:p>
        </p:txBody>
      </p:sp>
      <p:sp>
        <p:nvSpPr>
          <p:cNvPr id="90116" name="Rectangle 2"/>
          <p:cNvSpPr>
            <a:spLocks noGrp="1" noChangeArrowheads="1"/>
          </p:cNvSpPr>
          <p:nvPr>
            <p:ph idx="4294967295"/>
          </p:nvPr>
        </p:nvSpPr>
        <p:spPr>
          <a:xfrm>
            <a:off x="446411" y="990600"/>
            <a:ext cx="8229600" cy="5029200"/>
          </a:xfrm>
        </p:spPr>
        <p:txBody>
          <a:bodyPr/>
          <a:lstStyle/>
          <a:p>
            <a:pPr marL="0" indent="0" eaLnBrk="1" hangingPunct="1">
              <a:buFontTx/>
              <a:buNone/>
            </a:pPr>
            <a:r>
              <a:rPr lang="en-US" altLang="en-US" sz="3600" b="1" dirty="0" smtClean="0"/>
              <a:t>Addition and Subtraction</a:t>
            </a:r>
            <a:endParaRPr lang="en-US" altLang="en-US" sz="3600" dirty="0" smtClean="0"/>
          </a:p>
          <a:p>
            <a:pPr lvl="1" indent="-590550" eaLnBrk="1" hangingPunct="1">
              <a:buFontTx/>
              <a:buNone/>
            </a:pPr>
            <a:endParaRPr lang="en-US" altLang="en-US" dirty="0" smtClean="0"/>
          </a:p>
          <a:p>
            <a:pPr marL="0" indent="0" eaLnBrk="1" hangingPunct="1">
              <a:buFontTx/>
              <a:buNone/>
            </a:pPr>
            <a:r>
              <a:rPr lang="en-US" altLang="en-US" dirty="0" smtClean="0"/>
              <a:t>Give the same number of decimal places in the answer as there are in the measurement with the least number of decimal places. </a:t>
            </a:r>
          </a:p>
          <a:p>
            <a:pPr lvl="1" indent="-590550" eaLnBrk="1" hangingPunct="1">
              <a:buFontTx/>
              <a:buNone/>
            </a:pPr>
            <a:endParaRPr lang="en-US" altLang="en-US" dirty="0" smtClean="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Learning Objectives</a:t>
            </a:r>
          </a:p>
        </p:txBody>
      </p:sp>
      <p:sp>
        <p:nvSpPr>
          <p:cNvPr id="18437" name="Rectangle 3"/>
          <p:cNvSpPr>
            <a:spLocks noGrp="1" noChangeArrowheads="1"/>
          </p:cNvSpPr>
          <p:nvPr>
            <p:ph idx="1"/>
          </p:nvPr>
        </p:nvSpPr>
        <p:spPr/>
        <p:txBody>
          <a:bodyPr/>
          <a:lstStyle/>
          <a:p>
            <a:pPr marL="457200" indent="-457200" eaLnBrk="1" hangingPunct="1">
              <a:lnSpc>
                <a:spcPct val="90000"/>
              </a:lnSpc>
              <a:buFontTx/>
              <a:buNone/>
            </a:pPr>
            <a:r>
              <a:rPr lang="en-US" altLang="en-US" b="1" smtClean="0"/>
              <a:t>An Introduction to Chemistry</a:t>
            </a:r>
          </a:p>
          <a:p>
            <a:pPr marL="457200" indent="-457200" eaLnBrk="1" hangingPunct="1">
              <a:lnSpc>
                <a:spcPct val="90000"/>
              </a:lnSpc>
              <a:buFontTx/>
              <a:buNone/>
            </a:pPr>
            <a:r>
              <a:rPr lang="en-US" altLang="en-US" smtClean="0"/>
              <a:t>1.	Modern Chemistry: A Brief Glimpse</a:t>
            </a:r>
          </a:p>
          <a:p>
            <a:pPr marL="1028700" lvl="1" indent="-457200" eaLnBrk="1" hangingPunct="1">
              <a:lnSpc>
                <a:spcPct val="90000"/>
              </a:lnSpc>
              <a:buFontTx/>
              <a:buNone/>
            </a:pPr>
            <a:r>
              <a:rPr lang="en-US" altLang="en-US" smtClean="0"/>
              <a:t>a. 	Provide examples of the contributions of chemistry to humanity.</a:t>
            </a:r>
          </a:p>
          <a:p>
            <a:pPr marL="1028700" lvl="1" indent="-457200" eaLnBrk="1" hangingPunct="1">
              <a:lnSpc>
                <a:spcPct val="90000"/>
              </a:lnSpc>
            </a:pPr>
            <a:endParaRPr lang="en-US" altLang="en-US" smtClean="0"/>
          </a:p>
          <a:p>
            <a:pPr marL="457200" indent="-457200" eaLnBrk="1" hangingPunct="1">
              <a:lnSpc>
                <a:spcPct val="90000"/>
              </a:lnSpc>
              <a:buFontTx/>
              <a:buNone/>
            </a:pPr>
            <a:r>
              <a:rPr lang="en-US" altLang="en-US" smtClean="0"/>
              <a:t>2.	Experiment and Explanation</a:t>
            </a:r>
          </a:p>
          <a:p>
            <a:pPr marL="1028700" lvl="1" indent="-457200" eaLnBrk="1" hangingPunct="1">
              <a:lnSpc>
                <a:spcPct val="90000"/>
              </a:lnSpc>
              <a:buFontTx/>
              <a:buNone/>
            </a:pPr>
            <a:r>
              <a:rPr lang="en-US" altLang="en-US" smtClean="0"/>
              <a:t>a.	Describe how chemistry is an experimental science.</a:t>
            </a:r>
          </a:p>
          <a:p>
            <a:pPr marL="1028700" lvl="1" indent="-457200" eaLnBrk="1" hangingPunct="1">
              <a:lnSpc>
                <a:spcPct val="90000"/>
              </a:lnSpc>
              <a:buFontTx/>
              <a:buNone/>
            </a:pPr>
            <a:r>
              <a:rPr lang="en-US" altLang="en-US" smtClean="0"/>
              <a:t>b.	Understand how the scientific method is an approach to performing science.</a:t>
            </a:r>
          </a:p>
          <a:p>
            <a:pPr marL="1028700" lvl="1" indent="-457200" eaLnBrk="1" hangingPunct="1">
              <a:lnSpc>
                <a:spcPct val="90000"/>
              </a:lnSpc>
            </a:pPr>
            <a:endParaRPr lang="en-US" altLang="en-US" dirty="0" smtClean="0"/>
          </a:p>
        </p:txBody>
      </p:sp>
      <p:sp>
        <p:nvSpPr>
          <p:cNvPr id="1843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smtClean="0"/>
              <a:t>1 | </a:t>
            </a:r>
            <a:fld id="{E15EB1E7-77AF-4945-8B0C-0DF25495FB87}" type="slidenum">
              <a:rPr lang="en-US" altLang="en-US" sz="1000" smtClean="0"/>
              <a:pPr>
                <a:spcBef>
                  <a:spcPct val="0"/>
                </a:spcBef>
                <a:buFontTx/>
                <a:buNone/>
              </a:pPr>
              <a:t>4</a:t>
            </a:fld>
            <a:endParaRPr lang="en-US" altLang="en-US" sz="1000" dirty="0"/>
          </a:p>
        </p:txBody>
      </p:sp>
      <p:sp>
        <p:nvSpPr>
          <p:cNvPr id="10"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78416F00-BA20-4E2B-B8FB-BA1FA2160491}" type="slidenum">
              <a:rPr lang="en-US" altLang="en-US" sz="1000"/>
              <a:pPr>
                <a:spcBef>
                  <a:spcPct val="0"/>
                </a:spcBef>
                <a:buFontTx/>
                <a:buNone/>
              </a:pPr>
              <a:t>40</a:t>
            </a:fld>
            <a:endParaRPr lang="en-US" altLang="en-US" sz="1000"/>
          </a:p>
        </p:txBody>
      </p:sp>
      <p:sp>
        <p:nvSpPr>
          <p:cNvPr id="92164" name="Rectangle 2"/>
          <p:cNvSpPr>
            <a:spLocks noGrp="1" noChangeArrowheads="1"/>
          </p:cNvSpPr>
          <p:nvPr>
            <p:ph idx="4294967295"/>
          </p:nvPr>
        </p:nvSpPr>
        <p:spPr>
          <a:xfrm>
            <a:off x="463269" y="914400"/>
            <a:ext cx="8229600" cy="5029200"/>
          </a:xfrm>
        </p:spPr>
        <p:txBody>
          <a:bodyPr/>
          <a:lstStyle/>
          <a:p>
            <a:pPr marL="0" indent="0" eaLnBrk="1" hangingPunct="1">
              <a:buFontTx/>
              <a:buNone/>
            </a:pPr>
            <a:r>
              <a:rPr lang="en-US" altLang="en-US" sz="3600" b="1" dirty="0" smtClean="0"/>
              <a:t>Exact Number</a:t>
            </a:r>
            <a:endParaRPr lang="en-US" altLang="en-US" sz="3600" dirty="0" smtClean="0"/>
          </a:p>
          <a:p>
            <a:pPr marL="0" indent="0" eaLnBrk="1" hangingPunct="1">
              <a:buFontTx/>
              <a:buNone/>
            </a:pPr>
            <a:endParaRPr lang="en-US" altLang="en-US" dirty="0" smtClean="0"/>
          </a:p>
          <a:p>
            <a:pPr marL="0" indent="0" eaLnBrk="1" hangingPunct="1">
              <a:buFontTx/>
              <a:buNone/>
            </a:pPr>
            <a:r>
              <a:rPr lang="en-US" altLang="en-US" dirty="0" smtClean="0"/>
              <a:t>Results from counting items or defining a unit </a:t>
            </a:r>
          </a:p>
          <a:p>
            <a:pPr marL="0" indent="0" eaLnBrk="1" hangingPunct="1">
              <a:buFontTx/>
              <a:buNone/>
            </a:pPr>
            <a:endParaRPr lang="en-US" altLang="en-US" dirty="0" smtClean="0"/>
          </a:p>
          <a:p>
            <a:pPr marL="0" indent="0" eaLnBrk="1" hangingPunct="1">
              <a:buFontTx/>
              <a:buNone/>
            </a:pPr>
            <a:r>
              <a:rPr lang="en-US" altLang="en-US" dirty="0" smtClean="0"/>
              <a:t>For example,</a:t>
            </a:r>
          </a:p>
          <a:p>
            <a:pPr marL="114300" lvl="1" indent="628650" eaLnBrk="1" hangingPunct="1">
              <a:buFontTx/>
              <a:buNone/>
            </a:pPr>
            <a:r>
              <a:rPr lang="en-US" altLang="en-US" dirty="0" smtClean="0"/>
              <a:t>The number of coins in a bottle</a:t>
            </a:r>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22193E12-1F2F-44DB-AA0A-A1F95F7B4D2B}" type="slidenum">
              <a:rPr lang="en-US" altLang="en-US" sz="1000"/>
              <a:pPr>
                <a:spcBef>
                  <a:spcPct val="0"/>
                </a:spcBef>
                <a:buFontTx/>
                <a:buNone/>
              </a:pPr>
              <a:t>41</a:t>
            </a:fld>
            <a:endParaRPr lang="en-US" altLang="en-US" sz="1000"/>
          </a:p>
        </p:txBody>
      </p:sp>
      <p:sp>
        <p:nvSpPr>
          <p:cNvPr id="94212" name="Rectangle 2"/>
          <p:cNvSpPr>
            <a:spLocks noGrp="1" noChangeArrowheads="1"/>
          </p:cNvSpPr>
          <p:nvPr>
            <p:ph idx="4294967295"/>
          </p:nvPr>
        </p:nvSpPr>
        <p:spPr>
          <a:xfrm>
            <a:off x="454503" y="990600"/>
            <a:ext cx="8229600" cy="5029200"/>
          </a:xfrm>
        </p:spPr>
        <p:txBody>
          <a:bodyPr/>
          <a:lstStyle/>
          <a:p>
            <a:pPr marL="0" indent="0" eaLnBrk="1" hangingPunct="1">
              <a:buFontTx/>
              <a:buNone/>
            </a:pPr>
            <a:r>
              <a:rPr lang="en-US" altLang="en-US" sz="3600" b="1" dirty="0" smtClean="0"/>
              <a:t>Rounding</a:t>
            </a:r>
          </a:p>
          <a:p>
            <a:pPr marL="0" indent="0" eaLnBrk="1" hangingPunct="1">
              <a:buFontTx/>
              <a:buNone/>
            </a:pPr>
            <a:endParaRPr lang="en-US" altLang="en-US" dirty="0" smtClean="0"/>
          </a:p>
          <a:p>
            <a:pPr marL="0" indent="0" eaLnBrk="1" hangingPunct="1">
              <a:buFontTx/>
              <a:buNone/>
            </a:pPr>
            <a:r>
              <a:rPr lang="en-US" altLang="en-US" dirty="0" smtClean="0"/>
              <a:t>The procedure of dropping nonsignificant digits and adjusting the last digit reported in the final result of a calculation</a:t>
            </a:r>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8139BFA8-8155-4DB1-8E94-09A9EDAB6718}" type="slidenum">
              <a:rPr lang="en-US" altLang="en-US" sz="1000"/>
              <a:pPr>
                <a:spcBef>
                  <a:spcPct val="0"/>
                </a:spcBef>
                <a:buFontTx/>
                <a:buNone/>
              </a:pPr>
              <a:t>42</a:t>
            </a:fld>
            <a:endParaRPr lang="en-US" altLang="en-US" sz="1000"/>
          </a:p>
        </p:txBody>
      </p:sp>
      <p:sp>
        <p:nvSpPr>
          <p:cNvPr id="96260" name="Rectangle 2"/>
          <p:cNvSpPr>
            <a:spLocks noGrp="1" noChangeArrowheads="1"/>
          </p:cNvSpPr>
          <p:nvPr>
            <p:ph idx="4294967295"/>
          </p:nvPr>
        </p:nvSpPr>
        <p:spPr>
          <a:xfrm>
            <a:off x="457200" y="914400"/>
            <a:ext cx="8229600" cy="5029200"/>
          </a:xfrm>
        </p:spPr>
        <p:txBody>
          <a:bodyPr/>
          <a:lstStyle/>
          <a:p>
            <a:pPr marL="0" indent="0" eaLnBrk="1" hangingPunct="1">
              <a:buFontTx/>
              <a:buNone/>
            </a:pPr>
            <a:r>
              <a:rPr lang="en-US" altLang="en-US" sz="3600" b="1" dirty="0" smtClean="0"/>
              <a:t>Rounding Procedure</a:t>
            </a:r>
          </a:p>
          <a:p>
            <a:pPr marL="0" indent="0" eaLnBrk="1" hangingPunct="1">
              <a:buFontTx/>
              <a:buNone/>
            </a:pPr>
            <a:endParaRPr lang="en-US" altLang="en-US" dirty="0" smtClean="0"/>
          </a:p>
          <a:p>
            <a:pPr marL="1143000" lvl="1" indent="-571500" eaLnBrk="1" hangingPunct="1">
              <a:buFontTx/>
              <a:buNone/>
            </a:pPr>
            <a:r>
              <a:rPr lang="en-US" altLang="en-US" dirty="0" smtClean="0"/>
              <a:t>1.	Look at the leftmost digit to be dropped.</a:t>
            </a:r>
          </a:p>
          <a:p>
            <a:pPr marL="0" indent="0" eaLnBrk="1" hangingPunct="1">
              <a:buFontTx/>
              <a:buNone/>
            </a:pPr>
            <a:endParaRPr lang="en-US" altLang="en-US" dirty="0" smtClean="0"/>
          </a:p>
          <a:p>
            <a:pPr marL="1143000" lvl="1" indent="-571500" eaLnBrk="1" hangingPunct="1">
              <a:buFontTx/>
              <a:buNone/>
            </a:pPr>
            <a:r>
              <a:rPr lang="en-US" altLang="en-US" dirty="0" smtClean="0"/>
              <a:t>2.	If this digit is 5 or greater:</a:t>
            </a:r>
          </a:p>
          <a:p>
            <a:pPr marL="1143000" lvl="1" indent="-571500" eaLnBrk="1" hangingPunct="1">
              <a:buFontTx/>
              <a:buNone/>
            </a:pPr>
            <a:r>
              <a:rPr lang="en-US" altLang="en-US" dirty="0" smtClean="0"/>
              <a:t>		Add 1 to the last digit to be retained.</a:t>
            </a:r>
          </a:p>
          <a:p>
            <a:pPr marL="1143000" lvl="1" indent="-571500" eaLnBrk="1" hangingPunct="1">
              <a:buFontTx/>
              <a:buNone/>
            </a:pPr>
            <a:r>
              <a:rPr lang="en-US" altLang="en-US" dirty="0" smtClean="0"/>
              <a:t>		Drop all digits farther to the right.</a:t>
            </a:r>
          </a:p>
          <a:p>
            <a:pPr marL="1143000" lvl="1" indent="-571500" eaLnBrk="1" hangingPunct="1">
              <a:buFontTx/>
              <a:buNone/>
            </a:pPr>
            <a:endParaRPr lang="en-US" altLang="en-US" dirty="0" smtClean="0"/>
          </a:p>
          <a:p>
            <a:pPr marL="1143000" lvl="1" indent="-571500" eaLnBrk="1" hangingPunct="1">
              <a:buFontTx/>
              <a:buNone/>
            </a:pPr>
            <a:r>
              <a:rPr lang="en-US" altLang="en-US" dirty="0" smtClean="0"/>
              <a:t>3.	If this digit is less than 5:</a:t>
            </a:r>
          </a:p>
          <a:p>
            <a:pPr marL="1143000" lvl="1" indent="-571500" eaLnBrk="1" hangingPunct="1">
              <a:buFontTx/>
              <a:buNone/>
            </a:pPr>
            <a:r>
              <a:rPr lang="en-US" altLang="en-US" sz="3200" dirty="0" smtClean="0"/>
              <a:t>		</a:t>
            </a:r>
            <a:r>
              <a:rPr lang="en-US" altLang="en-US" dirty="0" smtClean="0"/>
              <a:t>Drop all digits farther to the right.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2"/>
          <p:cNvSpPr>
            <a:spLocks noGrp="1" noChangeArrowheads="1"/>
          </p:cNvSpPr>
          <p:nvPr>
            <p:ph idx="1"/>
          </p:nvPr>
        </p:nvSpPr>
        <p:spPr/>
        <p:txBody>
          <a:bodyPr/>
          <a:lstStyle/>
          <a:p>
            <a:pPr marL="609600" indent="-609600" eaLnBrk="1" hangingPunct="1">
              <a:buFontTx/>
              <a:buNone/>
            </a:pPr>
            <a:r>
              <a:rPr lang="en-US" altLang="en-US" dirty="0" smtClean="0"/>
              <a:t>For example,</a:t>
            </a:r>
          </a:p>
          <a:p>
            <a:pPr marL="609600" indent="-609600" eaLnBrk="1" hangingPunct="1">
              <a:buFontTx/>
              <a:buNone/>
            </a:pPr>
            <a:endParaRPr lang="en-US" altLang="en-US" dirty="0" smtClean="0"/>
          </a:p>
          <a:p>
            <a:pPr marL="609600" indent="-609600" eaLnBrk="1" hangingPunct="1">
              <a:buFontTx/>
              <a:buNone/>
            </a:pPr>
            <a:r>
              <a:rPr lang="en-US" altLang="en-US" dirty="0" smtClean="0"/>
              <a:t>1.2151 rounded to three significant figures is</a:t>
            </a:r>
          </a:p>
          <a:p>
            <a:pPr marL="609600" indent="-609600" algn="ctr" eaLnBrk="1" hangingPunct="1">
              <a:buFontTx/>
              <a:buNone/>
            </a:pPr>
            <a:r>
              <a:rPr lang="en-US" altLang="en-US" dirty="0" smtClean="0"/>
              <a:t>1.22.</a:t>
            </a:r>
          </a:p>
          <a:p>
            <a:pPr marL="609600" indent="-609600" eaLnBrk="1" hangingPunct="1">
              <a:buFontTx/>
              <a:buNone/>
            </a:pPr>
            <a:endParaRPr lang="en-US" altLang="en-US" dirty="0" smtClean="0"/>
          </a:p>
          <a:p>
            <a:pPr marL="609600" indent="-609600" eaLnBrk="1" hangingPunct="1">
              <a:buFontTx/>
              <a:buNone/>
            </a:pPr>
            <a:r>
              <a:rPr lang="en-US" altLang="en-US" dirty="0" smtClean="0"/>
              <a:t>1.2143 rounded to three significant figures is</a:t>
            </a:r>
          </a:p>
          <a:p>
            <a:pPr marL="609600" indent="-609600" algn="ctr" eaLnBrk="1" hangingPunct="1">
              <a:buFontTx/>
              <a:buNone/>
            </a:pPr>
            <a:r>
              <a:rPr lang="en-US" altLang="en-US" dirty="0" smtClean="0"/>
              <a:t>1.21.</a:t>
            </a:r>
          </a:p>
        </p:txBody>
      </p:sp>
      <p:sp>
        <p:nvSpPr>
          <p:cNvPr id="9830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FDFF1972-5004-4E58-9A36-854A92ADE936}" type="slidenum">
              <a:rPr lang="en-US" altLang="en-US" sz="1000"/>
              <a:pPr>
                <a:spcBef>
                  <a:spcPct val="0"/>
                </a:spcBef>
                <a:buFontTx/>
                <a:buNone/>
              </a:pPr>
              <a:t>43</a:t>
            </a:fld>
            <a:endParaRPr lang="en-US" altLang="en-US" sz="1000"/>
          </a:p>
        </p:txBody>
      </p:sp>
      <p:sp>
        <p:nvSpPr>
          <p:cNvPr id="8"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A46795CF-F274-4477-9AD0-08B7CCC771C1}" type="slidenum">
              <a:rPr lang="en-US" altLang="en-US" sz="1000"/>
              <a:pPr>
                <a:spcBef>
                  <a:spcPct val="0"/>
                </a:spcBef>
                <a:buFontTx/>
                <a:buNone/>
              </a:pPr>
              <a:t>44</a:t>
            </a:fld>
            <a:endParaRPr lang="en-US" altLang="en-US" sz="1000"/>
          </a:p>
        </p:txBody>
      </p:sp>
      <p:sp>
        <p:nvSpPr>
          <p:cNvPr id="100356" name="Rectangle 4"/>
          <p:cNvSpPr>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400"/>
          </a:p>
        </p:txBody>
      </p:sp>
      <p:sp>
        <p:nvSpPr>
          <p:cNvPr id="100357" name="Rectangle 13"/>
          <p:cNvSpPr>
            <a:spLocks noChangeArrowheads="1"/>
          </p:cNvSpPr>
          <p:nvPr/>
        </p:nvSpPr>
        <p:spPr bwMode="auto">
          <a:xfrm>
            <a:off x="1752600" y="274638"/>
            <a:ext cx="693420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chemeClr val="tx2"/>
                </a:solidFill>
              </a:rPr>
              <a:t>Perform the following calculation and round your answer to the correct number of significant figures:</a:t>
            </a:r>
          </a:p>
        </p:txBody>
      </p:sp>
      <p:sp>
        <p:nvSpPr>
          <p:cNvPr id="70670" name="Rectangle 14"/>
          <p:cNvSpPr>
            <a:spLocks noChangeArrowheads="1"/>
          </p:cNvSpPr>
          <p:nvPr/>
        </p:nvSpPr>
        <p:spPr bwMode="auto">
          <a:xfrm>
            <a:off x="457200" y="3475038"/>
            <a:ext cx="822960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800" dirty="0"/>
              <a:t>Using a calculator, the answer is </a:t>
            </a:r>
            <a:r>
              <a:rPr lang="en-US" altLang="en-US" sz="2800" dirty="0" smtClean="0"/>
              <a:t>3.573512476.</a:t>
            </a:r>
            <a:endParaRPr lang="en-US" altLang="en-US" sz="2800" dirty="0"/>
          </a:p>
          <a:p>
            <a:pPr eaLnBrk="1" hangingPunct="1">
              <a:buFontTx/>
              <a:buNone/>
            </a:pPr>
            <a:r>
              <a:rPr lang="en-US" altLang="en-US" sz="2800" dirty="0"/>
              <a:t>The answer should be rounded to two significant figures:</a:t>
            </a:r>
          </a:p>
          <a:p>
            <a:pPr algn="ctr" eaLnBrk="1" hangingPunct="1">
              <a:buFontTx/>
              <a:buNone/>
            </a:pPr>
            <a:r>
              <a:rPr lang="en-US" altLang="en-US" sz="2800" dirty="0"/>
              <a:t>3.6</a:t>
            </a:r>
          </a:p>
        </p:txBody>
      </p:sp>
      <p:graphicFrame>
        <p:nvGraphicFramePr>
          <p:cNvPr id="70671" name="Object 15"/>
          <p:cNvGraphicFramePr>
            <a:graphicFrameLocks noChangeAspect="1"/>
          </p:cNvGraphicFramePr>
          <p:nvPr>
            <p:extLst>
              <p:ext uri="{D42A27DB-BD31-4B8C-83A1-F6EECF244321}">
                <p14:modId xmlns:p14="http://schemas.microsoft.com/office/powerpoint/2010/main" val="333207690"/>
              </p:ext>
            </p:extLst>
          </p:nvPr>
        </p:nvGraphicFramePr>
        <p:xfrm>
          <a:off x="3275013" y="2155825"/>
          <a:ext cx="2746375" cy="1085850"/>
        </p:xfrm>
        <a:graphic>
          <a:graphicData uri="http://schemas.openxmlformats.org/presentationml/2006/ole">
            <mc:AlternateContent xmlns:mc="http://schemas.openxmlformats.org/markup-compatibility/2006">
              <mc:Choice xmlns:v="urn:schemas-microsoft-com:vml" Requires="v">
                <p:oleObj spid="_x0000_s100435" name="Equation" r:id="rId4" imgW="787320" imgH="393480" progId="Equation.DSMT4">
                  <p:embed/>
                </p:oleObj>
              </mc:Choice>
              <mc:Fallback>
                <p:oleObj name="Equation" r:id="rId4" imgW="787320" imgH="393480" progId="Equation.DSMT4">
                  <p:embed/>
                  <p:pic>
                    <p:nvPicPr>
                      <p:cNvPr id="0" name="Object 15"/>
                      <p:cNvPicPr>
                        <a:picLocks noChangeAspect="1" noChangeArrowheads="1"/>
                      </p:cNvPicPr>
                      <p:nvPr/>
                    </p:nvPicPr>
                    <p:blipFill>
                      <a:blip r:embed="rId5"/>
                      <a:srcRect/>
                      <a:stretch>
                        <a:fillRect/>
                      </a:stretch>
                    </p:blipFill>
                    <p:spPr bwMode="auto">
                      <a:xfrm>
                        <a:off x="3275013" y="2155825"/>
                        <a:ext cx="2746375"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 name="Rectangle 11"/>
          <p:cNvSpPr>
            <a:spLocks noChangeArrowheads="1"/>
          </p:cNvSpPr>
          <p:nvPr/>
        </p:nvSpPr>
        <p:spPr bwMode="auto">
          <a:xfrm>
            <a:off x="4021138" y="4941888"/>
            <a:ext cx="1101725" cy="468312"/>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1"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06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70">
                                            <p:txEl>
                                              <p:pRg st="0" end="0"/>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0670">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0670">
                                            <p:txEl>
                                              <p:pRg st="2" end="2"/>
                                            </p:txEl>
                                          </p:spTgt>
                                        </p:tgtEl>
                                        <p:attrNameLst>
                                          <p:attrName>style.visibility</p:attrName>
                                        </p:attrNameLst>
                                      </p:cBhvr>
                                      <p:to>
                                        <p:strVal val="visible"/>
                                      </p:to>
                                    </p:set>
                                  </p:childTnLst>
                                </p:cTn>
                              </p:par>
                              <p:par>
                                <p:cTn id="18" presetID="21"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4)">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0" grpId="0" build="p"/>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56E26A12-8CE9-49EA-A5AA-103746178894}" type="slidenum">
              <a:rPr lang="en-US" altLang="en-US" sz="1000"/>
              <a:pPr>
                <a:spcBef>
                  <a:spcPct val="0"/>
                </a:spcBef>
                <a:buFontTx/>
                <a:buNone/>
              </a:pPr>
              <a:t>45</a:t>
            </a:fld>
            <a:endParaRPr lang="en-US" altLang="en-US" sz="1000"/>
          </a:p>
        </p:txBody>
      </p:sp>
      <p:sp>
        <p:nvSpPr>
          <p:cNvPr id="102405" name="Rectangle 12"/>
          <p:cNvSpPr>
            <a:spLocks noChangeArrowheads="1"/>
          </p:cNvSpPr>
          <p:nvPr/>
        </p:nvSpPr>
        <p:spPr bwMode="auto">
          <a:xfrm>
            <a:off x="1752600" y="274638"/>
            <a:ext cx="693420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chemeClr val="tx2"/>
                </a:solidFill>
              </a:rPr>
              <a:t>Perform the following calculation and round your answer to the correct number of significant figures:</a:t>
            </a:r>
            <a:br>
              <a:rPr lang="en-US" altLang="en-US">
                <a:solidFill>
                  <a:schemeClr val="tx2"/>
                </a:solidFill>
              </a:rPr>
            </a:br>
            <a:endParaRPr lang="en-US" altLang="en-US">
              <a:solidFill>
                <a:schemeClr val="tx2"/>
              </a:solidFill>
            </a:endParaRPr>
          </a:p>
        </p:txBody>
      </p:sp>
      <p:sp>
        <p:nvSpPr>
          <p:cNvPr id="72717" name="Rectangle 13"/>
          <p:cNvSpPr>
            <a:spLocks noChangeArrowheads="1"/>
          </p:cNvSpPr>
          <p:nvPr/>
        </p:nvSpPr>
        <p:spPr bwMode="auto">
          <a:xfrm>
            <a:off x="457200" y="3475038"/>
            <a:ext cx="822960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800" dirty="0"/>
              <a:t>Using a  calculator, the answer is 5.0126</a:t>
            </a:r>
          </a:p>
          <a:p>
            <a:pPr eaLnBrk="1" hangingPunct="1">
              <a:buFontTx/>
              <a:buNone/>
            </a:pPr>
            <a:r>
              <a:rPr lang="en-US" altLang="en-US" sz="2800" dirty="0"/>
              <a:t>The answer should be rounded to two decimal places:</a:t>
            </a:r>
          </a:p>
          <a:p>
            <a:pPr algn="ctr" eaLnBrk="1" hangingPunct="1">
              <a:buFontTx/>
              <a:buNone/>
            </a:pPr>
            <a:r>
              <a:rPr lang="en-US" altLang="en-US" sz="2800" dirty="0"/>
              <a:t>5.01</a:t>
            </a:r>
          </a:p>
        </p:txBody>
      </p:sp>
      <p:graphicFrame>
        <p:nvGraphicFramePr>
          <p:cNvPr id="72718" name="Object 14"/>
          <p:cNvGraphicFramePr>
            <a:graphicFrameLocks noChangeAspect="1"/>
          </p:cNvGraphicFramePr>
          <p:nvPr>
            <p:extLst>
              <p:ext uri="{D42A27DB-BD31-4B8C-83A1-F6EECF244321}">
                <p14:modId xmlns:p14="http://schemas.microsoft.com/office/powerpoint/2010/main" val="678688710"/>
              </p:ext>
            </p:extLst>
          </p:nvPr>
        </p:nvGraphicFramePr>
        <p:xfrm>
          <a:off x="3357563" y="2293938"/>
          <a:ext cx="2801937" cy="525462"/>
        </p:xfrm>
        <a:graphic>
          <a:graphicData uri="http://schemas.openxmlformats.org/presentationml/2006/ole">
            <mc:AlternateContent xmlns:mc="http://schemas.openxmlformats.org/markup-compatibility/2006">
              <mc:Choice xmlns:v="urn:schemas-microsoft-com:vml" Requires="v">
                <p:oleObj spid="_x0000_s102483" name="Equation" r:id="rId4" imgW="838080" imgH="177480" progId="Equation.DSMT4">
                  <p:embed/>
                </p:oleObj>
              </mc:Choice>
              <mc:Fallback>
                <p:oleObj name="Equation" r:id="rId4" imgW="838080" imgH="177480" progId="Equation.DSMT4">
                  <p:embed/>
                  <p:pic>
                    <p:nvPicPr>
                      <p:cNvPr id="0" name="Object 14"/>
                      <p:cNvPicPr>
                        <a:picLocks noChangeAspect="1" noChangeArrowheads="1"/>
                      </p:cNvPicPr>
                      <p:nvPr/>
                    </p:nvPicPr>
                    <p:blipFill>
                      <a:blip r:embed="rId5"/>
                      <a:srcRect/>
                      <a:stretch>
                        <a:fillRect/>
                      </a:stretch>
                    </p:blipFill>
                    <p:spPr bwMode="auto">
                      <a:xfrm>
                        <a:off x="3357563" y="2293938"/>
                        <a:ext cx="2801937" cy="525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 name="Rectangle 11"/>
          <p:cNvSpPr>
            <a:spLocks noChangeArrowheads="1"/>
          </p:cNvSpPr>
          <p:nvPr/>
        </p:nvSpPr>
        <p:spPr bwMode="auto">
          <a:xfrm>
            <a:off x="4021138" y="4935538"/>
            <a:ext cx="1101725" cy="468312"/>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1"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27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1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1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17">
                                            <p:txEl>
                                              <p:pRg st="2" end="2"/>
                                            </p:txEl>
                                          </p:spTgt>
                                        </p:tgtEl>
                                        <p:attrNameLst>
                                          <p:attrName>style.visibility</p:attrName>
                                        </p:attrNameLst>
                                      </p:cBhvr>
                                      <p:to>
                                        <p:strVal val="visible"/>
                                      </p:to>
                                    </p:set>
                                  </p:childTnLst>
                                </p:cTn>
                              </p:par>
                              <p:par>
                                <p:cTn id="19" presetID="21"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4)">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7" grpId="0" build="p"/>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8D7BBD5E-E7FF-473E-933A-AFA986858AB1}" type="slidenum">
              <a:rPr lang="en-US" altLang="en-US" sz="1000"/>
              <a:pPr>
                <a:spcBef>
                  <a:spcPct val="0"/>
                </a:spcBef>
                <a:buFontTx/>
                <a:buNone/>
              </a:pPr>
              <a:t>46</a:t>
            </a:fld>
            <a:endParaRPr lang="en-US" altLang="en-US" sz="1000"/>
          </a:p>
        </p:txBody>
      </p:sp>
      <p:sp>
        <p:nvSpPr>
          <p:cNvPr id="106500" name="Rectangle 4"/>
          <p:cNvSpPr>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400"/>
          </a:p>
        </p:txBody>
      </p:sp>
      <p:sp>
        <p:nvSpPr>
          <p:cNvPr id="74767" name="Rectangle 15"/>
          <p:cNvSpPr>
            <a:spLocks noChangeArrowheads="1"/>
          </p:cNvSpPr>
          <p:nvPr/>
        </p:nvSpPr>
        <p:spPr bwMode="auto">
          <a:xfrm>
            <a:off x="1752600" y="274638"/>
            <a:ext cx="693420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dirty="0">
                <a:solidFill>
                  <a:schemeClr val="tx2"/>
                </a:solidFill>
              </a:rPr>
              <a:t>Perform the following calculation and round your answer to the correct number of significant figures:</a:t>
            </a:r>
          </a:p>
        </p:txBody>
      </p:sp>
      <p:sp>
        <p:nvSpPr>
          <p:cNvPr id="74768" name="Rectangle 16"/>
          <p:cNvSpPr>
            <a:spLocks noChangeArrowheads="1"/>
          </p:cNvSpPr>
          <p:nvPr/>
        </p:nvSpPr>
        <p:spPr bwMode="auto">
          <a:xfrm>
            <a:off x="422275" y="2819400"/>
            <a:ext cx="8229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800" dirty="0"/>
              <a:t>Underlining the least significant digits and doing the subtraction within the parenthesis, </a:t>
            </a:r>
          </a:p>
          <a:p>
            <a:pPr eaLnBrk="1" hangingPunct="1">
              <a:buFontTx/>
              <a:buNone/>
            </a:pPr>
            <a:endParaRPr lang="en-US" altLang="en-US" sz="2800" dirty="0"/>
          </a:p>
          <a:p>
            <a:pPr eaLnBrk="1" hangingPunct="1">
              <a:buFontTx/>
              <a:buNone/>
            </a:pPr>
            <a:r>
              <a:rPr lang="en-US" altLang="en-US" sz="2800" dirty="0"/>
              <a:t>This gives </a:t>
            </a:r>
          </a:p>
          <a:p>
            <a:pPr eaLnBrk="1" hangingPunct="1">
              <a:buFontTx/>
              <a:buNone/>
            </a:pPr>
            <a:endParaRPr lang="en-US" altLang="en-US" sz="2800" dirty="0"/>
          </a:p>
          <a:p>
            <a:pPr eaLnBrk="1" hangingPunct="1">
              <a:buFontTx/>
              <a:buNone/>
            </a:pPr>
            <a:r>
              <a:rPr lang="en-US" altLang="en-US" sz="2800" dirty="0"/>
              <a:t>The final answer is –17</a:t>
            </a:r>
          </a:p>
          <a:p>
            <a:pPr eaLnBrk="1" hangingPunct="1">
              <a:buFontTx/>
              <a:buNone/>
            </a:pPr>
            <a:endParaRPr lang="en-US" altLang="en-US" sz="2800" dirty="0"/>
          </a:p>
        </p:txBody>
      </p:sp>
      <p:graphicFrame>
        <p:nvGraphicFramePr>
          <p:cNvPr id="74769" name="Object 17"/>
          <p:cNvGraphicFramePr>
            <a:graphicFrameLocks noChangeAspect="1"/>
          </p:cNvGraphicFramePr>
          <p:nvPr/>
        </p:nvGraphicFramePr>
        <p:xfrm>
          <a:off x="1743075" y="2187575"/>
          <a:ext cx="6115050" cy="631825"/>
        </p:xfrm>
        <a:graphic>
          <a:graphicData uri="http://schemas.openxmlformats.org/presentationml/2006/ole">
            <mc:AlternateContent xmlns:mc="http://schemas.openxmlformats.org/markup-compatibility/2006">
              <mc:Choice xmlns:v="urn:schemas-microsoft-com:vml" Requires="v">
                <p:oleObj spid="_x0000_s106729" name="Equation" r:id="rId4" imgW="1765080" imgH="203040" progId="Equation.DSMT4">
                  <p:embed/>
                </p:oleObj>
              </mc:Choice>
              <mc:Fallback>
                <p:oleObj name="Equation" r:id="rId4" imgW="1765080" imgH="203040" progId="Equation.DSMT4">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075" y="2187575"/>
                        <a:ext cx="6115050"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 name="Object 17"/>
          <p:cNvGraphicFramePr>
            <a:graphicFrameLocks noChangeAspect="1"/>
          </p:cNvGraphicFramePr>
          <p:nvPr/>
        </p:nvGraphicFramePr>
        <p:xfrm>
          <a:off x="931863" y="3786188"/>
          <a:ext cx="7212012" cy="457200"/>
        </p:xfrm>
        <a:graphic>
          <a:graphicData uri="http://schemas.openxmlformats.org/presentationml/2006/ole">
            <mc:AlternateContent xmlns:mc="http://schemas.openxmlformats.org/markup-compatibility/2006">
              <mc:Choice xmlns:v="urn:schemas-microsoft-com:vml" Requires="v">
                <p:oleObj spid="_x0000_s106730" name="Equation" r:id="rId6" imgW="3047760" imgH="215640" progId="Equation.DSMT4">
                  <p:embed/>
                </p:oleObj>
              </mc:Choice>
              <mc:Fallback>
                <p:oleObj name="Equation" r:id="rId6" imgW="3047760" imgH="215640" progId="Equation.DSMT4">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863" y="3786188"/>
                        <a:ext cx="72120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9" name="Object 17"/>
          <p:cNvGraphicFramePr>
            <a:graphicFrameLocks noChangeAspect="1"/>
          </p:cNvGraphicFramePr>
          <p:nvPr>
            <p:extLst>
              <p:ext uri="{D42A27DB-BD31-4B8C-83A1-F6EECF244321}">
                <p14:modId xmlns:p14="http://schemas.microsoft.com/office/powerpoint/2010/main" val="2446062446"/>
              </p:ext>
            </p:extLst>
          </p:nvPr>
        </p:nvGraphicFramePr>
        <p:xfrm>
          <a:off x="1066800" y="4848225"/>
          <a:ext cx="6942138" cy="458788"/>
        </p:xfrm>
        <a:graphic>
          <a:graphicData uri="http://schemas.openxmlformats.org/presentationml/2006/ole">
            <mc:AlternateContent xmlns:mc="http://schemas.openxmlformats.org/markup-compatibility/2006">
              <mc:Choice xmlns:v="urn:schemas-microsoft-com:vml" Requires="v">
                <p:oleObj spid="_x0000_s106731" name="Equation" r:id="rId8" imgW="2933640" imgH="215640" progId="Equation.DSMT4">
                  <p:embed/>
                </p:oleObj>
              </mc:Choice>
              <mc:Fallback>
                <p:oleObj name="Equation" r:id="rId8" imgW="2933640" imgH="215640" progId="Equation.DSMT4">
                  <p:embed/>
                  <p:pic>
                    <p:nvPicPr>
                      <p:cNvPr id="0" name="Object 17"/>
                      <p:cNvPicPr>
                        <a:picLocks noChangeAspect="1" noChangeArrowheads="1"/>
                      </p:cNvPicPr>
                      <p:nvPr/>
                    </p:nvPicPr>
                    <p:blipFill>
                      <a:blip r:embed="rId9"/>
                      <a:srcRect/>
                      <a:stretch>
                        <a:fillRect/>
                      </a:stretch>
                    </p:blipFill>
                    <p:spPr bwMode="auto">
                      <a:xfrm>
                        <a:off x="1066800" y="4848225"/>
                        <a:ext cx="694213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 name="Rectangle 11"/>
          <p:cNvSpPr>
            <a:spLocks noChangeArrowheads="1"/>
          </p:cNvSpPr>
          <p:nvPr/>
        </p:nvSpPr>
        <p:spPr bwMode="auto">
          <a:xfrm>
            <a:off x="3490913" y="5332413"/>
            <a:ext cx="776287" cy="51435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3"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6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476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4768">
                                            <p:txEl>
                                              <p:pRg st="0" end="0"/>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768">
                                            <p:txEl>
                                              <p:pRg st="2" end="2"/>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4768">
                                            <p:txEl>
                                              <p:pRg st="4" end="4"/>
                                            </p:txEl>
                                          </p:spTgt>
                                        </p:tgtEl>
                                        <p:attrNameLst>
                                          <p:attrName>style.visibility</p:attrName>
                                        </p:attrNameLst>
                                      </p:cBhvr>
                                      <p:to>
                                        <p:strVal val="visible"/>
                                      </p:to>
                                    </p:set>
                                  </p:childTnLst>
                                </p:cTn>
                              </p:par>
                              <p:par>
                                <p:cTn id="28" presetID="21"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4)">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7" grpId="0"/>
      <p:bldP spid="74768" grpId="0" build="p"/>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EF07E607-482B-4136-8806-0D4001BB1E71}" type="slidenum">
              <a:rPr lang="en-US" altLang="en-US" sz="1000"/>
              <a:pPr>
                <a:spcBef>
                  <a:spcPct val="0"/>
                </a:spcBef>
                <a:buFontTx/>
                <a:buNone/>
              </a:pPr>
              <a:t>47</a:t>
            </a:fld>
            <a:endParaRPr lang="en-US" altLang="en-US" sz="1000"/>
          </a:p>
        </p:txBody>
      </p:sp>
      <p:sp>
        <p:nvSpPr>
          <p:cNvPr id="108548" name="Rectangle 2"/>
          <p:cNvSpPr>
            <a:spLocks noGrp="1" noChangeArrowheads="1"/>
          </p:cNvSpPr>
          <p:nvPr>
            <p:ph idx="4294967295"/>
          </p:nvPr>
        </p:nvSpPr>
        <p:spPr>
          <a:xfrm>
            <a:off x="427529" y="914400"/>
            <a:ext cx="8229600" cy="5029200"/>
          </a:xfrm>
        </p:spPr>
        <p:txBody>
          <a:bodyPr/>
          <a:lstStyle/>
          <a:p>
            <a:pPr marL="0" indent="0" eaLnBrk="1" hangingPunct="1">
              <a:buFontTx/>
              <a:buNone/>
            </a:pPr>
            <a:r>
              <a:rPr lang="en-US" altLang="en-US" sz="3600" b="1" dirty="0" smtClean="0"/>
              <a:t>SI Units</a:t>
            </a:r>
          </a:p>
          <a:p>
            <a:pPr marL="0" indent="0" eaLnBrk="1" hangingPunct="1">
              <a:buFontTx/>
              <a:buNone/>
            </a:pPr>
            <a:endParaRPr lang="en-US" altLang="en-US" dirty="0" smtClean="0"/>
          </a:p>
          <a:p>
            <a:pPr marL="0" indent="0" eaLnBrk="1" hangingPunct="1">
              <a:buFontTx/>
              <a:buNone/>
            </a:pPr>
            <a:r>
              <a:rPr lang="en-US" altLang="en-US" dirty="0" smtClean="0"/>
              <a:t>An international system of units made up of a particular choice of metric units</a:t>
            </a:r>
          </a:p>
          <a:p>
            <a:pPr marL="0" indent="0" eaLnBrk="1" hangingPunct="1">
              <a:buFontTx/>
              <a:buNone/>
            </a:pPr>
            <a:endParaRPr lang="en-US" altLang="en-US" dirty="0" smtClean="0"/>
          </a:p>
          <a:p>
            <a:pPr marL="0" indent="0" eaLnBrk="1" hangingPunct="1">
              <a:buFontTx/>
              <a:buNone/>
            </a:pPr>
            <a:endParaRPr lang="en-US" altLang="en-US" dirty="0" smtClean="0"/>
          </a:p>
          <a:p>
            <a:pPr marL="0" indent="0" eaLnBrk="1" hangingPunct="1">
              <a:buFontTx/>
              <a:buNone/>
            </a:pPr>
            <a:r>
              <a:rPr lang="en-US" altLang="en-US" sz="3600" b="1" dirty="0" smtClean="0"/>
              <a:t>Base Units</a:t>
            </a:r>
            <a:endParaRPr lang="en-US" altLang="en-US" sz="3600" dirty="0" smtClean="0"/>
          </a:p>
          <a:p>
            <a:pPr marL="0" indent="0" eaLnBrk="1" hangingPunct="1">
              <a:buFontTx/>
              <a:buNone/>
            </a:pPr>
            <a:endParaRPr lang="en-US" altLang="en-US" dirty="0" smtClean="0"/>
          </a:p>
          <a:p>
            <a:pPr marL="0" indent="0" eaLnBrk="1" hangingPunct="1">
              <a:buFontTx/>
              <a:buNone/>
            </a:pPr>
            <a:r>
              <a:rPr lang="en-US" altLang="en-US" dirty="0" smtClean="0"/>
              <a:t>The seven metric units from which all other units can be derived</a:t>
            </a:r>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C52021C7-95B1-4E93-A3BC-5E0EDCEC6051}" type="slidenum">
              <a:rPr lang="en-US" altLang="en-US" sz="1000"/>
              <a:pPr>
                <a:spcBef>
                  <a:spcPct val="0"/>
                </a:spcBef>
                <a:buFontTx/>
                <a:buNone/>
              </a:pPr>
              <a:t>48</a:t>
            </a:fld>
            <a:endParaRPr lang="en-US" altLang="en-US" sz="1000"/>
          </a:p>
        </p:txBody>
      </p:sp>
      <p:sp>
        <p:nvSpPr>
          <p:cNvPr id="110596" name="Rectangle 2"/>
          <p:cNvSpPr>
            <a:spLocks noGrp="1" noChangeArrowheads="1"/>
          </p:cNvSpPr>
          <p:nvPr>
            <p:ph idx="4294967295"/>
          </p:nvPr>
        </p:nvSpPr>
        <p:spPr>
          <a:xfrm>
            <a:off x="457200" y="990600"/>
            <a:ext cx="8229600" cy="5029200"/>
          </a:xfrm>
        </p:spPr>
        <p:txBody>
          <a:bodyPr/>
          <a:lstStyle/>
          <a:p>
            <a:pPr marL="0" indent="0" eaLnBrk="1" hangingPunct="1">
              <a:buFontTx/>
              <a:buNone/>
            </a:pPr>
            <a:r>
              <a:rPr lang="en-IN" altLang="en-US" sz="3600" b="1" dirty="0" smtClean="0"/>
              <a:t>SI Prefix</a:t>
            </a:r>
          </a:p>
          <a:p>
            <a:pPr marL="0" indent="0" eaLnBrk="1" hangingPunct="1">
              <a:buFontTx/>
              <a:buNone/>
            </a:pPr>
            <a:endParaRPr lang="en-IN" altLang="en-US" sz="3200" b="1" dirty="0" smtClean="0"/>
          </a:p>
          <a:p>
            <a:pPr marL="0" indent="0" eaLnBrk="1" hangingPunct="1">
              <a:buFontTx/>
              <a:buNone/>
            </a:pPr>
            <a:r>
              <a:rPr lang="en-IN" altLang="en-US" dirty="0" smtClean="0">
                <a:cs typeface="Arial" panose="020B0604020202020204" pitchFamily="34" charset="0"/>
              </a:rPr>
              <a:t>A prefix used in the International System to indicate a power of ten</a:t>
            </a:r>
          </a:p>
          <a:p>
            <a:pPr marL="0" indent="0" eaLnBrk="1" hangingPunct="1">
              <a:buFontTx/>
              <a:buNone/>
            </a:pPr>
            <a:endParaRPr lang="en-IN" altLang="en-US" dirty="0" smtClean="0">
              <a:solidFill>
                <a:srgbClr val="00B050"/>
              </a:solidFill>
              <a:cs typeface="Arial" panose="020B0604020202020204" pitchFamily="34" charset="0"/>
            </a:endParaRPr>
          </a:p>
          <a:p>
            <a:pPr marL="0" indent="0" eaLnBrk="1" hangingPunct="1">
              <a:buFontTx/>
              <a:buNone/>
            </a:pPr>
            <a:r>
              <a:rPr lang="en-IN" altLang="en-US" dirty="0" smtClean="0">
                <a:cs typeface="Arial" panose="020B0604020202020204" pitchFamily="34" charset="0"/>
              </a:rPr>
              <a:t>For example, 2.54 centimetres can be expressed as 2.54×10</a:t>
            </a:r>
            <a:r>
              <a:rPr lang="en-IN" altLang="en-US" baseline="30000" dirty="0" smtClean="0">
                <a:cs typeface="Arial" panose="020B0604020202020204" pitchFamily="34" charset="0"/>
              </a:rPr>
              <a:t>–2</a:t>
            </a:r>
            <a:r>
              <a:rPr lang="en-IN" altLang="en-US" dirty="0" smtClean="0">
                <a:cs typeface="Arial" panose="020B0604020202020204" pitchFamily="34" charset="0"/>
              </a:rPr>
              <a:t> meters. </a:t>
            </a:r>
            <a:endParaRPr lang="en-US" altLang="en-US" dirty="0" smtClean="0">
              <a:cs typeface="Arial" panose="020B0604020202020204" pitchFamily="34" charset="0"/>
            </a:endParaRPr>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F571665E-E013-4859-AE0A-87038B25DD48}" type="slidenum">
              <a:rPr lang="en-US" altLang="en-US" sz="1000"/>
              <a:pPr>
                <a:spcBef>
                  <a:spcPct val="0"/>
                </a:spcBef>
                <a:buFontTx/>
                <a:buNone/>
              </a:pPr>
              <a:t>49</a:t>
            </a:fld>
            <a:endParaRPr lang="en-US" altLang="en-US" sz="1000"/>
          </a:p>
        </p:txBody>
      </p:sp>
      <p:sp>
        <p:nvSpPr>
          <p:cNvPr id="112644" name="Rectangle 2"/>
          <p:cNvSpPr>
            <a:spLocks noGrp="1" noChangeArrowheads="1"/>
          </p:cNvSpPr>
          <p:nvPr>
            <p:ph idx="4294967295"/>
          </p:nvPr>
        </p:nvSpPr>
        <p:spPr>
          <a:xfrm>
            <a:off x="457200" y="838200"/>
            <a:ext cx="8229600" cy="5029200"/>
          </a:xfrm>
        </p:spPr>
        <p:txBody>
          <a:bodyPr/>
          <a:lstStyle/>
          <a:p>
            <a:pPr marL="0" indent="0" eaLnBrk="1" hangingPunct="1">
              <a:buFontTx/>
              <a:buNone/>
            </a:pPr>
            <a:r>
              <a:rPr lang="en-IN" altLang="en-US" sz="3600" b="1" dirty="0" smtClean="0"/>
              <a:t>Meter (m)</a:t>
            </a:r>
          </a:p>
          <a:p>
            <a:pPr marL="0" indent="0" eaLnBrk="1" hangingPunct="1">
              <a:buFontTx/>
              <a:buNone/>
            </a:pPr>
            <a:endParaRPr lang="en-IN" altLang="en-US" sz="3600" b="1" dirty="0" smtClean="0">
              <a:solidFill>
                <a:srgbClr val="00B050"/>
              </a:solidFill>
              <a:cs typeface="Arial" panose="020B0604020202020204" pitchFamily="34" charset="0"/>
            </a:endParaRPr>
          </a:p>
          <a:p>
            <a:pPr marL="0" indent="0" eaLnBrk="1" hangingPunct="1">
              <a:buFontTx/>
              <a:buNone/>
            </a:pPr>
            <a:r>
              <a:rPr lang="en-IN" altLang="en-US" dirty="0" smtClean="0">
                <a:cs typeface="Arial" panose="020B0604020202020204" pitchFamily="34" charset="0"/>
              </a:rPr>
              <a:t>The SI base unit of length</a:t>
            </a:r>
            <a:r>
              <a:rPr lang="en-IN" altLang="en-US" sz="3600" b="1" dirty="0" smtClean="0">
                <a:cs typeface="Arial" panose="020B0604020202020204" pitchFamily="34" charset="0"/>
              </a:rPr>
              <a:t> </a:t>
            </a:r>
          </a:p>
          <a:p>
            <a:pPr marL="0" indent="0" eaLnBrk="1" hangingPunct="1">
              <a:buFontTx/>
              <a:buNone/>
            </a:pPr>
            <a:endParaRPr lang="en-IN" altLang="en-US" sz="3600" b="1" dirty="0" smtClean="0">
              <a:solidFill>
                <a:srgbClr val="00B050"/>
              </a:solidFill>
              <a:cs typeface="Arial" panose="020B0604020202020204" pitchFamily="34" charset="0"/>
            </a:endParaRPr>
          </a:p>
          <a:p>
            <a:pPr marL="0" indent="0" eaLnBrk="1" hangingPunct="1">
              <a:buFontTx/>
              <a:buNone/>
            </a:pPr>
            <a:r>
              <a:rPr lang="en-IN" altLang="en-US" sz="3600" b="1" dirty="0" smtClean="0">
                <a:cs typeface="Arial" panose="020B0604020202020204" pitchFamily="34" charset="0"/>
              </a:rPr>
              <a:t>Angstrom (Å) </a:t>
            </a:r>
          </a:p>
          <a:p>
            <a:pPr marL="0" indent="0" eaLnBrk="1" hangingPunct="1">
              <a:buFontTx/>
              <a:buNone/>
            </a:pPr>
            <a:endParaRPr lang="en-IN" altLang="en-US" sz="3600" b="1" dirty="0" smtClean="0">
              <a:solidFill>
                <a:srgbClr val="00B050"/>
              </a:solidFill>
              <a:cs typeface="Arial" panose="020B0604020202020204" pitchFamily="34" charset="0"/>
            </a:endParaRPr>
          </a:p>
          <a:p>
            <a:pPr marL="0" indent="0" eaLnBrk="1" hangingPunct="1">
              <a:buFontTx/>
              <a:buNone/>
            </a:pPr>
            <a:r>
              <a:rPr lang="en-IN" altLang="en-US" dirty="0" smtClean="0">
                <a:cs typeface="Arial" panose="020B0604020202020204" pitchFamily="34" charset="0"/>
              </a:rPr>
              <a:t>Non-SI unit traditionally used in measuring small lengths</a:t>
            </a:r>
          </a:p>
          <a:p>
            <a:pPr marL="0" indent="0" eaLnBrk="1" hangingPunct="1">
              <a:buFontTx/>
              <a:buNone/>
            </a:pPr>
            <a:r>
              <a:rPr lang="en-IN" altLang="en-US" dirty="0" smtClean="0">
                <a:cs typeface="Arial" panose="020B0604020202020204" pitchFamily="34" charset="0"/>
              </a:rPr>
              <a:t>Is equal to 10</a:t>
            </a:r>
            <a:r>
              <a:rPr lang="en-IN" altLang="en-US" baseline="30000" dirty="0" smtClean="0">
                <a:cs typeface="Arial" panose="020B0604020202020204" pitchFamily="34" charset="0"/>
              </a:rPr>
              <a:t>-10</a:t>
            </a:r>
            <a:r>
              <a:rPr lang="en-IN" altLang="en-US" dirty="0">
                <a:cs typeface="Arial" panose="020B0604020202020204" pitchFamily="34" charset="0"/>
              </a:rPr>
              <a:t> </a:t>
            </a:r>
            <a:r>
              <a:rPr lang="en-IN" altLang="en-US" dirty="0" smtClean="0">
                <a:cs typeface="Arial" panose="020B0604020202020204" pitchFamily="34" charset="0"/>
              </a:rPr>
              <a:t>m</a:t>
            </a:r>
            <a:endParaRPr lang="en-US" altLang="en-US" dirty="0" smtClean="0">
              <a:cs typeface="Arial" panose="020B0604020202020204" pitchFamily="34" charset="0"/>
            </a:endParaRPr>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448434" y="685800"/>
            <a:ext cx="8229600" cy="4525963"/>
          </a:xfrm>
        </p:spPr>
        <p:txBody>
          <a:bodyPr/>
          <a:lstStyle/>
          <a:p>
            <a:pPr marL="457200" indent="-457200" eaLnBrk="1" hangingPunct="1">
              <a:buFontTx/>
              <a:buNone/>
            </a:pPr>
            <a:r>
              <a:rPr lang="en-US" altLang="en-US" dirty="0" smtClean="0"/>
              <a:t>3.	Law of Conservation of Mass</a:t>
            </a:r>
          </a:p>
          <a:p>
            <a:pPr marL="1028700" lvl="1" indent="-457200" eaLnBrk="1" hangingPunct="1">
              <a:buFontTx/>
              <a:buNone/>
            </a:pPr>
            <a:r>
              <a:rPr lang="en-US" altLang="en-US" dirty="0" smtClean="0"/>
              <a:t>a.	Explain the law of conservation of mass.</a:t>
            </a:r>
          </a:p>
          <a:p>
            <a:pPr marL="1028700" lvl="1" indent="-457200" eaLnBrk="1" hangingPunct="1">
              <a:buFontTx/>
              <a:buNone/>
            </a:pPr>
            <a:r>
              <a:rPr lang="en-US" altLang="en-US" dirty="0" smtClean="0"/>
              <a:t>b.	Apply the law of conservation of mass.</a:t>
            </a:r>
          </a:p>
          <a:p>
            <a:pPr marL="1028700" lvl="1" indent="-457200" eaLnBrk="1" hangingPunct="1"/>
            <a:endParaRPr lang="en-US" altLang="en-US" dirty="0" smtClean="0"/>
          </a:p>
          <a:p>
            <a:pPr marL="457200" indent="-457200" eaLnBrk="1" hangingPunct="1">
              <a:buFontTx/>
              <a:buNone/>
            </a:pPr>
            <a:r>
              <a:rPr lang="en-US" altLang="en-US" dirty="0" smtClean="0"/>
              <a:t>4.	Matter: Physical State and Chemical Constitution</a:t>
            </a:r>
          </a:p>
          <a:p>
            <a:pPr marL="1028700" lvl="1" indent="-457200" eaLnBrk="1" hangingPunct="1">
              <a:buFontTx/>
              <a:buNone/>
            </a:pPr>
            <a:r>
              <a:rPr lang="en-US" altLang="en-US" dirty="0" smtClean="0"/>
              <a:t>a.	Compare and contrast the three common states of matter: solid, liquid, and gas.</a:t>
            </a:r>
          </a:p>
          <a:p>
            <a:pPr marL="1028700" lvl="1" indent="-457200" eaLnBrk="1" hangingPunct="1">
              <a:buFontTx/>
              <a:buNone/>
            </a:pPr>
            <a:r>
              <a:rPr lang="en-US" altLang="en-US" dirty="0" smtClean="0"/>
              <a:t>b.	Describe the classifications of matter: elements, compounds, and mixtures (heterogeneous and homogeneous).</a:t>
            </a:r>
          </a:p>
        </p:txBody>
      </p:sp>
      <p:sp>
        <p:nvSpPr>
          <p:cNvPr id="2048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CAA836DC-11BB-43B9-B153-571FB94D228B}" type="slidenum">
              <a:rPr lang="en-US" altLang="en-US" sz="1000"/>
              <a:pPr>
                <a:spcBef>
                  <a:spcPct val="0"/>
                </a:spcBef>
                <a:buFontTx/>
                <a:buNone/>
              </a:pPr>
              <a:t>5</a:t>
            </a:fld>
            <a:endParaRPr lang="en-US" altLang="en-US" sz="100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7ACE153C-C481-4580-A1C6-36ACCC33A804}" type="slidenum">
              <a:rPr lang="en-US" altLang="en-US" sz="1000"/>
              <a:pPr>
                <a:spcBef>
                  <a:spcPct val="0"/>
                </a:spcBef>
                <a:buFontTx/>
                <a:buNone/>
              </a:pPr>
              <a:t>50</a:t>
            </a:fld>
            <a:endParaRPr lang="en-US" altLang="en-US" sz="1000"/>
          </a:p>
        </p:txBody>
      </p:sp>
      <p:sp>
        <p:nvSpPr>
          <p:cNvPr id="7" name="Rectangle 7"/>
          <p:cNvSpPr>
            <a:spLocks noGrp="1" noChangeArrowheads="1"/>
          </p:cNvSpPr>
          <p:nvPr>
            <p:ph type="ftr" sz="quarter" idx="3"/>
          </p:nvPr>
        </p:nvSpPr>
        <p:spPr bwMode="auto">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114692" name="Rectangle 2"/>
          <p:cNvSpPr>
            <a:spLocks noGrp="1" noChangeArrowheads="1"/>
          </p:cNvSpPr>
          <p:nvPr>
            <p:ph idx="4294967295"/>
          </p:nvPr>
        </p:nvSpPr>
        <p:spPr>
          <a:xfrm>
            <a:off x="457200" y="990600"/>
            <a:ext cx="8229600" cy="5029200"/>
          </a:xfrm>
        </p:spPr>
        <p:txBody>
          <a:bodyPr/>
          <a:lstStyle/>
          <a:p>
            <a:pPr marL="0" indent="0" eaLnBrk="1" hangingPunct="1">
              <a:buFontTx/>
              <a:buNone/>
            </a:pPr>
            <a:r>
              <a:rPr lang="en-IN" altLang="en-US" sz="3600" b="1" dirty="0" smtClean="0"/>
              <a:t>Kilogram (kg)</a:t>
            </a:r>
          </a:p>
          <a:p>
            <a:pPr marL="0" indent="0" eaLnBrk="1" hangingPunct="1">
              <a:buFontTx/>
              <a:buNone/>
            </a:pPr>
            <a:endParaRPr lang="en-IN" altLang="en-US" sz="3600" b="1" dirty="0" smtClean="0">
              <a:solidFill>
                <a:srgbClr val="00B050"/>
              </a:solidFill>
              <a:cs typeface="Arial" panose="020B0604020202020204" pitchFamily="34" charset="0"/>
            </a:endParaRPr>
          </a:p>
          <a:p>
            <a:pPr marL="0" indent="0" eaLnBrk="1" hangingPunct="1">
              <a:buFontTx/>
              <a:buNone/>
            </a:pPr>
            <a:r>
              <a:rPr lang="en-IN" altLang="en-US" dirty="0" smtClean="0">
                <a:cs typeface="Arial" panose="020B0604020202020204" pitchFamily="34" charset="0"/>
              </a:rPr>
              <a:t>The SI base unit of mass, equal to about 2.2 pounds </a:t>
            </a:r>
          </a:p>
          <a:p>
            <a:pPr marL="0" indent="0" eaLnBrk="1" hangingPunct="1">
              <a:buFontTx/>
              <a:buNone/>
            </a:pPr>
            <a:endParaRPr lang="en-IN" altLang="en-US" sz="3600" b="1" dirty="0" smtClean="0">
              <a:solidFill>
                <a:srgbClr val="00B050"/>
              </a:solidFill>
              <a:cs typeface="Arial" panose="020B0604020202020204" pitchFamily="34" charset="0"/>
            </a:endParaRPr>
          </a:p>
          <a:p>
            <a:pPr marL="0" indent="0" eaLnBrk="1" hangingPunct="1">
              <a:buFontTx/>
              <a:buNone/>
            </a:pPr>
            <a:r>
              <a:rPr lang="en-IN" altLang="en-US" sz="3600" b="1" dirty="0" smtClean="0">
                <a:cs typeface="Arial" panose="020B0604020202020204" pitchFamily="34" charset="0"/>
              </a:rPr>
              <a:t>Second </a:t>
            </a:r>
          </a:p>
          <a:p>
            <a:pPr marL="0" indent="0" eaLnBrk="1" hangingPunct="1">
              <a:buFontTx/>
              <a:buNone/>
            </a:pPr>
            <a:endParaRPr lang="en-IN" altLang="en-US" dirty="0" smtClean="0">
              <a:solidFill>
                <a:srgbClr val="00B050"/>
              </a:solidFill>
              <a:cs typeface="Arial" panose="020B0604020202020204" pitchFamily="34" charset="0"/>
            </a:endParaRPr>
          </a:p>
          <a:p>
            <a:pPr marL="0" indent="0" eaLnBrk="1" hangingPunct="1">
              <a:buFontTx/>
              <a:buNone/>
            </a:pPr>
            <a:r>
              <a:rPr lang="en-IN" altLang="en-US" dirty="0" smtClean="0">
                <a:cs typeface="Arial" panose="020B0604020202020204" pitchFamily="34" charset="0"/>
              </a:rPr>
              <a:t>SI base unit of time </a:t>
            </a:r>
            <a:endParaRPr lang="en-US" altLang="en-US" dirty="0" smtClean="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59E04966-D6FE-4728-88DB-8B2A22CCFD81}" type="slidenum">
              <a:rPr lang="en-US" altLang="en-US" sz="1000"/>
              <a:pPr>
                <a:spcBef>
                  <a:spcPct val="0"/>
                </a:spcBef>
                <a:buFontTx/>
                <a:buNone/>
              </a:pPr>
              <a:t>51</a:t>
            </a:fld>
            <a:endParaRPr lang="en-US" altLang="en-US" sz="1000"/>
          </a:p>
        </p:txBody>
      </p:sp>
      <p:sp>
        <p:nvSpPr>
          <p:cNvPr id="116740" name="Rectangle 2"/>
          <p:cNvSpPr>
            <a:spLocks noGrp="1" noChangeArrowheads="1"/>
          </p:cNvSpPr>
          <p:nvPr>
            <p:ph idx="4294967295"/>
          </p:nvPr>
        </p:nvSpPr>
        <p:spPr>
          <a:xfrm>
            <a:off x="457200" y="914400"/>
            <a:ext cx="8229600" cy="5029200"/>
          </a:xfrm>
        </p:spPr>
        <p:txBody>
          <a:bodyPr/>
          <a:lstStyle/>
          <a:p>
            <a:pPr marL="0" indent="0" eaLnBrk="1" hangingPunct="1">
              <a:buFontTx/>
              <a:buNone/>
            </a:pPr>
            <a:r>
              <a:rPr lang="en-IN" altLang="en-US" sz="3600" b="1" dirty="0" smtClean="0"/>
              <a:t>Celsius Scale</a:t>
            </a:r>
          </a:p>
          <a:p>
            <a:pPr marL="0" indent="0" eaLnBrk="1" hangingPunct="1">
              <a:buFontTx/>
              <a:buNone/>
            </a:pPr>
            <a:endParaRPr lang="en-IN" altLang="en-US" b="1" dirty="0" smtClean="0">
              <a:solidFill>
                <a:srgbClr val="00B050"/>
              </a:solidFill>
              <a:cs typeface="Arial" panose="020B0604020202020204" pitchFamily="34" charset="0"/>
            </a:endParaRPr>
          </a:p>
          <a:p>
            <a:pPr marL="0" indent="0" eaLnBrk="1" hangingPunct="1">
              <a:buFontTx/>
              <a:buNone/>
            </a:pPr>
            <a:r>
              <a:rPr lang="en-IN" altLang="en-US" dirty="0" smtClean="0">
                <a:cs typeface="Arial" panose="020B0604020202020204" pitchFamily="34" charset="0"/>
              </a:rPr>
              <a:t>The temperature scale in general scientific use</a:t>
            </a:r>
            <a:r>
              <a:rPr lang="en-IN" altLang="en-US" dirty="0" smtClean="0">
                <a:solidFill>
                  <a:srgbClr val="00B050"/>
                </a:solidFill>
                <a:cs typeface="Arial" panose="020B0604020202020204" pitchFamily="34" charset="0"/>
              </a:rPr>
              <a:t> </a:t>
            </a:r>
          </a:p>
          <a:p>
            <a:pPr marL="0" indent="0" eaLnBrk="1" hangingPunct="1">
              <a:buFontTx/>
              <a:buNone/>
            </a:pPr>
            <a:endParaRPr lang="en-IN" altLang="en-US" sz="3600" b="1" dirty="0" smtClean="0">
              <a:solidFill>
                <a:srgbClr val="00B050"/>
              </a:solidFill>
              <a:cs typeface="Arial" panose="020B0604020202020204" pitchFamily="34" charset="0"/>
            </a:endParaRPr>
          </a:p>
          <a:p>
            <a:pPr marL="0" indent="0" eaLnBrk="1" hangingPunct="1">
              <a:buFontTx/>
              <a:buNone/>
            </a:pPr>
            <a:r>
              <a:rPr lang="en-IN" altLang="en-US" sz="3600" b="1" dirty="0" smtClean="0">
                <a:cs typeface="Arial" panose="020B0604020202020204" pitchFamily="34" charset="0"/>
              </a:rPr>
              <a:t>Kelvin (K)</a:t>
            </a:r>
          </a:p>
          <a:p>
            <a:pPr marL="0" indent="0" eaLnBrk="1" hangingPunct="1">
              <a:buFontTx/>
              <a:buNone/>
            </a:pPr>
            <a:endParaRPr lang="en-US" altLang="en-US" dirty="0" smtClean="0">
              <a:solidFill>
                <a:srgbClr val="00B050"/>
              </a:solidFill>
              <a:cs typeface="Arial" panose="020B0604020202020204" pitchFamily="34" charset="0"/>
            </a:endParaRPr>
          </a:p>
          <a:p>
            <a:pPr marL="0" indent="0" eaLnBrk="1" hangingPunct="1">
              <a:buFontTx/>
              <a:buNone/>
            </a:pPr>
            <a:r>
              <a:rPr lang="en-US" altLang="en-US" dirty="0" smtClean="0">
                <a:cs typeface="Arial" panose="020B0604020202020204" pitchFamily="34" charset="0"/>
              </a:rPr>
              <a:t>SI base unit of temperature </a:t>
            </a:r>
            <a:endParaRPr lang="en-IN" altLang="en-US" dirty="0" smtClean="0">
              <a:cs typeface="Arial" panose="020B0604020202020204" pitchFamily="34" charset="0"/>
            </a:endParaRPr>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0EF1E0A2-FB00-488C-B3D5-BDB2EB99BFBD}" type="slidenum">
              <a:rPr lang="en-US" altLang="en-US" sz="1000"/>
              <a:pPr>
                <a:spcBef>
                  <a:spcPct val="0"/>
                </a:spcBef>
                <a:buFontTx/>
                <a:buNone/>
              </a:pPr>
              <a:t>52</a:t>
            </a:fld>
            <a:endParaRPr lang="en-US" altLang="en-US" sz="1000"/>
          </a:p>
        </p:txBody>
      </p:sp>
      <p:pic>
        <p:nvPicPr>
          <p:cNvPr id="2" name="Picture 1" descr="This figure compares the values of three scales at a specific temperature. The figure contains a flat-bottomed beaker with boiling water in it. There are three thermometers placed vertically in the beaker. Starting from the left, the first thermometer measures temperature in Fahrenheit, the second thermometer measures temperature in Celsius, and the third thermometer measures temperature in Kelvin. There are three sets of markings on the thermometers. The first set of markings is indicated just above the rim of the beaker. On the first thermometer, the marking reads 40 degrees Fahrenheit, on the second thermometer, it reads –40 degrees Celsius, and on the third, it reads 233.15 Kelvin. The second set of markings is on the center of each thermometer. There is a line pointing to these markings that is labeled water freezes. On the first thermometer, the marking reads 32 degrees Fahrenheit, on the second thermometer, it reads 0 degrees Celsius, and on the third, it reads 273.15 Kelvin. The third set of markings is found at the top. There is a line pointing to these markings that is labeled water boils. On the first thermometer, the marking reads 212 degrees Fahrenheit, on the second thermometer, it reads 100 degrees Celsius, and on the third, it reads 373.15 Kelvin. Above this figure, there is close-up of the section of the three thermometers that indicates the boiling point of water. &#10;" title="Figure 1.23 - Comparisons of temperature sca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010" y="471135"/>
            <a:ext cx="4699981" cy="561093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63D6B4DF-12A9-4B2B-827C-746AF8C8D68F}" type="slidenum">
              <a:rPr lang="en-US" altLang="en-US" sz="1000"/>
              <a:pPr>
                <a:spcBef>
                  <a:spcPct val="0"/>
                </a:spcBef>
                <a:buFontTx/>
                <a:buNone/>
              </a:pPr>
              <a:t>53</a:t>
            </a:fld>
            <a:endParaRPr lang="en-US" altLang="en-US" sz="1000"/>
          </a:p>
        </p:txBody>
      </p:sp>
      <p:sp>
        <p:nvSpPr>
          <p:cNvPr id="120836" name="Rectangle 3"/>
          <p:cNvSpPr>
            <a:spLocks noGrp="1" noChangeArrowheads="1"/>
          </p:cNvSpPr>
          <p:nvPr>
            <p:ph idx="4294967295"/>
          </p:nvPr>
        </p:nvSpPr>
        <p:spPr>
          <a:xfrm>
            <a:off x="472035" y="990600"/>
            <a:ext cx="8229600" cy="5029200"/>
          </a:xfrm>
        </p:spPr>
        <p:txBody>
          <a:bodyPr/>
          <a:lstStyle/>
          <a:p>
            <a:pPr marL="0" indent="0" eaLnBrk="1" hangingPunct="1">
              <a:buFontTx/>
              <a:buNone/>
            </a:pPr>
            <a:r>
              <a:rPr lang="en-US" altLang="en-US" sz="3200" b="1" dirty="0" smtClean="0"/>
              <a:t>Converting Between Temperature Units</a:t>
            </a:r>
            <a:endParaRPr lang="en-US" altLang="en-US" sz="3200" dirty="0" smtClean="0"/>
          </a:p>
          <a:p>
            <a:pPr marL="0" indent="0" eaLnBrk="1" hangingPunct="1">
              <a:buFontTx/>
              <a:buNone/>
            </a:pPr>
            <a:endParaRPr lang="en-US" altLang="en-US" dirty="0" smtClean="0">
              <a:solidFill>
                <a:srgbClr val="00B050"/>
              </a:solidFill>
            </a:endParaRPr>
          </a:p>
          <a:p>
            <a:pPr marL="0" indent="0" eaLnBrk="1" hangingPunct="1">
              <a:buFontTx/>
              <a:buNone/>
            </a:pPr>
            <a:r>
              <a:rPr lang="en-US" altLang="en-US" dirty="0" smtClean="0"/>
              <a:t>Finding Kelvin temperature from Celsius temperature</a:t>
            </a:r>
          </a:p>
          <a:p>
            <a:pPr marL="0" indent="0" eaLnBrk="1" hangingPunct="1">
              <a:buFontTx/>
              <a:buNone/>
            </a:pPr>
            <a:endParaRPr lang="en-US" altLang="en-US" dirty="0" smtClean="0">
              <a:solidFill>
                <a:srgbClr val="00B050"/>
              </a:solidFill>
            </a:endParaRPr>
          </a:p>
          <a:p>
            <a:pPr marL="0" indent="0" eaLnBrk="1" hangingPunct="1">
              <a:buFontTx/>
              <a:buNone/>
            </a:pPr>
            <a:endParaRPr lang="en-US" altLang="en-US" dirty="0" smtClean="0">
              <a:solidFill>
                <a:srgbClr val="00B050"/>
              </a:solidFill>
            </a:endParaRPr>
          </a:p>
          <a:p>
            <a:pPr marL="0" indent="0" eaLnBrk="1" hangingPunct="1">
              <a:buFontTx/>
              <a:buNone/>
            </a:pPr>
            <a:r>
              <a:rPr lang="en-US" altLang="en-US" dirty="0" smtClean="0"/>
              <a:t>Finding Fahrenheit temperature from Celsius temperature</a:t>
            </a:r>
          </a:p>
          <a:p>
            <a:pPr marL="0" indent="0" eaLnBrk="1" hangingPunct="1">
              <a:buFontTx/>
              <a:buNone/>
            </a:pPr>
            <a:endParaRPr lang="en-US" altLang="en-US" b="1" dirty="0" smtClean="0"/>
          </a:p>
          <a:p>
            <a:pPr marL="0" indent="0" eaLnBrk="1" hangingPunct="1">
              <a:buFontTx/>
              <a:buNone/>
            </a:pPr>
            <a:endParaRPr lang="en-US" altLang="en-US" b="1" dirty="0" smtClean="0"/>
          </a:p>
        </p:txBody>
      </p:sp>
      <p:graphicFrame>
        <p:nvGraphicFramePr>
          <p:cNvPr id="120837" name="Object 1"/>
          <p:cNvGraphicFramePr>
            <a:graphicFrameLocks noChangeAspect="1"/>
          </p:cNvGraphicFramePr>
          <p:nvPr/>
        </p:nvGraphicFramePr>
        <p:xfrm>
          <a:off x="2198688" y="2836863"/>
          <a:ext cx="4137025" cy="990600"/>
        </p:xfrm>
        <a:graphic>
          <a:graphicData uri="http://schemas.openxmlformats.org/presentationml/2006/ole">
            <mc:AlternateContent xmlns:mc="http://schemas.openxmlformats.org/markup-compatibility/2006">
              <mc:Choice xmlns:v="urn:schemas-microsoft-com:vml" Requires="v">
                <p:oleObj spid="_x0000_s120989" name="Equation" r:id="rId4" imgW="1803240" imgH="431640" progId="Equation.DSMT4">
                  <p:embed/>
                </p:oleObj>
              </mc:Choice>
              <mc:Fallback>
                <p:oleObj name="Equation" r:id="rId4" imgW="1803240" imgH="43164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688" y="2836863"/>
                        <a:ext cx="4137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0838" name="Object 10"/>
          <p:cNvGraphicFramePr>
            <a:graphicFrameLocks noChangeAspect="1"/>
          </p:cNvGraphicFramePr>
          <p:nvPr/>
        </p:nvGraphicFramePr>
        <p:xfrm>
          <a:off x="2819400" y="4913313"/>
          <a:ext cx="3406775" cy="925512"/>
        </p:xfrm>
        <a:graphic>
          <a:graphicData uri="http://schemas.openxmlformats.org/presentationml/2006/ole">
            <mc:AlternateContent xmlns:mc="http://schemas.openxmlformats.org/markup-compatibility/2006">
              <mc:Choice xmlns:v="urn:schemas-microsoft-com:vml" Requires="v">
                <p:oleObj spid="_x0000_s120990" name="Equation" r:id="rId6" imgW="1587240" imgH="431640" progId="Equation.DSMT4">
                  <p:embed/>
                </p:oleObj>
              </mc:Choice>
              <mc:Fallback>
                <p:oleObj name="Equation" r:id="rId6" imgW="1587240" imgH="43164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4913313"/>
                        <a:ext cx="3406775" cy="92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6172AD96-6C78-4B0D-B720-5A903D081FD5}" type="slidenum">
              <a:rPr lang="en-US" altLang="en-US" sz="1000"/>
              <a:pPr>
                <a:spcBef>
                  <a:spcPct val="0"/>
                </a:spcBef>
                <a:buFontTx/>
                <a:buNone/>
              </a:pPr>
              <a:t>54</a:t>
            </a:fld>
            <a:endParaRPr lang="en-US" altLang="en-US" sz="1000"/>
          </a:p>
        </p:txBody>
      </p:sp>
      <p:sp>
        <p:nvSpPr>
          <p:cNvPr id="122884" name="Rectangle 3"/>
          <p:cNvSpPr>
            <a:spLocks noGrp="1" noChangeArrowheads="1"/>
          </p:cNvSpPr>
          <p:nvPr>
            <p:ph idx="4294967295"/>
          </p:nvPr>
        </p:nvSpPr>
        <p:spPr>
          <a:xfrm>
            <a:off x="474058" y="990600"/>
            <a:ext cx="8229600" cy="5029200"/>
          </a:xfrm>
        </p:spPr>
        <p:txBody>
          <a:bodyPr/>
          <a:lstStyle/>
          <a:p>
            <a:pPr marL="0" indent="0" eaLnBrk="1" hangingPunct="1">
              <a:buFontTx/>
              <a:buNone/>
            </a:pPr>
            <a:r>
              <a:rPr lang="en-US" altLang="en-US" sz="3200" b="1" dirty="0" smtClean="0"/>
              <a:t>Converting Between Temperature Units</a:t>
            </a:r>
          </a:p>
          <a:p>
            <a:pPr marL="0" indent="0" eaLnBrk="1" hangingPunct="1">
              <a:buFontTx/>
              <a:buNone/>
            </a:pPr>
            <a:endParaRPr lang="en-US" altLang="en-US" b="1" dirty="0" smtClean="0"/>
          </a:p>
          <a:p>
            <a:pPr marL="0" indent="0" eaLnBrk="1" hangingPunct="1">
              <a:buFontTx/>
              <a:buNone/>
            </a:pPr>
            <a:r>
              <a:rPr lang="en-US" altLang="en-US" dirty="0" smtClean="0"/>
              <a:t>Finding Celsius temperature from Fahrenheit temperature</a:t>
            </a:r>
          </a:p>
          <a:p>
            <a:pPr marL="0" indent="0" eaLnBrk="1" hangingPunct="1">
              <a:buFontTx/>
              <a:buNone/>
            </a:pPr>
            <a:endParaRPr lang="en-US" altLang="en-US" dirty="0" smtClean="0"/>
          </a:p>
          <a:p>
            <a:pPr marL="0" indent="0" eaLnBrk="1" hangingPunct="1">
              <a:buFontTx/>
              <a:buNone/>
            </a:pPr>
            <a:endParaRPr lang="en-US" altLang="en-US" dirty="0" smtClean="0"/>
          </a:p>
          <a:p>
            <a:pPr marL="0" indent="0" eaLnBrk="1" hangingPunct="1">
              <a:buFontTx/>
              <a:buNone/>
            </a:pPr>
            <a:endParaRPr lang="en-US" altLang="en-US" dirty="0" smtClean="0"/>
          </a:p>
          <a:p>
            <a:pPr marL="0" indent="0" eaLnBrk="1" hangingPunct="1">
              <a:buFontTx/>
              <a:buNone/>
            </a:pPr>
            <a:endParaRPr lang="en-US" altLang="en-US" dirty="0" smtClean="0"/>
          </a:p>
        </p:txBody>
      </p:sp>
      <p:grpSp>
        <p:nvGrpSpPr>
          <p:cNvPr id="122885" name="Group 8"/>
          <p:cNvGrpSpPr>
            <a:grpSpLocks/>
          </p:cNvGrpSpPr>
          <p:nvPr/>
        </p:nvGrpSpPr>
        <p:grpSpPr bwMode="auto">
          <a:xfrm>
            <a:off x="2819400" y="3505200"/>
            <a:ext cx="3133725" cy="893763"/>
            <a:chOff x="1405" y="1954"/>
            <a:chExt cx="1974" cy="563"/>
          </a:xfrm>
        </p:grpSpPr>
        <p:graphicFrame>
          <p:nvGraphicFramePr>
            <p:cNvPr id="122886" name="Object 9"/>
            <p:cNvGraphicFramePr>
              <a:graphicFrameLocks noChangeAspect="1"/>
            </p:cNvGraphicFramePr>
            <p:nvPr/>
          </p:nvGraphicFramePr>
          <p:xfrm>
            <a:off x="1827" y="2061"/>
            <a:ext cx="1035" cy="357"/>
          </p:xfrm>
          <a:graphic>
            <a:graphicData uri="http://schemas.openxmlformats.org/presentationml/2006/ole">
              <mc:AlternateContent xmlns:mc="http://schemas.openxmlformats.org/markup-compatibility/2006">
                <mc:Choice xmlns:v="urn:schemas-microsoft-com:vml" Requires="v">
                  <p:oleObj spid="_x0000_s123114" name="Equation" r:id="rId4" imgW="736280" imgH="253890" progId="Equation.DSMT4">
                    <p:embed/>
                  </p:oleObj>
                </mc:Choice>
                <mc:Fallback>
                  <p:oleObj name="Equation" r:id="rId4" imgW="736280" imgH="25389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7" y="2061"/>
                          <a:ext cx="1035"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2887" name="Object 10"/>
            <p:cNvGraphicFramePr>
              <a:graphicFrameLocks noChangeAspect="1"/>
            </p:cNvGraphicFramePr>
            <p:nvPr/>
          </p:nvGraphicFramePr>
          <p:xfrm>
            <a:off x="2925" y="1954"/>
            <a:ext cx="454" cy="563"/>
          </p:xfrm>
          <a:graphic>
            <a:graphicData uri="http://schemas.openxmlformats.org/presentationml/2006/ole">
              <mc:AlternateContent xmlns:mc="http://schemas.openxmlformats.org/markup-compatibility/2006">
                <mc:Choice xmlns:v="urn:schemas-microsoft-com:vml" Requires="v">
                  <p:oleObj spid="_x0000_s123115" name="Equation" r:id="rId6" imgW="317225" imgH="393359" progId="Equation.DSMT4">
                    <p:embed/>
                  </p:oleObj>
                </mc:Choice>
                <mc:Fallback>
                  <p:oleObj name="Equation" r:id="rId6" imgW="317225" imgH="393359"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5" y="1954"/>
                          <a:ext cx="454" cy="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2888" name="Object 11"/>
            <p:cNvGraphicFramePr>
              <a:graphicFrameLocks noChangeAspect="1"/>
            </p:cNvGraphicFramePr>
            <p:nvPr/>
          </p:nvGraphicFramePr>
          <p:xfrm>
            <a:off x="1405" y="2095"/>
            <a:ext cx="309" cy="303"/>
          </p:xfrm>
          <a:graphic>
            <a:graphicData uri="http://schemas.openxmlformats.org/presentationml/2006/ole">
              <mc:AlternateContent xmlns:mc="http://schemas.openxmlformats.org/markup-compatibility/2006">
                <mc:Choice xmlns:v="urn:schemas-microsoft-com:vml" Requires="v">
                  <p:oleObj spid="_x0000_s123116" name="Equation" r:id="rId8" imgW="291973" imgH="228501" progId="Equation.3">
                    <p:embed/>
                  </p:oleObj>
                </mc:Choice>
                <mc:Fallback>
                  <p:oleObj name="Equation" r:id="rId8" imgW="291973" imgH="228501"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5" y="2095"/>
                          <a:ext cx="309" cy="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11"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Slide Number Placeholder 7"/>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D4754BAF-17BF-4BEC-B05C-8A3E98820EB4}" type="slidenum">
              <a:rPr lang="en-US" altLang="en-US" sz="1000"/>
              <a:pPr>
                <a:spcBef>
                  <a:spcPct val="0"/>
                </a:spcBef>
                <a:buFontTx/>
                <a:buNone/>
              </a:pPr>
              <a:t>55</a:t>
            </a:fld>
            <a:endParaRPr lang="en-US" altLang="en-US" sz="1000"/>
          </a:p>
        </p:txBody>
      </p:sp>
      <p:sp>
        <p:nvSpPr>
          <p:cNvPr id="124932" name="Rectangle 27"/>
          <p:cNvSpPr>
            <a:spLocks noChangeArrowheads="1"/>
          </p:cNvSpPr>
          <p:nvPr/>
        </p:nvSpPr>
        <p:spPr bwMode="auto">
          <a:xfrm>
            <a:off x="393812" y="762000"/>
            <a:ext cx="8305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dirty="0">
                <a:solidFill>
                  <a:schemeClr val="tx2"/>
                </a:solidFill>
              </a:rPr>
              <a:t>The hottest place on record in North America is Death Valley in California. It reached a temperature of </a:t>
            </a:r>
            <a:r>
              <a:rPr lang="en-US" altLang="en-US" dirty="0" smtClean="0">
                <a:solidFill>
                  <a:schemeClr val="tx2"/>
                </a:solidFill>
              </a:rPr>
              <a:t>134</a:t>
            </a:r>
            <a:r>
              <a:rPr lang="en-US" altLang="en-US" baseline="55000" dirty="0" smtClean="0">
                <a:solidFill>
                  <a:schemeClr val="tx2"/>
                </a:solidFill>
                <a:cs typeface="Arial" panose="020B0604020202020204" pitchFamily="34" charset="0"/>
              </a:rPr>
              <a:t>ₒ</a:t>
            </a:r>
            <a:r>
              <a:rPr lang="en-US" altLang="en-US" dirty="0" smtClean="0">
                <a:solidFill>
                  <a:schemeClr val="tx2"/>
                </a:solidFill>
              </a:rPr>
              <a:t>F </a:t>
            </a:r>
            <a:r>
              <a:rPr lang="en-US" altLang="en-US" dirty="0">
                <a:solidFill>
                  <a:schemeClr val="tx2"/>
                </a:solidFill>
              </a:rPr>
              <a:t>in 1913. Determine this temperature in Celsius and </a:t>
            </a:r>
            <a:r>
              <a:rPr lang="en-US" altLang="en-US" dirty="0" smtClean="0">
                <a:solidFill>
                  <a:schemeClr val="tx2"/>
                </a:solidFill>
              </a:rPr>
              <a:t>kelvins</a:t>
            </a:r>
            <a:r>
              <a:rPr lang="en-US" altLang="en-US" dirty="0">
                <a:solidFill>
                  <a:schemeClr val="tx2"/>
                </a:solidFill>
              </a:rPr>
              <a:t>. </a:t>
            </a:r>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Slide Number Placeholder 6"/>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844AD1F8-D6EB-409B-BF8A-B7632558221C}" type="slidenum">
              <a:rPr lang="en-US" altLang="en-US" sz="1000"/>
              <a:pPr>
                <a:spcBef>
                  <a:spcPct val="0"/>
                </a:spcBef>
                <a:buFontTx/>
                <a:buNone/>
              </a:pPr>
              <a:t>56</a:t>
            </a:fld>
            <a:endParaRPr lang="en-US" altLang="en-US" sz="1000"/>
          </a:p>
        </p:txBody>
      </p:sp>
      <p:sp>
        <p:nvSpPr>
          <p:cNvPr id="3" name="Content Placeholder 2"/>
          <p:cNvSpPr>
            <a:spLocks noGrp="1"/>
          </p:cNvSpPr>
          <p:nvPr>
            <p:ph idx="4294967295"/>
          </p:nvPr>
        </p:nvSpPr>
        <p:spPr>
          <a:xfrm>
            <a:off x="457200" y="609600"/>
            <a:ext cx="8229600" cy="5181600"/>
          </a:xfrm>
        </p:spPr>
        <p:txBody>
          <a:bodyPr/>
          <a:lstStyle/>
          <a:p>
            <a:pPr marL="0" indent="0">
              <a:buFontTx/>
              <a:buNone/>
            </a:pPr>
            <a:r>
              <a:rPr lang="en-IN" altLang="en-US" dirty="0" smtClean="0"/>
              <a:t>Using the required formula and substituting values,</a:t>
            </a:r>
          </a:p>
          <a:p>
            <a:pPr marL="0" indent="0">
              <a:buFontTx/>
              <a:buNone/>
            </a:pPr>
            <a:endParaRPr lang="en-IN" altLang="en-US" dirty="0" smtClean="0"/>
          </a:p>
          <a:p>
            <a:pPr marL="0" indent="0">
              <a:buFontTx/>
              <a:buNone/>
            </a:pPr>
            <a:endParaRPr lang="en-IN" altLang="en-US" dirty="0" smtClean="0"/>
          </a:p>
          <a:p>
            <a:pPr marL="0" indent="0">
              <a:buFontTx/>
              <a:buNone/>
            </a:pPr>
            <a:endParaRPr lang="en-IN" altLang="en-US" dirty="0" smtClean="0"/>
          </a:p>
          <a:p>
            <a:pPr marL="0" indent="0">
              <a:buFontTx/>
              <a:buNone/>
            </a:pPr>
            <a:r>
              <a:rPr lang="en-IN" altLang="en-US" dirty="0" smtClean="0"/>
              <a:t>In kelvins, </a:t>
            </a:r>
          </a:p>
        </p:txBody>
      </p:sp>
      <p:sp>
        <p:nvSpPr>
          <p:cNvPr id="126981" name="Rectangle 6"/>
          <p:cNvSpPr>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400"/>
          </a:p>
        </p:txBody>
      </p:sp>
      <p:graphicFrame>
        <p:nvGraphicFramePr>
          <p:cNvPr id="14" name="Object 10"/>
          <p:cNvGraphicFramePr>
            <a:graphicFrameLocks noChangeAspect="1"/>
          </p:cNvGraphicFramePr>
          <p:nvPr>
            <p:extLst>
              <p:ext uri="{D42A27DB-BD31-4B8C-83A1-F6EECF244321}">
                <p14:modId xmlns:p14="http://schemas.microsoft.com/office/powerpoint/2010/main" val="3858280091"/>
              </p:ext>
            </p:extLst>
          </p:nvPr>
        </p:nvGraphicFramePr>
        <p:xfrm>
          <a:off x="695325" y="1412625"/>
          <a:ext cx="7904163" cy="844550"/>
        </p:xfrm>
        <a:graphic>
          <a:graphicData uri="http://schemas.openxmlformats.org/presentationml/2006/ole">
            <mc:AlternateContent xmlns:mc="http://schemas.openxmlformats.org/markup-compatibility/2006">
              <mc:Choice xmlns:v="urn:schemas-microsoft-com:vml" Requires="v">
                <p:oleObj spid="_x0000_s127136" name="Equation" r:id="rId4" imgW="3682800" imgH="393480" progId="Equation.DSMT4">
                  <p:embed/>
                </p:oleObj>
              </mc:Choice>
              <mc:Fallback>
                <p:oleObj name="Equation" r:id="rId4" imgW="3682800" imgH="39348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1412625"/>
                        <a:ext cx="7904163"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58486348"/>
              </p:ext>
            </p:extLst>
          </p:nvPr>
        </p:nvGraphicFramePr>
        <p:xfrm>
          <a:off x="34925" y="3276600"/>
          <a:ext cx="9032875" cy="900113"/>
        </p:xfrm>
        <a:graphic>
          <a:graphicData uri="http://schemas.openxmlformats.org/presentationml/2006/ole">
            <mc:AlternateContent xmlns:mc="http://schemas.openxmlformats.org/markup-compatibility/2006">
              <mc:Choice xmlns:v="urn:schemas-microsoft-com:vml" Requires="v">
                <p:oleObj spid="_x0000_s127137" name="Equation" r:id="rId6" imgW="4330440" imgH="431640" progId="Equation.DSMT4">
                  <p:embed/>
                </p:oleObj>
              </mc:Choice>
              <mc:Fallback>
                <p:oleObj name="Equation" r:id="rId6" imgW="4330440" imgH="431640"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3276600"/>
                        <a:ext cx="9032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1"/>
          <p:cNvSpPr>
            <a:spLocks noChangeArrowheads="1"/>
          </p:cNvSpPr>
          <p:nvPr/>
        </p:nvSpPr>
        <p:spPr bwMode="auto">
          <a:xfrm>
            <a:off x="7515470" y="1564784"/>
            <a:ext cx="1100138" cy="4699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7" name="Rectangle 11"/>
          <p:cNvSpPr>
            <a:spLocks noChangeArrowheads="1"/>
          </p:cNvSpPr>
          <p:nvPr/>
        </p:nvSpPr>
        <p:spPr bwMode="auto">
          <a:xfrm>
            <a:off x="7948613" y="3492500"/>
            <a:ext cx="1100137" cy="468313"/>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2"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21"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4)">
                                      <p:cBhvr>
                                        <p:cTn id="13" dur="500"/>
                                        <p:tgtEl>
                                          <p:spTgt spid="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21"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heel(4)">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5FF5D9B7-EA6C-460F-8E94-467ED0A24B34}" type="slidenum">
              <a:rPr lang="en-US" altLang="en-US" sz="1000"/>
              <a:pPr>
                <a:spcBef>
                  <a:spcPct val="0"/>
                </a:spcBef>
                <a:buFontTx/>
                <a:buNone/>
              </a:pPr>
              <a:t>57</a:t>
            </a:fld>
            <a:endParaRPr lang="en-US" altLang="en-US" sz="1000"/>
          </a:p>
        </p:txBody>
      </p:sp>
      <p:sp>
        <p:nvSpPr>
          <p:cNvPr id="129028" name="Rectangle 3"/>
          <p:cNvSpPr>
            <a:spLocks noGrp="1" noChangeArrowheads="1"/>
          </p:cNvSpPr>
          <p:nvPr>
            <p:ph idx="4294967295"/>
          </p:nvPr>
        </p:nvSpPr>
        <p:spPr>
          <a:xfrm>
            <a:off x="447942" y="838200"/>
            <a:ext cx="8229600" cy="5029200"/>
          </a:xfrm>
        </p:spPr>
        <p:txBody>
          <a:bodyPr/>
          <a:lstStyle/>
          <a:p>
            <a:pPr marL="0" indent="0" eaLnBrk="1" hangingPunct="1">
              <a:buFontTx/>
              <a:buNone/>
            </a:pPr>
            <a:r>
              <a:rPr lang="en-US" altLang="en-US" sz="3600" b="1" dirty="0" smtClean="0"/>
              <a:t>SI Derived Units</a:t>
            </a:r>
          </a:p>
          <a:p>
            <a:pPr marL="0" indent="0" eaLnBrk="1" hangingPunct="1">
              <a:buFontTx/>
              <a:buNone/>
            </a:pPr>
            <a:endParaRPr lang="en-US" altLang="en-US" b="1" dirty="0" smtClean="0"/>
          </a:p>
          <a:p>
            <a:pPr marL="0" indent="0" eaLnBrk="1" hangingPunct="1">
              <a:buFontTx/>
              <a:buNone/>
            </a:pPr>
            <a:r>
              <a:rPr lang="en-US" altLang="en-US" dirty="0" smtClean="0"/>
              <a:t>Units derived by a combination of SI base units</a:t>
            </a:r>
          </a:p>
          <a:p>
            <a:pPr marL="0" indent="0" eaLnBrk="1" hangingPunct="1">
              <a:buFontTx/>
              <a:buNone/>
            </a:pPr>
            <a:endParaRPr lang="en-US" altLang="en-US" dirty="0" smtClean="0"/>
          </a:p>
          <a:p>
            <a:pPr marL="0" indent="0" eaLnBrk="1" hangingPunct="1">
              <a:buFontTx/>
              <a:buNone/>
            </a:pPr>
            <a:r>
              <a:rPr lang="en-US" altLang="en-US" dirty="0" smtClean="0"/>
              <a:t>For example:</a:t>
            </a:r>
          </a:p>
          <a:p>
            <a:pPr marL="0" indent="0" eaLnBrk="1" hangingPunct="1">
              <a:buFontTx/>
              <a:buNone/>
            </a:pPr>
            <a:endParaRPr lang="en-US" altLang="en-US" dirty="0" smtClean="0"/>
          </a:p>
          <a:p>
            <a:pPr marL="0" indent="0" eaLnBrk="1" hangingPunct="1">
              <a:buFontTx/>
              <a:buNone/>
            </a:pPr>
            <a:endParaRPr lang="en-US" altLang="en-US" dirty="0" smtClean="0"/>
          </a:p>
          <a:p>
            <a:pPr marL="0" indent="0" eaLnBrk="1" hangingPunct="1">
              <a:buFontTx/>
              <a:buNone/>
            </a:pPr>
            <a:endParaRPr lang="en-US" altLang="en-US" dirty="0" smtClean="0"/>
          </a:p>
          <a:p>
            <a:pPr marL="0" indent="0" eaLnBrk="1" hangingPunct="1">
              <a:buFontTx/>
              <a:buNone/>
            </a:pPr>
            <a:endParaRPr lang="en-US" altLang="en-US" dirty="0" smtClean="0"/>
          </a:p>
        </p:txBody>
      </p:sp>
      <p:graphicFrame>
        <p:nvGraphicFramePr>
          <p:cNvPr id="129029" name="Object 4"/>
          <p:cNvGraphicFramePr>
            <a:graphicFrameLocks noChangeAspect="1"/>
          </p:cNvGraphicFramePr>
          <p:nvPr/>
        </p:nvGraphicFramePr>
        <p:xfrm>
          <a:off x="1514475" y="3781425"/>
          <a:ext cx="6115050" cy="1041400"/>
        </p:xfrm>
        <a:graphic>
          <a:graphicData uri="http://schemas.openxmlformats.org/presentationml/2006/ole">
            <mc:AlternateContent xmlns:mc="http://schemas.openxmlformats.org/markup-compatibility/2006">
              <mc:Choice xmlns:v="urn:schemas-microsoft-com:vml" Requires="v">
                <p:oleObj spid="_x0000_s129105" name="Equation" r:id="rId4" imgW="2311200" imgH="393480" progId="Equation.DSMT4">
                  <p:embed/>
                </p:oleObj>
              </mc:Choice>
              <mc:Fallback>
                <p:oleObj name="Equation" r:id="rId4" imgW="2311200" imgH="3934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475" y="3781425"/>
                        <a:ext cx="6115050"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Slide Number Placeholder 6"/>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71436EB1-2536-4361-A24B-BED6394E9BCC}" type="slidenum">
              <a:rPr lang="en-US" altLang="en-US" sz="1000"/>
              <a:pPr>
                <a:spcBef>
                  <a:spcPct val="0"/>
                </a:spcBef>
                <a:buFontTx/>
                <a:buNone/>
              </a:pPr>
              <a:t>58</a:t>
            </a:fld>
            <a:endParaRPr lang="en-US" altLang="en-US" sz="1000"/>
          </a:p>
        </p:txBody>
      </p:sp>
      <p:sp>
        <p:nvSpPr>
          <p:cNvPr id="131076" name="Rectangle 2"/>
          <p:cNvSpPr>
            <a:spLocks noGrp="1" noChangeArrowheads="1"/>
          </p:cNvSpPr>
          <p:nvPr>
            <p:ph type="body" sz="half" idx="4294967295"/>
          </p:nvPr>
        </p:nvSpPr>
        <p:spPr>
          <a:xfrm>
            <a:off x="0" y="381000"/>
            <a:ext cx="8229600" cy="5867400"/>
          </a:xfrm>
        </p:spPr>
        <p:txBody>
          <a:bodyPr/>
          <a:lstStyle/>
          <a:p>
            <a:pPr marL="0" indent="0" eaLnBrk="1" hangingPunct="1">
              <a:buFontTx/>
              <a:buNone/>
            </a:pPr>
            <a:endParaRPr lang="en-US" altLang="en-US" sz="2400" b="1" smtClean="0">
              <a:cs typeface="Arial" panose="020B0604020202020204" pitchFamily="34" charset="0"/>
            </a:endParaRPr>
          </a:p>
          <a:p>
            <a:pPr marL="0" indent="0" eaLnBrk="1" hangingPunct="1">
              <a:buFontTx/>
              <a:buNone/>
            </a:pPr>
            <a:endParaRPr lang="en-US" altLang="en-US" sz="900" b="1" smtClean="0">
              <a:cs typeface="Arial" panose="020B0604020202020204" pitchFamily="34" charset="0"/>
            </a:endParaRPr>
          </a:p>
        </p:txBody>
      </p:sp>
      <p:graphicFrame>
        <p:nvGraphicFramePr>
          <p:cNvPr id="118886" name="Group 102" descr="This table lists quantities, their definitions, and the SI units used to measure them. The table has six rows and three columns. In the first row, the first column reads quantity, the second column reads definition of quantity, and the third column reads SI unit. In the second row, the first column reads area, the second column reads length x length, and the third column reads meter squared. In the third row, the first column reads volume, the second column reads length x length x length, and the third column reads meter cubed. In the fourth row, the first column reads density, the second column reads mass per unit volume, and the third column reads kilogram per meter cubed. In the fifth row, the first column reads speed, the second column reads distance per unit time, and the third column reads meter per second. In the sixth row, the first column reads acceleration, the second column reads change in speed per unit time, and the third row reads meter per second squared." title="SI units"/>
          <p:cNvGraphicFramePr>
            <a:graphicFrameLocks noGrp="1"/>
          </p:cNvGraphicFramePr>
          <p:nvPr>
            <p:ph idx="4294967295"/>
            <p:extLst>
              <p:ext uri="{D42A27DB-BD31-4B8C-83A1-F6EECF244321}">
                <p14:modId xmlns:p14="http://schemas.microsoft.com/office/powerpoint/2010/main" val="2170751653"/>
              </p:ext>
            </p:extLst>
          </p:nvPr>
        </p:nvGraphicFramePr>
        <p:xfrm>
          <a:off x="484262" y="1333602"/>
          <a:ext cx="8229600" cy="3962196"/>
        </p:xfrm>
        <a:graphic>
          <a:graphicData uri="http://schemas.openxmlformats.org/drawingml/2006/table">
            <a:tbl>
              <a:tblPr/>
              <a:tblGrid>
                <a:gridCol w="2123007"/>
                <a:gridCol w="4810160"/>
                <a:gridCol w="1296433"/>
              </a:tblGrid>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ＭＳ Ｐゴシック" pitchFamily="34" charset="-128"/>
                        </a:rPr>
                        <a:t>Quantity</a:t>
                      </a:r>
                    </a:p>
                  </a:txBody>
                  <a:tcPr marL="90515" marR="90515"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ＭＳ Ｐゴシック" pitchFamily="34" charset="-128"/>
                        </a:rPr>
                        <a:t>Definition of Quantity</a:t>
                      </a:r>
                    </a:p>
                  </a:txBody>
                  <a:tcPr marL="90515" marR="9051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ＭＳ Ｐゴシック" pitchFamily="34" charset="-128"/>
                        </a:rPr>
                        <a:t>SI Unit</a:t>
                      </a:r>
                    </a:p>
                  </a:txBody>
                  <a:tcPr marL="90515" marR="90515"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rPr>
                        <a:t>Area</a:t>
                      </a:r>
                    </a:p>
                  </a:txBody>
                  <a:tcPr marL="90515" marR="90515"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rPr>
                        <a:t>length </a:t>
                      </a:r>
                      <a:r>
                        <a:rPr kumimoji="0" lang="en-US" sz="2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t>
                      </a:r>
                      <a:r>
                        <a:rPr kumimoji="0" lang="en-US" sz="2800" b="0" i="0" u="none" strike="noStrike" cap="none" normalizeH="0" baseline="0" smtClean="0">
                          <a:ln>
                            <a:noFill/>
                          </a:ln>
                          <a:solidFill>
                            <a:schemeClr val="tx1"/>
                          </a:solidFill>
                          <a:effectLst/>
                          <a:latin typeface="Arial" pitchFamily="34" charset="0"/>
                          <a:ea typeface="ＭＳ Ｐゴシック" pitchFamily="34" charset="-128"/>
                        </a:rPr>
                        <a:t> length</a:t>
                      </a:r>
                    </a:p>
                  </a:txBody>
                  <a:tcPr marL="90515" marR="9051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rPr>
                        <a:t>m</a:t>
                      </a:r>
                      <a:r>
                        <a:rPr kumimoji="0" lang="en-US" sz="2800" b="0" i="0" u="none" strike="noStrike" cap="none" normalizeH="0" baseline="30000" smtClean="0">
                          <a:ln>
                            <a:noFill/>
                          </a:ln>
                          <a:solidFill>
                            <a:schemeClr val="tx1"/>
                          </a:solidFill>
                          <a:effectLst/>
                          <a:latin typeface="Arial" pitchFamily="34" charset="0"/>
                          <a:ea typeface="ＭＳ Ｐゴシック" pitchFamily="34" charset="-128"/>
                        </a:rPr>
                        <a:t>2</a:t>
                      </a: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marL="90515" marR="90515"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rPr>
                        <a:t>Volume</a:t>
                      </a:r>
                    </a:p>
                  </a:txBody>
                  <a:tcPr marL="90515" marR="90515"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rPr>
                        <a:t>length </a:t>
                      </a:r>
                      <a:r>
                        <a:rPr kumimoji="0" lang="en-US" sz="2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t>
                      </a: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rPr>
                        <a:t> length </a:t>
                      </a:r>
                      <a:r>
                        <a:rPr kumimoji="0" lang="en-US" sz="2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t>
                      </a: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rPr>
                        <a:t> length</a:t>
                      </a:r>
                    </a:p>
                  </a:txBody>
                  <a:tcPr marL="90515" marR="9051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rPr>
                        <a:t>m</a:t>
                      </a:r>
                      <a:r>
                        <a:rPr kumimoji="0" lang="en-US" sz="2800" b="0" i="0" u="none" strike="noStrike" cap="none" normalizeH="0" baseline="30000" smtClean="0">
                          <a:ln>
                            <a:noFill/>
                          </a:ln>
                          <a:solidFill>
                            <a:schemeClr val="tx1"/>
                          </a:solidFill>
                          <a:effectLst/>
                          <a:latin typeface="Arial" pitchFamily="34" charset="0"/>
                          <a:ea typeface="ＭＳ Ｐゴシック" pitchFamily="34" charset="-128"/>
                        </a:rPr>
                        <a:t>3</a:t>
                      </a: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marL="90515" marR="90515"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rPr>
                        <a:t>Density</a:t>
                      </a:r>
                    </a:p>
                  </a:txBody>
                  <a:tcPr marL="90515" marR="90515"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rPr>
                        <a:t>mass per unit volume</a:t>
                      </a:r>
                    </a:p>
                  </a:txBody>
                  <a:tcPr marL="90515" marR="9051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rPr>
                        <a:t>kg/m</a:t>
                      </a:r>
                      <a:r>
                        <a:rPr kumimoji="0" lang="en-US" sz="2800" b="0" i="0" u="none" strike="noStrike" cap="none" normalizeH="0" baseline="30000" smtClean="0">
                          <a:ln>
                            <a:noFill/>
                          </a:ln>
                          <a:solidFill>
                            <a:schemeClr val="tx1"/>
                          </a:solidFill>
                          <a:effectLst/>
                          <a:latin typeface="Arial" pitchFamily="34" charset="0"/>
                          <a:ea typeface="ＭＳ Ｐゴシック" pitchFamily="34" charset="-128"/>
                        </a:rPr>
                        <a:t>3</a:t>
                      </a: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marL="90515" marR="90515"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rPr>
                        <a:t>Speed</a:t>
                      </a:r>
                    </a:p>
                  </a:txBody>
                  <a:tcPr marL="90515" marR="90515"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rPr>
                        <a:t>distance per unit time</a:t>
                      </a:r>
                    </a:p>
                  </a:txBody>
                  <a:tcPr marL="90515" marR="9051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rPr>
                        <a:t>m/s</a:t>
                      </a:r>
                    </a:p>
                  </a:txBody>
                  <a:tcPr marL="90515" marR="90515"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rPr>
                        <a:t>Acceleration</a:t>
                      </a:r>
                    </a:p>
                  </a:txBody>
                  <a:tcPr marL="90515" marR="90515"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rPr>
                        <a:t>change in speed per unit time</a:t>
                      </a:r>
                    </a:p>
                  </a:txBody>
                  <a:tcPr marL="90515" marR="9051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rPr>
                        <a:t>m/s</a:t>
                      </a:r>
                      <a:r>
                        <a:rPr kumimoji="0" lang="en-US" sz="2800" b="0" i="0" u="none" strike="noStrike" cap="none" normalizeH="0" baseline="30000" dirty="0" smtClean="0">
                          <a:ln>
                            <a:noFill/>
                          </a:ln>
                          <a:solidFill>
                            <a:schemeClr val="tx1"/>
                          </a:solidFill>
                          <a:effectLst/>
                          <a:latin typeface="Arial" pitchFamily="34" charset="0"/>
                          <a:ea typeface="ＭＳ Ｐゴシック" pitchFamily="34" charset="-128"/>
                        </a:rPr>
                        <a:t>2</a:t>
                      </a:r>
                      <a:endParaRPr kumimoji="0" lang="en-US" sz="28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90515" marR="90515"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Slide Number Placeholder 6"/>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BA85DD09-2C14-448D-9635-7CB070354EAA}" type="slidenum">
              <a:rPr lang="en-US" altLang="en-US" sz="1000"/>
              <a:pPr>
                <a:spcBef>
                  <a:spcPct val="0"/>
                </a:spcBef>
                <a:buFontTx/>
                <a:buNone/>
              </a:pPr>
              <a:t>59</a:t>
            </a:fld>
            <a:endParaRPr lang="en-US" altLang="en-US" sz="1000"/>
          </a:p>
        </p:txBody>
      </p:sp>
      <p:sp>
        <p:nvSpPr>
          <p:cNvPr id="133124" name="Rectangle 2"/>
          <p:cNvSpPr>
            <a:spLocks noGrp="1" noChangeArrowheads="1"/>
          </p:cNvSpPr>
          <p:nvPr>
            <p:ph type="body" sz="half" idx="4294967295"/>
          </p:nvPr>
        </p:nvSpPr>
        <p:spPr>
          <a:xfrm>
            <a:off x="0" y="381000"/>
            <a:ext cx="8229600" cy="5867400"/>
          </a:xfrm>
        </p:spPr>
        <p:txBody>
          <a:bodyPr/>
          <a:lstStyle/>
          <a:p>
            <a:pPr marL="0" indent="0" eaLnBrk="1" hangingPunct="1">
              <a:buFontTx/>
              <a:buNone/>
            </a:pPr>
            <a:endParaRPr lang="en-US" altLang="en-US" sz="2400" b="1" smtClean="0">
              <a:cs typeface="Arial" panose="020B0604020202020204" pitchFamily="34" charset="0"/>
            </a:endParaRPr>
          </a:p>
          <a:p>
            <a:pPr marL="0" indent="0" eaLnBrk="1" hangingPunct="1">
              <a:buFontTx/>
              <a:buNone/>
            </a:pPr>
            <a:endParaRPr lang="en-US" altLang="en-US" sz="900" b="1" smtClean="0">
              <a:cs typeface="Arial" panose="020B0604020202020204" pitchFamily="34" charset="0"/>
            </a:endParaRPr>
          </a:p>
        </p:txBody>
      </p:sp>
      <p:graphicFrame>
        <p:nvGraphicFramePr>
          <p:cNvPr id="121902" name="Group 46" descr="This table lists quantities, their definitions, and the SI units used to measure them. The table has four rows and three columns. In the first row, the first column reads quantity, the second column reads definition of quantity, and the third column reads SI unit. In the second row, the first column reads force, the second column reads mass x acceleration, and the third column reads kilograms x meter per second squared = N (newton). In the third row, the first column reads pressure, the second column reads force per unit area, and the third column reads kg per meter x second squared = Pa (pascal). In the fourth row, the first column reads energy. The second column reads force x distance. The third column reads kilogram x meter squared per second squared = J (Joule).&#10;" title="SI units"/>
          <p:cNvGraphicFramePr>
            <a:graphicFrameLocks noGrp="1"/>
          </p:cNvGraphicFramePr>
          <p:nvPr>
            <p:ph idx="4294967295"/>
            <p:extLst>
              <p:ext uri="{D42A27DB-BD31-4B8C-83A1-F6EECF244321}">
                <p14:modId xmlns:p14="http://schemas.microsoft.com/office/powerpoint/2010/main" val="3355628663"/>
              </p:ext>
            </p:extLst>
          </p:nvPr>
        </p:nvGraphicFramePr>
        <p:xfrm>
          <a:off x="457200" y="787400"/>
          <a:ext cx="8229600" cy="5054599"/>
        </p:xfrm>
        <a:graphic>
          <a:graphicData uri="http://schemas.openxmlformats.org/drawingml/2006/table">
            <a:tbl>
              <a:tblPr/>
              <a:tblGrid>
                <a:gridCol w="1722588"/>
                <a:gridCol w="4143914"/>
                <a:gridCol w="2363098"/>
              </a:tblGrid>
              <a:tr h="1182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ＭＳ Ｐゴシック" pitchFamily="34" charset="-128"/>
                        </a:rPr>
                        <a:t>Quantity</a:t>
                      </a:r>
                    </a:p>
                  </a:txBody>
                  <a:tcPr marL="93165" marR="931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ＭＳ Ｐゴシック" pitchFamily="34" charset="-128"/>
                        </a:rPr>
                        <a:t>Definition of Quantity</a:t>
                      </a:r>
                    </a:p>
                  </a:txBody>
                  <a:tcPr marL="93165" marR="931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ＭＳ Ｐゴシック" pitchFamily="34" charset="-128"/>
                        </a:rPr>
                        <a:t>SI Unit</a:t>
                      </a:r>
                    </a:p>
                  </a:txBody>
                  <a:tcPr marL="93165" marR="931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06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rPr>
                        <a:t>Force</a:t>
                      </a:r>
                    </a:p>
                  </a:txBody>
                  <a:tcPr marL="93165" marR="931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rPr>
                        <a:t>mass </a:t>
                      </a:r>
                      <a:r>
                        <a:rPr kumimoji="0" lang="en-US" sz="2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t>
                      </a:r>
                      <a:r>
                        <a:rPr kumimoji="0" lang="en-US" sz="2800" b="0" i="0" u="none" strike="noStrike" cap="none" normalizeH="0" baseline="0" smtClean="0">
                          <a:ln>
                            <a:noFill/>
                          </a:ln>
                          <a:solidFill>
                            <a:schemeClr val="tx1"/>
                          </a:solidFill>
                          <a:effectLst/>
                          <a:latin typeface="Arial" pitchFamily="34" charset="0"/>
                          <a:ea typeface="ＭＳ Ｐゴシック" pitchFamily="34" charset="-128"/>
                        </a:rPr>
                        <a:t> acceleration</a:t>
                      </a:r>
                    </a:p>
                  </a:txBody>
                  <a:tcPr marL="93165" marR="931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rPr>
                        <a:t>kg </a:t>
                      </a: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sym typeface="Wingdings 3" pitchFamily="18" charset="2"/>
                        </a:rPr>
                        <a:t> </a:t>
                      </a: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rPr>
                        <a:t>m/s</a:t>
                      </a:r>
                      <a:r>
                        <a:rPr kumimoji="0" lang="en-US" sz="2800" b="0" i="0" u="none" strike="noStrike" cap="none" normalizeH="0" baseline="30000" dirty="0" smtClean="0">
                          <a:ln>
                            <a:noFill/>
                          </a:ln>
                          <a:solidFill>
                            <a:schemeClr val="tx1"/>
                          </a:solidFill>
                          <a:effectLst/>
                          <a:latin typeface="Arial" pitchFamily="34" charset="0"/>
                          <a:ea typeface="ＭＳ Ｐゴシック" pitchFamily="34" charset="-128"/>
                        </a:rPr>
                        <a:t>2 </a:t>
                      </a: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rPr>
                        <a:t>=</a:t>
                      </a:r>
                      <a:r>
                        <a:rPr kumimoji="0" lang="en-US" sz="2800" b="0" i="0" u="none" strike="noStrike" cap="none" normalizeH="0" baseline="30000" dirty="0" smtClean="0">
                          <a:ln>
                            <a:noFill/>
                          </a:ln>
                          <a:solidFill>
                            <a:schemeClr val="tx1"/>
                          </a:solidFill>
                          <a:effectLst/>
                          <a:latin typeface="Arial" pitchFamily="34" charset="0"/>
                          <a:ea typeface="ＭＳ Ｐゴシック" pitchFamily="34" charset="-128"/>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rPr>
                        <a:t>N (newton)</a:t>
                      </a:r>
                    </a:p>
                  </a:txBody>
                  <a:tcPr marL="93165" marR="931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06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rPr>
                        <a:t>Pressure</a:t>
                      </a:r>
                    </a:p>
                  </a:txBody>
                  <a:tcPr marL="93165" marR="931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rPr>
                        <a:t>force per unit area</a:t>
                      </a:r>
                    </a:p>
                  </a:txBody>
                  <a:tcPr marL="93165" marR="931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rPr>
                        <a:t>kg/m </a:t>
                      </a: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sym typeface="Wingdings 3" pitchFamily="18" charset="2"/>
                        </a:rPr>
                        <a:t> s</a:t>
                      </a:r>
                      <a:r>
                        <a:rPr kumimoji="0" lang="en-US" sz="2800" b="0" i="0" u="none" strike="noStrike" cap="none" normalizeH="0" baseline="30000" dirty="0" smtClean="0">
                          <a:ln>
                            <a:noFill/>
                          </a:ln>
                          <a:solidFill>
                            <a:schemeClr val="tx1"/>
                          </a:solidFill>
                          <a:effectLst/>
                          <a:latin typeface="Arial" pitchFamily="34" charset="0"/>
                          <a:ea typeface="ＭＳ Ｐゴシック" pitchFamily="34" charset="-128"/>
                          <a:sym typeface="Wingdings 3" pitchFamily="18" charset="2"/>
                        </a:rPr>
                        <a:t>2</a:t>
                      </a: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sym typeface="Wingdings 3" pitchFamily="18" charset="2"/>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sym typeface="Wingdings 3" pitchFamily="18" charset="2"/>
                        </a:rPr>
                        <a:t>Pa (</a:t>
                      </a:r>
                      <a:r>
                        <a:rPr kumimoji="0" lang="en-US" sz="2800" b="0" i="0" u="none" strike="noStrike" cap="none" normalizeH="0" baseline="0" dirty="0" err="1" smtClean="0">
                          <a:ln>
                            <a:noFill/>
                          </a:ln>
                          <a:solidFill>
                            <a:schemeClr val="tx1"/>
                          </a:solidFill>
                          <a:effectLst/>
                          <a:latin typeface="Arial" pitchFamily="34" charset="0"/>
                          <a:ea typeface="ＭＳ Ｐゴシック" pitchFamily="34" charset="-128"/>
                          <a:sym typeface="Wingdings 3" pitchFamily="18" charset="2"/>
                        </a:rPr>
                        <a:t>pascal</a:t>
                      </a: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sym typeface="Wingdings 3" pitchFamily="18" charset="2"/>
                        </a:rPr>
                        <a:t>)</a:t>
                      </a:r>
                    </a:p>
                  </a:txBody>
                  <a:tcPr marL="93165" marR="931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06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ＭＳ Ｐゴシック" pitchFamily="34" charset="-128"/>
                        </a:rPr>
                        <a:t>Energy</a:t>
                      </a:r>
                    </a:p>
                  </a:txBody>
                  <a:tcPr marL="93165" marR="931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rPr>
                        <a:t>force </a:t>
                      </a:r>
                      <a:r>
                        <a:rPr kumimoji="0" lang="en-US" sz="2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t>
                      </a: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rPr>
                        <a:t> distance</a:t>
                      </a:r>
                    </a:p>
                  </a:txBody>
                  <a:tcPr marL="93165" marR="931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rPr>
                        <a:t>kg </a:t>
                      </a: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sym typeface="Wingdings 3" pitchFamily="18" charset="2"/>
                        </a:rPr>
                        <a:t> m</a:t>
                      </a:r>
                      <a:r>
                        <a:rPr kumimoji="0" lang="en-US" sz="2800" b="0" i="0" u="none" strike="noStrike" cap="none" normalizeH="0" baseline="30000" dirty="0" smtClean="0">
                          <a:ln>
                            <a:noFill/>
                          </a:ln>
                          <a:solidFill>
                            <a:schemeClr val="tx1"/>
                          </a:solidFill>
                          <a:effectLst/>
                          <a:latin typeface="Arial" pitchFamily="34" charset="0"/>
                          <a:ea typeface="ＭＳ Ｐゴシック" pitchFamily="34" charset="-128"/>
                          <a:sym typeface="Wingdings 3" pitchFamily="18" charset="2"/>
                        </a:rPr>
                        <a:t>2</a:t>
                      </a: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sym typeface="Wingdings 3" pitchFamily="18" charset="2"/>
                        </a:rPr>
                        <a:t>/s</a:t>
                      </a:r>
                      <a:r>
                        <a:rPr kumimoji="0" lang="en-US" sz="2800" b="0" i="0" u="none" strike="noStrike" cap="none" normalizeH="0" baseline="30000" dirty="0" smtClean="0">
                          <a:ln>
                            <a:noFill/>
                          </a:ln>
                          <a:solidFill>
                            <a:schemeClr val="tx1"/>
                          </a:solidFill>
                          <a:effectLst/>
                          <a:latin typeface="Arial" pitchFamily="34" charset="0"/>
                          <a:ea typeface="ＭＳ Ｐゴシック" pitchFamily="34" charset="-128"/>
                          <a:sym typeface="Wingdings 3" pitchFamily="18" charset="2"/>
                        </a:rPr>
                        <a:t>2</a:t>
                      </a: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sym typeface="Wingdings 3" pitchFamily="18" charset="2"/>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ＭＳ Ｐゴシック" pitchFamily="34" charset="-128"/>
                          <a:sym typeface="Wingdings 3" pitchFamily="18" charset="2"/>
                        </a:rPr>
                        <a:t>J (Joule)</a:t>
                      </a:r>
                    </a:p>
                  </a:txBody>
                  <a:tcPr marL="93165" marR="931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idx="1"/>
          </p:nvPr>
        </p:nvSpPr>
        <p:spPr>
          <a:xfrm>
            <a:off x="424158" y="685800"/>
            <a:ext cx="8229600" cy="4525963"/>
          </a:xfrm>
        </p:spPr>
        <p:txBody>
          <a:bodyPr/>
          <a:lstStyle/>
          <a:p>
            <a:pPr marL="1028700" lvl="1" indent="-457200" eaLnBrk="1" hangingPunct="1">
              <a:lnSpc>
                <a:spcPct val="90000"/>
              </a:lnSpc>
              <a:buFontTx/>
              <a:buNone/>
            </a:pPr>
            <a:r>
              <a:rPr lang="en-US" altLang="en-US" dirty="0" smtClean="0"/>
              <a:t>c.	Understand the difference between chemical changes (chemical reactions) and physical changes.</a:t>
            </a:r>
          </a:p>
          <a:p>
            <a:pPr marL="1028700" lvl="1" indent="-457200" eaLnBrk="1" hangingPunct="1">
              <a:lnSpc>
                <a:spcPct val="90000"/>
              </a:lnSpc>
              <a:buFontTx/>
              <a:buNone/>
            </a:pPr>
            <a:r>
              <a:rPr lang="en-US" altLang="en-US" dirty="0" smtClean="0"/>
              <a:t>d.	Distinguish between chemical properties and physical properties.</a:t>
            </a:r>
          </a:p>
          <a:p>
            <a:pPr marL="457200" indent="-457200" eaLnBrk="1" hangingPunct="1">
              <a:lnSpc>
                <a:spcPct val="90000"/>
              </a:lnSpc>
              <a:buFontTx/>
              <a:buNone/>
            </a:pPr>
            <a:endParaRPr lang="en-US" altLang="en-US" sz="2400" dirty="0" smtClean="0"/>
          </a:p>
          <a:p>
            <a:pPr marL="457200" indent="-457200" eaLnBrk="1" hangingPunct="1">
              <a:lnSpc>
                <a:spcPct val="90000"/>
              </a:lnSpc>
              <a:buFontTx/>
              <a:buNone/>
            </a:pPr>
            <a:r>
              <a:rPr lang="en-US" altLang="en-US" dirty="0" smtClean="0"/>
              <a:t>5.	Measurement and Significant Figures</a:t>
            </a:r>
          </a:p>
          <a:p>
            <a:pPr marL="1028700" lvl="1" indent="-457200" eaLnBrk="1" hangingPunct="1">
              <a:lnSpc>
                <a:spcPct val="90000"/>
              </a:lnSpc>
              <a:buFontTx/>
              <a:buNone/>
            </a:pPr>
            <a:r>
              <a:rPr lang="en-US" altLang="en-US" dirty="0" smtClean="0"/>
              <a:t>a.	Define and use the terms </a:t>
            </a:r>
            <a:r>
              <a:rPr lang="en-US" altLang="en-US" i="1" dirty="0" smtClean="0"/>
              <a:t>precision</a:t>
            </a:r>
            <a:r>
              <a:rPr lang="en-US" altLang="en-US" dirty="0" smtClean="0"/>
              <a:t> and </a:t>
            </a:r>
            <a:r>
              <a:rPr lang="en-US" altLang="en-US" i="1" dirty="0" smtClean="0"/>
              <a:t>accuracy</a:t>
            </a:r>
            <a:r>
              <a:rPr lang="en-US" altLang="en-US" dirty="0" smtClean="0"/>
              <a:t> when describing measured quantities.</a:t>
            </a:r>
          </a:p>
          <a:p>
            <a:pPr marL="1028700" lvl="1" indent="-457200" eaLnBrk="1" hangingPunct="1">
              <a:lnSpc>
                <a:spcPct val="90000"/>
              </a:lnSpc>
              <a:buFontTx/>
              <a:buNone/>
            </a:pPr>
            <a:r>
              <a:rPr lang="en-US" altLang="en-US" dirty="0" smtClean="0"/>
              <a:t>b.	Learn the rules for determining significant figures in reported measurements.</a:t>
            </a:r>
          </a:p>
        </p:txBody>
      </p:sp>
      <p:sp>
        <p:nvSpPr>
          <p:cNvPr id="2253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2DC867F8-E276-4D1A-A870-1A9A149FA174}" type="slidenum">
              <a:rPr lang="en-US" altLang="en-US" sz="1000"/>
              <a:pPr>
                <a:spcBef>
                  <a:spcPct val="0"/>
                </a:spcBef>
                <a:buFontTx/>
                <a:buNone/>
              </a:pPr>
              <a:t>6</a:t>
            </a:fld>
            <a:endParaRPr lang="en-US" altLang="en-US" sz="100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E37646AB-021C-4390-B1C8-63FBDD549760}" type="slidenum">
              <a:rPr lang="en-US" altLang="en-US" sz="1000"/>
              <a:pPr>
                <a:spcBef>
                  <a:spcPct val="0"/>
                </a:spcBef>
                <a:buFontTx/>
                <a:buNone/>
              </a:pPr>
              <a:t>60</a:t>
            </a:fld>
            <a:endParaRPr lang="en-US" altLang="en-US" sz="1000"/>
          </a:p>
        </p:txBody>
      </p:sp>
      <p:sp>
        <p:nvSpPr>
          <p:cNvPr id="135172" name="Rectangle 3"/>
          <p:cNvSpPr>
            <a:spLocks noGrp="1" noChangeArrowheads="1"/>
          </p:cNvSpPr>
          <p:nvPr>
            <p:ph idx="4294967295"/>
          </p:nvPr>
        </p:nvSpPr>
        <p:spPr>
          <a:xfrm>
            <a:off x="457200" y="990600"/>
            <a:ext cx="8229600" cy="5029200"/>
          </a:xfrm>
        </p:spPr>
        <p:txBody>
          <a:bodyPr/>
          <a:lstStyle/>
          <a:p>
            <a:pPr marL="0" indent="0" eaLnBrk="1" hangingPunct="1">
              <a:buFontTx/>
              <a:buNone/>
            </a:pPr>
            <a:r>
              <a:rPr lang="en-US" altLang="en-US" sz="3600" b="1" dirty="0" smtClean="0"/>
              <a:t>Volume </a:t>
            </a:r>
          </a:p>
          <a:p>
            <a:pPr marL="0" indent="0" eaLnBrk="1" hangingPunct="1">
              <a:buFontTx/>
              <a:buNone/>
            </a:pPr>
            <a:endParaRPr lang="en-US" altLang="en-US" dirty="0" smtClean="0">
              <a:solidFill>
                <a:srgbClr val="00B050"/>
              </a:solidFill>
            </a:endParaRPr>
          </a:p>
          <a:p>
            <a:pPr marL="0" indent="0" eaLnBrk="1" hangingPunct="1">
              <a:buFontTx/>
              <a:buNone/>
            </a:pPr>
            <a:r>
              <a:rPr lang="en-US" altLang="en-US" dirty="0" smtClean="0"/>
              <a:t>Defined as length cubed. It’s SI unit is cubic meter (m</a:t>
            </a:r>
            <a:r>
              <a:rPr lang="en-US" altLang="en-US" baseline="30000" dirty="0" smtClean="0"/>
              <a:t>3</a:t>
            </a:r>
            <a:r>
              <a:rPr lang="en-US" altLang="en-US" dirty="0" smtClean="0"/>
              <a:t>). </a:t>
            </a:r>
          </a:p>
          <a:p>
            <a:pPr marL="0" indent="0" eaLnBrk="1" hangingPunct="1">
              <a:buFontTx/>
              <a:buNone/>
            </a:pPr>
            <a:endParaRPr lang="en-US" altLang="en-US" sz="3600" b="1" dirty="0" smtClean="0">
              <a:solidFill>
                <a:srgbClr val="00B050"/>
              </a:solidFill>
            </a:endParaRPr>
          </a:p>
          <a:p>
            <a:pPr marL="0" indent="0" eaLnBrk="1" hangingPunct="1">
              <a:buFontTx/>
              <a:buNone/>
            </a:pPr>
            <a:r>
              <a:rPr lang="en-US" altLang="en-US" sz="3600" b="1" dirty="0" smtClean="0"/>
              <a:t>Liter</a:t>
            </a:r>
          </a:p>
          <a:p>
            <a:pPr marL="0" indent="0" eaLnBrk="1" hangingPunct="1">
              <a:buFontTx/>
              <a:buNone/>
            </a:pPr>
            <a:endParaRPr lang="en-US" altLang="en-US" b="1" dirty="0" smtClean="0">
              <a:solidFill>
                <a:srgbClr val="00B050"/>
              </a:solidFill>
            </a:endParaRPr>
          </a:p>
          <a:p>
            <a:pPr marL="0" indent="0" eaLnBrk="1" hangingPunct="1">
              <a:buFontTx/>
              <a:buNone/>
            </a:pPr>
            <a:r>
              <a:rPr lang="en-US" altLang="en-US" dirty="0" smtClean="0"/>
              <a:t>Unit of volume equal to a cubic decimeter. It is denoted by the letter (L). </a:t>
            </a:r>
          </a:p>
          <a:p>
            <a:pPr marL="0" indent="0" eaLnBrk="1" hangingPunct="1">
              <a:buFontTx/>
              <a:buNone/>
            </a:pPr>
            <a:endParaRPr lang="en-US" altLang="en-US" dirty="0" smtClean="0"/>
          </a:p>
          <a:p>
            <a:pPr marL="0" indent="0" eaLnBrk="1" hangingPunct="1">
              <a:buFontTx/>
              <a:buNone/>
            </a:pPr>
            <a:endParaRPr lang="en-US" altLang="en-US" dirty="0" smtClean="0"/>
          </a:p>
          <a:p>
            <a:pPr marL="0" indent="0" eaLnBrk="1" hangingPunct="1">
              <a:buFontTx/>
              <a:buNone/>
            </a:pPr>
            <a:endParaRPr lang="en-US" altLang="en-US" dirty="0" smtClean="0"/>
          </a:p>
          <a:p>
            <a:pPr marL="0" indent="0" eaLnBrk="1" hangingPunct="1">
              <a:buFontTx/>
              <a:buNone/>
            </a:pPr>
            <a:endParaRPr lang="en-US" altLang="en-US" dirty="0" smtClean="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625CC2DA-627E-4CAB-B2E3-B7C75F68A2E0}" type="slidenum">
              <a:rPr lang="en-US" altLang="en-US" sz="1000"/>
              <a:pPr>
                <a:spcBef>
                  <a:spcPct val="0"/>
                </a:spcBef>
                <a:buFontTx/>
                <a:buNone/>
              </a:pPr>
              <a:t>61</a:t>
            </a:fld>
            <a:endParaRPr lang="en-US" altLang="en-US" sz="1000"/>
          </a:p>
        </p:txBody>
      </p:sp>
      <p:sp>
        <p:nvSpPr>
          <p:cNvPr id="137220" name="Rectangle 3"/>
          <p:cNvSpPr>
            <a:spLocks noGrp="1" noChangeArrowheads="1"/>
          </p:cNvSpPr>
          <p:nvPr>
            <p:ph idx="4294967295"/>
          </p:nvPr>
        </p:nvSpPr>
        <p:spPr>
          <a:xfrm>
            <a:off x="381000" y="914400"/>
            <a:ext cx="8229600" cy="5029200"/>
          </a:xfrm>
        </p:spPr>
        <p:txBody>
          <a:bodyPr/>
          <a:lstStyle/>
          <a:p>
            <a:pPr marL="0" indent="0" eaLnBrk="1" hangingPunct="1">
              <a:buFontTx/>
              <a:buNone/>
            </a:pPr>
            <a:r>
              <a:rPr lang="en-US" altLang="en-US" sz="3600" b="1" dirty="0" smtClean="0"/>
              <a:t>Density</a:t>
            </a:r>
          </a:p>
          <a:p>
            <a:pPr marL="0" indent="0" eaLnBrk="1" hangingPunct="1">
              <a:buFontTx/>
              <a:buNone/>
            </a:pPr>
            <a:endParaRPr lang="en-US" altLang="en-US" dirty="0" smtClean="0"/>
          </a:p>
          <a:p>
            <a:pPr marL="0" indent="0" eaLnBrk="1" hangingPunct="1">
              <a:buFontTx/>
              <a:buNone/>
            </a:pPr>
            <a:r>
              <a:rPr lang="en-US" altLang="en-US" dirty="0" smtClean="0"/>
              <a:t>Mass per unit volume: </a:t>
            </a:r>
          </a:p>
          <a:p>
            <a:pPr marL="0" indent="0" eaLnBrk="1" hangingPunct="1">
              <a:buFontTx/>
              <a:buNone/>
            </a:pPr>
            <a:endParaRPr lang="en-US" altLang="en-US" dirty="0" smtClean="0"/>
          </a:p>
          <a:p>
            <a:pPr marL="0" indent="0" eaLnBrk="1" hangingPunct="1">
              <a:buFontTx/>
              <a:buNone/>
            </a:pPr>
            <a:endParaRPr lang="en-US" altLang="en-US" dirty="0" smtClean="0"/>
          </a:p>
        </p:txBody>
      </p:sp>
      <p:graphicFrame>
        <p:nvGraphicFramePr>
          <p:cNvPr id="137221" name="Object 7"/>
          <p:cNvGraphicFramePr>
            <a:graphicFrameLocks noChangeAspect="1"/>
          </p:cNvGraphicFramePr>
          <p:nvPr>
            <p:extLst>
              <p:ext uri="{D42A27DB-BD31-4B8C-83A1-F6EECF244321}">
                <p14:modId xmlns:p14="http://schemas.microsoft.com/office/powerpoint/2010/main" val="3198925660"/>
              </p:ext>
            </p:extLst>
          </p:nvPr>
        </p:nvGraphicFramePr>
        <p:xfrm>
          <a:off x="4161691" y="2924910"/>
          <a:ext cx="1092200" cy="939800"/>
        </p:xfrm>
        <a:graphic>
          <a:graphicData uri="http://schemas.openxmlformats.org/presentationml/2006/ole">
            <mc:AlternateContent xmlns:mc="http://schemas.openxmlformats.org/markup-compatibility/2006">
              <mc:Choice xmlns:v="urn:schemas-microsoft-com:vml" Requires="v">
                <p:oleObj spid="_x0000_s137297" name="Equation" r:id="rId4" imgW="457002" imgH="393529" progId="Equation.3">
                  <p:embed/>
                </p:oleObj>
              </mc:Choice>
              <mc:Fallback>
                <p:oleObj name="Equation" r:id="rId4" imgW="457002" imgH="393529"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1691" y="2924910"/>
                        <a:ext cx="109220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Slide Number Placeholder 7"/>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27EAA67E-6615-4FB3-9238-194C96F84C68}" type="slidenum">
              <a:rPr lang="en-US" altLang="en-US" sz="1000"/>
              <a:pPr>
                <a:spcBef>
                  <a:spcPct val="0"/>
                </a:spcBef>
                <a:buFontTx/>
                <a:buNone/>
              </a:pPr>
              <a:t>62</a:t>
            </a:fld>
            <a:endParaRPr lang="en-US" altLang="en-US" sz="1000"/>
          </a:p>
        </p:txBody>
      </p:sp>
      <p:sp>
        <p:nvSpPr>
          <p:cNvPr id="139268" name="Rectangle 4"/>
          <p:cNvSpPr>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400"/>
          </a:p>
        </p:txBody>
      </p:sp>
      <p:sp>
        <p:nvSpPr>
          <p:cNvPr id="139269" name="Rectangle 22"/>
          <p:cNvSpPr>
            <a:spLocks noChangeArrowheads="1"/>
          </p:cNvSpPr>
          <p:nvPr/>
        </p:nvSpPr>
        <p:spPr bwMode="auto">
          <a:xfrm>
            <a:off x="457200" y="533400"/>
            <a:ext cx="82105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dirty="0">
                <a:solidFill>
                  <a:schemeClr val="tx2"/>
                </a:solidFill>
              </a:rPr>
              <a:t>An experiment requires 43.7 g of isopropyl alcohol. Instead of measuring out the sample on a balance, a chemist dispenses the liquid into a graduated cylinder. Determine the volume of isopropyl alcohol to be used. The density of isopropyl is 0.785g/ml. </a:t>
            </a:r>
          </a:p>
        </p:txBody>
      </p:sp>
      <p:sp>
        <p:nvSpPr>
          <p:cNvPr id="8"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5178F81F-7FF8-46FA-9E3E-127C03D352EF}" type="slidenum">
              <a:rPr lang="en-US" altLang="en-US" sz="1000"/>
              <a:pPr>
                <a:spcBef>
                  <a:spcPct val="0"/>
                </a:spcBef>
                <a:buFontTx/>
                <a:buNone/>
              </a:pPr>
              <a:t>63</a:t>
            </a:fld>
            <a:endParaRPr lang="en-US" altLang="en-US" sz="1000"/>
          </a:p>
        </p:txBody>
      </p:sp>
      <p:sp>
        <p:nvSpPr>
          <p:cNvPr id="141316" name="Content Placeholder 1"/>
          <p:cNvSpPr>
            <a:spLocks noGrp="1"/>
          </p:cNvSpPr>
          <p:nvPr>
            <p:ph idx="4294967295"/>
          </p:nvPr>
        </p:nvSpPr>
        <p:spPr>
          <a:xfrm>
            <a:off x="457200" y="1816693"/>
            <a:ext cx="8229600" cy="5029200"/>
          </a:xfrm>
        </p:spPr>
        <p:txBody>
          <a:bodyPr/>
          <a:lstStyle/>
          <a:p>
            <a:pPr marL="0" indent="0">
              <a:buFontTx/>
              <a:buNone/>
            </a:pPr>
            <a:r>
              <a:rPr lang="en-IN" altLang="en-US" dirty="0" smtClean="0"/>
              <a:t>Rearrange the formula defining density to obtain the volume,</a:t>
            </a:r>
          </a:p>
          <a:p>
            <a:pPr marL="0" indent="0">
              <a:buFontTx/>
              <a:buNone/>
            </a:pPr>
            <a:endParaRPr lang="en-IN" altLang="en-US" dirty="0" smtClean="0"/>
          </a:p>
          <a:p>
            <a:pPr marL="0" indent="0">
              <a:buFontTx/>
              <a:buNone/>
            </a:pPr>
            <a:endParaRPr lang="en-IN" altLang="en-US" dirty="0" smtClean="0"/>
          </a:p>
          <a:p>
            <a:pPr marL="0" indent="0">
              <a:buFontTx/>
              <a:buNone/>
            </a:pPr>
            <a:r>
              <a:rPr lang="en-IN" altLang="en-US" dirty="0" smtClean="0"/>
              <a:t>Substituting the values gives: </a:t>
            </a:r>
          </a:p>
        </p:txBody>
      </p:sp>
      <p:graphicFrame>
        <p:nvGraphicFramePr>
          <p:cNvPr id="12" name="Object 23"/>
          <p:cNvGraphicFramePr>
            <a:graphicFrameLocks noChangeAspect="1"/>
          </p:cNvGraphicFramePr>
          <p:nvPr/>
        </p:nvGraphicFramePr>
        <p:xfrm>
          <a:off x="3413125" y="2886075"/>
          <a:ext cx="1787525" cy="958850"/>
        </p:xfrm>
        <a:graphic>
          <a:graphicData uri="http://schemas.openxmlformats.org/presentationml/2006/ole">
            <mc:AlternateContent xmlns:mc="http://schemas.openxmlformats.org/markup-compatibility/2006">
              <mc:Choice xmlns:v="urn:schemas-microsoft-com:vml" Requires="v">
                <p:oleObj spid="_x0000_s141622" name="Equation" r:id="rId4" imgW="444240" imgH="393480" progId="Equation.DSMT4">
                  <p:embed/>
                </p:oleObj>
              </mc:Choice>
              <mc:Fallback>
                <p:oleObj name="Equation" r:id="rId4" imgW="444240" imgH="393480" progId="Equation.DSMT4">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125" y="2886075"/>
                        <a:ext cx="1787525"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5" name="Object 26"/>
          <p:cNvGraphicFramePr>
            <a:graphicFrameLocks noChangeAspect="1"/>
          </p:cNvGraphicFramePr>
          <p:nvPr/>
        </p:nvGraphicFramePr>
        <p:xfrm>
          <a:off x="2051050" y="7764463"/>
          <a:ext cx="3149600" cy="911225"/>
        </p:xfrm>
        <a:graphic>
          <a:graphicData uri="http://schemas.openxmlformats.org/presentationml/2006/ole">
            <mc:AlternateContent xmlns:mc="http://schemas.openxmlformats.org/markup-compatibility/2006">
              <mc:Choice xmlns:v="urn:schemas-microsoft-com:vml" Requires="v">
                <p:oleObj spid="_x0000_s141623" name="Equation" r:id="rId6" imgW="1333500" imgH="393700" progId="Equation.3">
                  <p:embed/>
                </p:oleObj>
              </mc:Choice>
              <mc:Fallback>
                <p:oleObj name="Equation" r:id="rId6" imgW="1333500" imgH="393700" progId="Equation.3">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7764463"/>
                        <a:ext cx="3149600" cy="91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 name="Object 27"/>
          <p:cNvGraphicFramePr>
            <a:graphicFrameLocks noChangeAspect="1"/>
          </p:cNvGraphicFramePr>
          <p:nvPr/>
        </p:nvGraphicFramePr>
        <p:xfrm>
          <a:off x="2051050" y="8593138"/>
          <a:ext cx="2057400" cy="949325"/>
        </p:xfrm>
        <a:graphic>
          <a:graphicData uri="http://schemas.openxmlformats.org/presentationml/2006/ole">
            <mc:AlternateContent xmlns:mc="http://schemas.openxmlformats.org/markup-compatibility/2006">
              <mc:Choice xmlns:v="urn:schemas-microsoft-com:vml" Requires="v">
                <p:oleObj spid="_x0000_s141624" name="Equation" r:id="rId8" imgW="850531" imgH="393529" progId="Equation.3">
                  <p:embed/>
                </p:oleObj>
              </mc:Choice>
              <mc:Fallback>
                <p:oleObj name="Equation" r:id="rId8" imgW="850531" imgH="393529" progId="Equation.3">
                  <p:embed/>
                  <p:pic>
                    <p:nvPicPr>
                      <p:cNvPr id="0"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050" y="8593138"/>
                        <a:ext cx="2057400"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7" name="Rectangle 28"/>
          <p:cNvSpPr>
            <a:spLocks noChangeArrowheads="1"/>
          </p:cNvSpPr>
          <p:nvPr/>
        </p:nvSpPr>
        <p:spPr bwMode="auto">
          <a:xfrm>
            <a:off x="1974850" y="8542338"/>
            <a:ext cx="2133600" cy="9906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aphicFrame>
        <p:nvGraphicFramePr>
          <p:cNvPr id="141321" name="Object 2"/>
          <p:cNvGraphicFramePr>
            <a:graphicFrameLocks noChangeAspect="1"/>
          </p:cNvGraphicFramePr>
          <p:nvPr/>
        </p:nvGraphicFramePr>
        <p:xfrm>
          <a:off x="2806700" y="4664075"/>
          <a:ext cx="3975100" cy="898525"/>
        </p:xfrm>
        <a:graphic>
          <a:graphicData uri="http://schemas.openxmlformats.org/presentationml/2006/ole">
            <mc:AlternateContent xmlns:mc="http://schemas.openxmlformats.org/markup-compatibility/2006">
              <mc:Choice xmlns:v="urn:schemas-microsoft-com:vml" Requires="v">
                <p:oleObj spid="_x0000_s141625" name="Equation" r:id="rId10" imgW="1854000" imgH="419040" progId="Equation.DSMT4">
                  <p:embed/>
                </p:oleObj>
              </mc:Choice>
              <mc:Fallback>
                <p:oleObj name="Equation" r:id="rId10" imgW="1854000" imgH="419040" progId="Equation.DSMT4">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06700" y="4664075"/>
                        <a:ext cx="39751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3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5AC48B68-50E9-49A0-88BE-8DC376EA3870}" type="slidenum">
              <a:rPr lang="en-US" altLang="en-US" sz="1000"/>
              <a:pPr>
                <a:spcBef>
                  <a:spcPct val="0"/>
                </a:spcBef>
                <a:buFontTx/>
                <a:buNone/>
              </a:pPr>
              <a:t>64</a:t>
            </a:fld>
            <a:endParaRPr lang="en-US" altLang="en-US" sz="1000"/>
          </a:p>
        </p:txBody>
      </p:sp>
      <p:sp>
        <p:nvSpPr>
          <p:cNvPr id="143364" name="Rectangle 3"/>
          <p:cNvSpPr>
            <a:spLocks noGrp="1" noChangeArrowheads="1"/>
          </p:cNvSpPr>
          <p:nvPr>
            <p:ph idx="4294967295"/>
          </p:nvPr>
        </p:nvSpPr>
        <p:spPr>
          <a:xfrm>
            <a:off x="457200" y="838200"/>
            <a:ext cx="8229600" cy="5029200"/>
          </a:xfrm>
        </p:spPr>
        <p:txBody>
          <a:bodyPr/>
          <a:lstStyle/>
          <a:p>
            <a:pPr marL="0" indent="0" eaLnBrk="1" hangingPunct="1">
              <a:buFontTx/>
              <a:buNone/>
            </a:pPr>
            <a:r>
              <a:rPr lang="en-US" altLang="en-US" sz="3600" b="1" dirty="0" smtClean="0"/>
              <a:t>Units and Dimensional Analysis </a:t>
            </a:r>
            <a:r>
              <a:rPr lang="en-US" altLang="en-US" b="1" dirty="0" smtClean="0"/>
              <a:t/>
            </a:r>
            <a:br>
              <a:rPr lang="en-US" altLang="en-US" b="1" dirty="0" smtClean="0"/>
            </a:br>
            <a:r>
              <a:rPr lang="en-US" altLang="en-US" dirty="0" smtClean="0"/>
              <a:t>(Factor-Label Method)</a:t>
            </a:r>
          </a:p>
          <a:p>
            <a:pPr marL="0" indent="0" eaLnBrk="1" hangingPunct="1">
              <a:buFontTx/>
              <a:buNone/>
            </a:pPr>
            <a:endParaRPr lang="en-US" altLang="en-US" dirty="0" smtClean="0"/>
          </a:p>
          <a:p>
            <a:pPr marL="0" indent="0" eaLnBrk="1" hangingPunct="1">
              <a:buFontTx/>
              <a:buNone/>
            </a:pPr>
            <a:r>
              <a:rPr lang="en-US" altLang="en-US" dirty="0" smtClean="0"/>
              <a:t>A method of calculation in which one carries along the units for quantities</a:t>
            </a:r>
          </a:p>
          <a:p>
            <a:pPr marL="0" indent="0" eaLnBrk="1" hangingPunct="1">
              <a:buFontTx/>
              <a:buNone/>
            </a:pPr>
            <a:endParaRPr lang="en-US" altLang="en-US" dirty="0" smtClean="0"/>
          </a:p>
          <a:p>
            <a:pPr marL="0" indent="0" eaLnBrk="1" hangingPunct="1">
              <a:buFontTx/>
              <a:buNone/>
            </a:pPr>
            <a:r>
              <a:rPr lang="en-US" altLang="en-US" sz="3600" b="1" dirty="0" smtClean="0"/>
              <a:t>Conversion Factor</a:t>
            </a:r>
          </a:p>
          <a:p>
            <a:pPr marL="0" indent="0" eaLnBrk="1" hangingPunct="1">
              <a:buFontTx/>
              <a:buNone/>
            </a:pPr>
            <a:endParaRPr lang="en-US" altLang="en-US" b="1" dirty="0" smtClean="0"/>
          </a:p>
          <a:p>
            <a:pPr marL="0" indent="0" eaLnBrk="1" hangingPunct="1">
              <a:buFontTx/>
              <a:buNone/>
            </a:pPr>
            <a:r>
              <a:rPr lang="en-US" altLang="en-US" dirty="0" smtClean="0"/>
              <a:t>A factor equal to 1 that converts a quantity expressed in one unit to a quantity expressed in another unit</a:t>
            </a:r>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Slide Number Placeholder 7"/>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9E00ABCB-08AD-4141-AA8A-525BCF21B656}" type="slidenum">
              <a:rPr lang="en-US" altLang="en-US" sz="1000"/>
              <a:pPr>
                <a:spcBef>
                  <a:spcPct val="0"/>
                </a:spcBef>
                <a:buFontTx/>
                <a:buNone/>
              </a:pPr>
              <a:t>65</a:t>
            </a:fld>
            <a:endParaRPr lang="en-US" altLang="en-US" sz="1000"/>
          </a:p>
        </p:txBody>
      </p:sp>
      <p:sp>
        <p:nvSpPr>
          <p:cNvPr id="145412" name="Rectangle 23"/>
          <p:cNvSpPr>
            <a:spLocks noChangeArrowheads="1"/>
          </p:cNvSpPr>
          <p:nvPr/>
        </p:nvSpPr>
        <p:spPr bwMode="auto">
          <a:xfrm>
            <a:off x="457200" y="1143000"/>
            <a:ext cx="82296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dirty="0">
                <a:solidFill>
                  <a:schemeClr val="tx2"/>
                </a:solidFill>
              </a:rPr>
              <a:t>Nitrogen gas is the major component of air. A sample of nitrogen gas in a glass bulb weighs 243 mg. Determine this mass in SI basic units of mass (kilograms).</a:t>
            </a:r>
          </a:p>
          <a:p>
            <a:pPr eaLnBrk="1" hangingPunct="1">
              <a:spcBef>
                <a:spcPct val="0"/>
              </a:spcBef>
              <a:buFontTx/>
              <a:buNone/>
            </a:pPr>
            <a:endParaRPr lang="en-US" altLang="en-US" dirty="0">
              <a:solidFill>
                <a:schemeClr val="tx2"/>
              </a:solidFill>
            </a:endParaRPr>
          </a:p>
          <a:p>
            <a:pPr eaLnBrk="1" hangingPunct="1">
              <a:spcBef>
                <a:spcPct val="0"/>
              </a:spcBef>
              <a:buFontTx/>
              <a:buNone/>
            </a:pPr>
            <a:r>
              <a:rPr lang="en-US" altLang="en-US" dirty="0">
                <a:solidFill>
                  <a:schemeClr val="tx2"/>
                </a:solidFill>
              </a:rPr>
              <a: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C1E0F851-19E0-4AC6-966A-CB6527C20D3A}" type="slidenum">
              <a:rPr lang="en-US" altLang="en-US" sz="1000"/>
              <a:pPr>
                <a:spcBef>
                  <a:spcPct val="0"/>
                </a:spcBef>
                <a:buFontTx/>
                <a:buNone/>
              </a:pPr>
              <a:t>66</a:t>
            </a:fld>
            <a:endParaRPr lang="en-US" altLang="en-US" sz="1000"/>
          </a:p>
        </p:txBody>
      </p:sp>
      <p:sp>
        <p:nvSpPr>
          <p:cNvPr id="88068" name="Rectangle 3"/>
          <p:cNvSpPr>
            <a:spLocks noGrp="1" noChangeArrowheads="1"/>
          </p:cNvSpPr>
          <p:nvPr>
            <p:ph idx="4294967295"/>
          </p:nvPr>
        </p:nvSpPr>
        <p:spPr>
          <a:xfrm>
            <a:off x="440108" y="681038"/>
            <a:ext cx="8229600" cy="5029200"/>
          </a:xfrm>
        </p:spPr>
        <p:txBody>
          <a:bodyPr/>
          <a:lstStyle/>
          <a:p>
            <a:pPr marL="0" indent="0" eaLnBrk="1" hangingPunct="1">
              <a:buFontTx/>
              <a:buNone/>
            </a:pPr>
            <a:r>
              <a:rPr lang="en-US" altLang="en-US" dirty="0" smtClean="0"/>
              <a:t>Since 1 mg = 10</a:t>
            </a:r>
            <a:r>
              <a:rPr lang="en-US" altLang="en-US" baseline="30000" dirty="0" smtClean="0"/>
              <a:t>–3</a:t>
            </a:r>
            <a:r>
              <a:rPr lang="en-US" altLang="en-US" dirty="0" smtClean="0"/>
              <a:t> mg,</a:t>
            </a:r>
          </a:p>
          <a:p>
            <a:pPr marL="0" indent="0" eaLnBrk="1" hangingPunct="1">
              <a:buFontTx/>
              <a:buNone/>
            </a:pPr>
            <a:endParaRPr lang="en-US" altLang="en-US" dirty="0" smtClean="0"/>
          </a:p>
          <a:p>
            <a:pPr marL="0" indent="0" eaLnBrk="1" hangingPunct="1">
              <a:buFontTx/>
              <a:buNone/>
            </a:pPr>
            <a:endParaRPr lang="en-US" altLang="en-US" dirty="0" smtClean="0"/>
          </a:p>
          <a:p>
            <a:pPr marL="0" indent="0" eaLnBrk="1" hangingPunct="1">
              <a:buFontTx/>
              <a:buNone/>
            </a:pPr>
            <a:r>
              <a:rPr lang="en-US" altLang="en-US" dirty="0" smtClean="0"/>
              <a:t>The prefix kilo- means10</a:t>
            </a:r>
            <a:r>
              <a:rPr lang="en-US" altLang="en-US" baseline="30000" dirty="0" smtClean="0"/>
              <a:t>3</a:t>
            </a:r>
            <a:r>
              <a:rPr lang="en-US" altLang="en-US" dirty="0" smtClean="0"/>
              <a:t>. This implies that</a:t>
            </a:r>
          </a:p>
          <a:p>
            <a:pPr marL="0" indent="0" eaLnBrk="1" hangingPunct="1">
              <a:buFontTx/>
              <a:buNone/>
            </a:pPr>
            <a:endParaRPr lang="en-US" altLang="en-US" dirty="0" smtClean="0"/>
          </a:p>
          <a:p>
            <a:pPr marL="0" indent="0" eaLnBrk="1" hangingPunct="1">
              <a:buFontTx/>
              <a:buNone/>
            </a:pPr>
            <a:endParaRPr lang="en-US" altLang="en-US" dirty="0" smtClean="0"/>
          </a:p>
          <a:p>
            <a:pPr marL="0" indent="0" eaLnBrk="1" hangingPunct="1">
              <a:buFontTx/>
              <a:buNone/>
            </a:pPr>
            <a:r>
              <a:rPr lang="en-US" altLang="en-US" dirty="0" smtClean="0"/>
              <a:t>Combining the two conversion steps gives the same result </a:t>
            </a:r>
            <a:endParaRPr lang="en-US" altLang="en-US" baseline="30000"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41341442"/>
              </p:ext>
            </p:extLst>
          </p:nvPr>
        </p:nvGraphicFramePr>
        <p:xfrm>
          <a:off x="2363788" y="1163638"/>
          <a:ext cx="4848225" cy="939800"/>
        </p:xfrm>
        <a:graphic>
          <a:graphicData uri="http://schemas.openxmlformats.org/presentationml/2006/ole">
            <mc:AlternateContent xmlns:mc="http://schemas.openxmlformats.org/markup-compatibility/2006">
              <mc:Choice xmlns:v="urn:schemas-microsoft-com:vml" Requires="v">
                <p:oleObj spid="_x0000_s147688" name="Equation" r:id="rId4" imgW="2489040" imgH="482400" progId="Equation.DSMT4">
                  <p:embed/>
                </p:oleObj>
              </mc:Choice>
              <mc:Fallback>
                <p:oleObj name="Equation" r:id="rId4" imgW="2489040" imgH="482400" progId="Equation.DSMT4">
                  <p:embed/>
                  <p:pic>
                    <p:nvPicPr>
                      <p:cNvPr id="0" name="Object 1"/>
                      <p:cNvPicPr>
                        <a:picLocks noChangeAspect="1" noChangeArrowheads="1"/>
                      </p:cNvPicPr>
                      <p:nvPr/>
                    </p:nvPicPr>
                    <p:blipFill>
                      <a:blip r:embed="rId5"/>
                      <a:srcRect/>
                      <a:stretch>
                        <a:fillRect/>
                      </a:stretch>
                    </p:blipFill>
                    <p:spPr bwMode="auto">
                      <a:xfrm>
                        <a:off x="2363788" y="1163638"/>
                        <a:ext cx="48482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1143000" y="2743200"/>
          <a:ext cx="6657975" cy="1028700"/>
        </p:xfrm>
        <a:graphic>
          <a:graphicData uri="http://schemas.openxmlformats.org/presentationml/2006/ole">
            <mc:AlternateContent xmlns:mc="http://schemas.openxmlformats.org/markup-compatibility/2006">
              <mc:Choice xmlns:v="urn:schemas-microsoft-com:vml" Requires="v">
                <p:oleObj spid="_x0000_s147689" name="Equation" r:id="rId6" imgW="2958840" imgH="457200" progId="Equation.DSMT4">
                  <p:embed/>
                </p:oleObj>
              </mc:Choice>
              <mc:Fallback>
                <p:oleObj name="Equation" r:id="rId6" imgW="2958840" imgH="457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743200"/>
                        <a:ext cx="6657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90743224"/>
              </p:ext>
            </p:extLst>
          </p:nvPr>
        </p:nvGraphicFramePr>
        <p:xfrm>
          <a:off x="1131888" y="4732338"/>
          <a:ext cx="7310437" cy="1508125"/>
        </p:xfrm>
        <a:graphic>
          <a:graphicData uri="http://schemas.openxmlformats.org/presentationml/2006/ole">
            <mc:AlternateContent xmlns:mc="http://schemas.openxmlformats.org/markup-compatibility/2006">
              <mc:Choice xmlns:v="urn:schemas-microsoft-com:vml" Requires="v">
                <p:oleObj spid="_x0000_s147690" name="Equation" r:id="rId8" imgW="3327120" imgH="685800" progId="Equation.DSMT4">
                  <p:embed/>
                </p:oleObj>
              </mc:Choice>
              <mc:Fallback>
                <p:oleObj name="Equation" r:id="rId8" imgW="3327120" imgH="685800" progId="Equation.DSMT4">
                  <p:embed/>
                  <p:pic>
                    <p:nvPicPr>
                      <p:cNvPr id="0" name="Object 7"/>
                      <p:cNvPicPr>
                        <a:picLocks noChangeAspect="1" noChangeArrowheads="1"/>
                      </p:cNvPicPr>
                      <p:nvPr/>
                    </p:nvPicPr>
                    <p:blipFill>
                      <a:blip r:embed="rId9"/>
                      <a:srcRect/>
                      <a:stretch>
                        <a:fillRect/>
                      </a:stretch>
                    </p:blipFill>
                    <p:spPr bwMode="auto">
                      <a:xfrm>
                        <a:off x="1131888" y="4732338"/>
                        <a:ext cx="731043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11"/>
          <p:cNvSpPr>
            <a:spLocks noChangeArrowheads="1"/>
          </p:cNvSpPr>
          <p:nvPr/>
        </p:nvSpPr>
        <p:spPr bwMode="auto">
          <a:xfrm>
            <a:off x="5453063" y="2960688"/>
            <a:ext cx="2347912" cy="4699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Rectangle 11"/>
          <p:cNvSpPr>
            <a:spLocks noChangeArrowheads="1"/>
          </p:cNvSpPr>
          <p:nvPr/>
        </p:nvSpPr>
        <p:spPr bwMode="auto">
          <a:xfrm>
            <a:off x="6211888" y="4997450"/>
            <a:ext cx="2273300" cy="468313"/>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1"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806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21"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88068">
                                            <p:txEl>
                                              <p:pRg st="6" end="6"/>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21"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4)">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9"/>
          <p:cNvSpPr>
            <a:spLocks noChangeArrowheads="1"/>
          </p:cNvSpPr>
          <p:nvPr/>
        </p:nvSpPr>
        <p:spPr bwMode="auto">
          <a:xfrm>
            <a:off x="663575" y="3794125"/>
            <a:ext cx="8174038"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dirty="0">
                <a:solidFill>
                  <a:schemeClr val="tx2"/>
                </a:solidFill>
              </a:rPr>
              <a:t>A cubic decimeter is equal to a liter. Therefore, the volume of the oceans is</a:t>
            </a:r>
          </a:p>
          <a:p>
            <a:pPr eaLnBrk="1" hangingPunct="1">
              <a:spcBef>
                <a:spcPct val="0"/>
              </a:spcBef>
              <a:buFontTx/>
              <a:buNone/>
            </a:pPr>
            <a:r>
              <a:rPr lang="en-US" altLang="en-US" dirty="0">
                <a:solidFill>
                  <a:schemeClr val="tx2"/>
                </a:solidFill>
              </a:rPr>
              <a:t> 1.35 ×10</a:t>
            </a:r>
            <a:r>
              <a:rPr lang="en-US" altLang="en-US" baseline="30000" dirty="0">
                <a:solidFill>
                  <a:schemeClr val="tx2"/>
                </a:solidFill>
              </a:rPr>
              <a:t>21</a:t>
            </a:r>
            <a:r>
              <a:rPr lang="en-US" altLang="en-US" dirty="0">
                <a:solidFill>
                  <a:schemeClr val="tx2"/>
                </a:solidFill>
              </a:rPr>
              <a:t> L</a:t>
            </a:r>
          </a:p>
          <a:p>
            <a:pPr eaLnBrk="1" hangingPunct="1">
              <a:spcBef>
                <a:spcPct val="0"/>
              </a:spcBef>
              <a:buFontTx/>
              <a:buNone/>
            </a:pPr>
            <a:endParaRPr lang="en-US" altLang="en-US" dirty="0">
              <a:solidFill>
                <a:schemeClr val="tx2"/>
              </a:solidFill>
            </a:endParaRPr>
          </a:p>
        </p:txBody>
      </p:sp>
      <p:sp>
        <p:nvSpPr>
          <p:cNvPr id="149508" name="Slide Number Placeholder 7"/>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DFB2DA64-0275-4C33-8ACD-0462C74A2A7F}" type="slidenum">
              <a:rPr lang="en-US" altLang="en-US" sz="1000"/>
              <a:pPr>
                <a:spcBef>
                  <a:spcPct val="0"/>
                </a:spcBef>
                <a:buFontTx/>
                <a:buNone/>
              </a:pPr>
              <a:t>67</a:t>
            </a:fld>
            <a:endParaRPr lang="en-US" altLang="en-US" sz="1000"/>
          </a:p>
        </p:txBody>
      </p:sp>
      <p:sp>
        <p:nvSpPr>
          <p:cNvPr id="149509" name="Rectangle 19"/>
          <p:cNvSpPr>
            <a:spLocks noChangeArrowheads="1"/>
          </p:cNvSpPr>
          <p:nvPr/>
        </p:nvSpPr>
        <p:spPr bwMode="auto">
          <a:xfrm>
            <a:off x="450079" y="533400"/>
            <a:ext cx="8229600" cy="162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dirty="0">
                <a:solidFill>
                  <a:schemeClr val="tx2"/>
                </a:solidFill>
              </a:rPr>
              <a:t>The world’s oceans contain approximately </a:t>
            </a:r>
            <a:r>
              <a:rPr lang="en-US" altLang="en-US" dirty="0" smtClean="0">
                <a:solidFill>
                  <a:schemeClr val="tx2"/>
                </a:solidFill>
              </a:rPr>
              <a:t>1.35×10</a:t>
            </a:r>
            <a:r>
              <a:rPr lang="en-US" altLang="en-US" baseline="30000" dirty="0" smtClean="0">
                <a:solidFill>
                  <a:schemeClr val="tx2"/>
                </a:solidFill>
              </a:rPr>
              <a:t>9</a:t>
            </a:r>
            <a:r>
              <a:rPr lang="en-US" altLang="en-US" dirty="0" smtClean="0">
                <a:solidFill>
                  <a:schemeClr val="tx2"/>
                </a:solidFill>
              </a:rPr>
              <a:t>  </a:t>
            </a:r>
            <a:r>
              <a:rPr lang="en-US" altLang="en-US" dirty="0">
                <a:solidFill>
                  <a:schemeClr val="tx2"/>
                </a:solidFill>
              </a:rPr>
              <a:t>km</a:t>
            </a:r>
            <a:r>
              <a:rPr lang="en-US" altLang="en-US" baseline="30000" dirty="0">
                <a:solidFill>
                  <a:schemeClr val="tx2"/>
                </a:solidFill>
              </a:rPr>
              <a:t>3</a:t>
            </a:r>
            <a:r>
              <a:rPr lang="en-US" altLang="en-US" dirty="0">
                <a:solidFill>
                  <a:schemeClr val="tx2"/>
                </a:solidFill>
              </a:rPr>
              <a:t> of water. Determine the volume in </a:t>
            </a:r>
            <a:r>
              <a:rPr lang="en-US" altLang="en-US" dirty="0" smtClean="0">
                <a:solidFill>
                  <a:schemeClr val="tx2"/>
                </a:solidFill>
              </a:rPr>
              <a:t>liters.</a:t>
            </a:r>
            <a:endParaRPr lang="en-US" altLang="en-US" dirty="0">
              <a:solidFill>
                <a:schemeClr val="tx2"/>
              </a:solidFill>
            </a:endParaRPr>
          </a:p>
          <a:p>
            <a:pPr eaLnBrk="1" hangingPunct="1">
              <a:spcBef>
                <a:spcPct val="0"/>
              </a:spcBef>
              <a:buFontTx/>
              <a:buNone/>
            </a:pPr>
            <a:endParaRPr lang="en-US" altLang="en-US" dirty="0">
              <a:solidFill>
                <a:schemeClr val="tx2"/>
              </a:solidFill>
            </a:endParaRPr>
          </a:p>
        </p:txBody>
      </p:sp>
      <p:sp>
        <p:nvSpPr>
          <p:cNvPr id="133144" name="Rectangle 24"/>
          <p:cNvSpPr>
            <a:spLocks noChangeArrowheads="1"/>
          </p:cNvSpPr>
          <p:nvPr/>
        </p:nvSpPr>
        <p:spPr bwMode="auto">
          <a:xfrm>
            <a:off x="838200" y="4857750"/>
            <a:ext cx="2514600" cy="465138"/>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aphicFrame>
        <p:nvGraphicFramePr>
          <p:cNvPr id="2" name="Object 1"/>
          <p:cNvGraphicFramePr>
            <a:graphicFrameLocks noChangeAspect="1"/>
          </p:cNvGraphicFramePr>
          <p:nvPr/>
        </p:nvGraphicFramePr>
        <p:xfrm>
          <a:off x="701675" y="2286000"/>
          <a:ext cx="8135938" cy="1277938"/>
        </p:xfrm>
        <a:graphic>
          <a:graphicData uri="http://schemas.openxmlformats.org/presentationml/2006/ole">
            <mc:AlternateContent xmlns:mc="http://schemas.openxmlformats.org/markup-compatibility/2006">
              <mc:Choice xmlns:v="urn:schemas-microsoft-com:vml" Requires="v">
                <p:oleObj spid="_x0000_s149586" name="Equation" r:id="rId4" imgW="4444920" imgH="698400" progId="Equation.DSMT4">
                  <p:embed/>
                </p:oleObj>
              </mc:Choice>
              <mc:Fallback>
                <p:oleObj name="Equation" r:id="rId4" imgW="4444920" imgH="698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75" y="2286000"/>
                        <a:ext cx="8135938"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par>
                          <p:cTn id="13" fill="hold" nodeType="afterGroup">
                            <p:stCondLst>
                              <p:cond delay="0"/>
                            </p:stCondLst>
                            <p:childTnLst>
                              <p:par>
                                <p:cTn id="14" presetID="21" presetClass="entr" presetSubtype="4" fill="hold" grpId="0" nodeType="afterEffect">
                                  <p:stCondLst>
                                    <p:cond delay="0"/>
                                  </p:stCondLst>
                                  <p:childTnLst>
                                    <p:set>
                                      <p:cBhvr>
                                        <p:cTn id="15" dur="1" fill="hold">
                                          <p:stCondLst>
                                            <p:cond delay="0"/>
                                          </p:stCondLst>
                                        </p:cTn>
                                        <p:tgtEl>
                                          <p:spTgt spid="133144"/>
                                        </p:tgtEl>
                                        <p:attrNameLst>
                                          <p:attrName>style.visibility</p:attrName>
                                        </p:attrNameLst>
                                      </p:cBhvr>
                                      <p:to>
                                        <p:strVal val="visible"/>
                                      </p:to>
                                    </p:set>
                                    <p:animEffect transition="in" filter="wheel(4)">
                                      <p:cBhvr>
                                        <p:cTn id="16" dur="500"/>
                                        <p:tgtEl>
                                          <p:spTgt spid="133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txBox="1">
            <a:spLocks/>
          </p:cNvSpPr>
          <p:nvPr/>
        </p:nvSpPr>
        <p:spPr bwMode="auto">
          <a:xfrm>
            <a:off x="438150" y="2276475"/>
            <a:ext cx="85344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ea typeface="+mn-ea"/>
              </a:defRPr>
            </a:lvl2pPr>
            <a:lvl3pPr marL="1409700" indent="-495300" algn="l" rtl="0" eaLnBrk="0" fontAlgn="base" hangingPunct="0">
              <a:spcBef>
                <a:spcPct val="20000"/>
              </a:spcBef>
              <a:spcAft>
                <a:spcPct val="0"/>
              </a:spcAft>
              <a:buAutoNum type="romanLcPeriod"/>
              <a:defRPr sz="2400">
                <a:solidFill>
                  <a:schemeClr val="tx1"/>
                </a:solidFill>
                <a:latin typeface="+mn-lt"/>
                <a:ea typeface="+mn-ea"/>
              </a:defRPr>
            </a:lvl3pPr>
            <a:lvl4pPr marL="1784350" indent="-412750" algn="l" rtl="0" eaLnBrk="0" fontAlgn="base" hangingPunct="0">
              <a:spcBef>
                <a:spcPct val="20000"/>
              </a:spcBef>
              <a:spcAft>
                <a:spcPct val="0"/>
              </a:spcAft>
              <a:buChar char="–"/>
              <a:defRPr sz="2000">
                <a:solidFill>
                  <a:schemeClr val="tx1"/>
                </a:solidFill>
                <a:latin typeface="+mn-lt"/>
                <a:ea typeface="+mn-ea"/>
              </a:defRPr>
            </a:lvl4pPr>
            <a:lvl5pPr marL="2241550" indent="-412750" algn="l" rtl="0" eaLnBrk="0" fontAlgn="base" hangingPunct="0">
              <a:spcBef>
                <a:spcPct val="20000"/>
              </a:spcBef>
              <a:spcAft>
                <a:spcPct val="0"/>
              </a:spcAft>
              <a:buChar char="»"/>
              <a:defRPr sz="2000">
                <a:solidFill>
                  <a:schemeClr val="tx1"/>
                </a:solidFill>
                <a:latin typeface="+mn-lt"/>
                <a:ea typeface="+mn-ea"/>
              </a:defRPr>
            </a:lvl5pPr>
            <a:lvl6pPr marL="2698750" indent="-412750" algn="l" rtl="0" fontAlgn="base">
              <a:spcBef>
                <a:spcPct val="20000"/>
              </a:spcBef>
              <a:spcAft>
                <a:spcPct val="0"/>
              </a:spcAft>
              <a:buChar char="»"/>
              <a:defRPr sz="2000">
                <a:solidFill>
                  <a:schemeClr val="tx1"/>
                </a:solidFill>
                <a:latin typeface="+mn-lt"/>
                <a:ea typeface="+mn-ea"/>
              </a:defRPr>
            </a:lvl6pPr>
            <a:lvl7pPr marL="3155950" indent="-412750" algn="l" rtl="0" fontAlgn="base">
              <a:spcBef>
                <a:spcPct val="20000"/>
              </a:spcBef>
              <a:spcAft>
                <a:spcPct val="0"/>
              </a:spcAft>
              <a:buChar char="»"/>
              <a:defRPr sz="2000">
                <a:solidFill>
                  <a:schemeClr val="tx1"/>
                </a:solidFill>
                <a:latin typeface="+mn-lt"/>
                <a:ea typeface="+mn-ea"/>
              </a:defRPr>
            </a:lvl7pPr>
            <a:lvl8pPr marL="3613150" indent="-412750" algn="l" rtl="0" fontAlgn="base">
              <a:spcBef>
                <a:spcPct val="20000"/>
              </a:spcBef>
              <a:spcAft>
                <a:spcPct val="0"/>
              </a:spcAft>
              <a:buChar char="»"/>
              <a:defRPr sz="2000">
                <a:solidFill>
                  <a:schemeClr val="tx1"/>
                </a:solidFill>
                <a:latin typeface="+mn-lt"/>
                <a:ea typeface="+mn-ea"/>
              </a:defRPr>
            </a:lvl8pPr>
            <a:lvl9pPr marL="4070350" indent="-412750" algn="l" rtl="0" fontAlgn="base">
              <a:spcBef>
                <a:spcPct val="20000"/>
              </a:spcBef>
              <a:spcAft>
                <a:spcPct val="0"/>
              </a:spcAft>
              <a:buChar char="»"/>
              <a:defRPr sz="2000">
                <a:solidFill>
                  <a:schemeClr val="tx1"/>
                </a:solidFill>
                <a:latin typeface="+mn-lt"/>
                <a:ea typeface="+mn-ea"/>
              </a:defRPr>
            </a:lvl9pPr>
          </a:lstStyle>
          <a:p>
            <a:pPr marL="0" indent="0">
              <a:buFontTx/>
              <a:buNone/>
              <a:defRPr/>
            </a:pPr>
            <a:r>
              <a:rPr lang="en-IN" kern="0" dirty="0" smtClean="0"/>
              <a:t>The following conversion factors are required:</a:t>
            </a:r>
          </a:p>
          <a:p>
            <a:pPr marL="0" indent="0">
              <a:buFontTx/>
              <a:buNone/>
              <a:defRPr/>
            </a:pPr>
            <a:endParaRPr lang="en-IN" kern="0" dirty="0"/>
          </a:p>
          <a:p>
            <a:pPr marL="0" indent="0">
              <a:buFontTx/>
              <a:buNone/>
              <a:defRPr/>
            </a:pPr>
            <a:endParaRPr lang="en-IN" kern="0" dirty="0" smtClean="0"/>
          </a:p>
          <a:p>
            <a:pPr marL="0" indent="0">
              <a:buFontTx/>
              <a:buNone/>
              <a:defRPr/>
            </a:pPr>
            <a:endParaRPr lang="en-IN" kern="0" dirty="0"/>
          </a:p>
          <a:p>
            <a:pPr marL="0" indent="0">
              <a:buFontTx/>
              <a:buNone/>
              <a:defRPr/>
            </a:pPr>
            <a:endParaRPr lang="en-IN" kern="0" dirty="0"/>
          </a:p>
        </p:txBody>
      </p:sp>
      <p:sp>
        <p:nvSpPr>
          <p:cNvPr id="151556"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FD6D2473-4C53-4ADF-8D35-D41791622838}" type="slidenum">
              <a:rPr lang="en-US" altLang="en-US" sz="1000"/>
              <a:pPr>
                <a:spcBef>
                  <a:spcPct val="0"/>
                </a:spcBef>
                <a:buFontTx/>
                <a:buNone/>
              </a:pPr>
              <a:t>68</a:t>
            </a:fld>
            <a:endParaRPr lang="en-US" altLang="en-US" sz="1000"/>
          </a:p>
        </p:txBody>
      </p:sp>
      <p:sp>
        <p:nvSpPr>
          <p:cNvPr id="151557" name="Rectangle 17"/>
          <p:cNvSpPr>
            <a:spLocks noChangeArrowheads="1"/>
          </p:cNvSpPr>
          <p:nvPr/>
        </p:nvSpPr>
        <p:spPr bwMode="auto">
          <a:xfrm>
            <a:off x="533400" y="577805"/>
            <a:ext cx="81534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dirty="0">
                <a:solidFill>
                  <a:schemeClr val="tx2"/>
                </a:solidFill>
              </a:rPr>
              <a:t>How many centimeters are there in 6.51 miles?</a:t>
            </a:r>
          </a:p>
        </p:txBody>
      </p:sp>
      <p:graphicFrame>
        <p:nvGraphicFramePr>
          <p:cNvPr id="151558" name="Object 2"/>
          <p:cNvGraphicFramePr>
            <a:graphicFrameLocks noChangeAspect="1"/>
          </p:cNvGraphicFramePr>
          <p:nvPr/>
        </p:nvGraphicFramePr>
        <p:xfrm>
          <a:off x="1876425" y="3221038"/>
          <a:ext cx="5391150" cy="928687"/>
        </p:xfrm>
        <a:graphic>
          <a:graphicData uri="http://schemas.openxmlformats.org/presentationml/2006/ole">
            <mc:AlternateContent xmlns:mc="http://schemas.openxmlformats.org/markup-compatibility/2006">
              <mc:Choice xmlns:v="urn:schemas-microsoft-com:vml" Requires="v">
                <p:oleObj spid="_x0000_s151709" name="Equation" r:id="rId4" imgW="2286000" imgH="393480" progId="Equation.DSMT4">
                  <p:embed/>
                </p:oleObj>
              </mc:Choice>
              <mc:Fallback>
                <p:oleObj name="Equation" r:id="rId4" imgW="2286000" imgH="3934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6425" y="3221038"/>
                        <a:ext cx="53911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1559" name="Object 12"/>
          <p:cNvGraphicFramePr>
            <a:graphicFrameLocks noChangeAspect="1"/>
          </p:cNvGraphicFramePr>
          <p:nvPr/>
        </p:nvGraphicFramePr>
        <p:xfrm>
          <a:off x="596900" y="4648200"/>
          <a:ext cx="8216900" cy="1189038"/>
        </p:xfrm>
        <a:graphic>
          <a:graphicData uri="http://schemas.openxmlformats.org/presentationml/2006/ole">
            <mc:AlternateContent xmlns:mc="http://schemas.openxmlformats.org/markup-compatibility/2006">
              <mc:Choice xmlns:v="urn:schemas-microsoft-com:vml" Requires="v">
                <p:oleObj spid="_x0000_s151710" name="Equation" r:id="rId6" imgW="4216320" imgH="609480" progId="Equation.DSMT4">
                  <p:embed/>
                </p:oleObj>
              </mc:Choice>
              <mc:Fallback>
                <p:oleObj name="Equation" r:id="rId6" imgW="4216320" imgH="609480"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900" y="4648200"/>
                        <a:ext cx="82169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28"/>
          <p:cNvSpPr>
            <a:spLocks noChangeArrowheads="1"/>
          </p:cNvSpPr>
          <p:nvPr/>
        </p:nvSpPr>
        <p:spPr bwMode="auto">
          <a:xfrm>
            <a:off x="7229475" y="4821238"/>
            <a:ext cx="1546225" cy="5334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AutoNum type="romanLcPeriod"/>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1"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5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559"/>
                                        </p:tgtEl>
                                        <p:attrNameLst>
                                          <p:attrName>style.visibility</p:attrName>
                                        </p:attrNameLst>
                                      </p:cBhvr>
                                      <p:to>
                                        <p:strVal val="visible"/>
                                      </p:to>
                                    </p:set>
                                  </p:childTnLst>
                                </p:cTn>
                              </p:par>
                            </p:childTnLst>
                          </p:cTn>
                        </p:par>
                        <p:par>
                          <p:cTn id="15" fill="hold">
                            <p:stCondLst>
                              <p:cond delay="0"/>
                            </p:stCondLst>
                            <p:childTnLst>
                              <p:par>
                                <p:cTn id="16" presetID="21"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4)">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idx="1"/>
          </p:nvPr>
        </p:nvSpPr>
        <p:spPr/>
        <p:txBody>
          <a:bodyPr/>
          <a:lstStyle/>
          <a:p>
            <a:pPr marL="1028700" lvl="1" indent="-457200" eaLnBrk="1" hangingPunct="1">
              <a:buFontTx/>
              <a:buNone/>
            </a:pPr>
            <a:r>
              <a:rPr lang="en-US" altLang="en-US" dirty="0" smtClean="0"/>
              <a:t>c.	Know how to represent numbers using scientific notation.</a:t>
            </a:r>
          </a:p>
          <a:p>
            <a:pPr marL="1028700" lvl="1" indent="-457200" eaLnBrk="1" hangingPunct="1">
              <a:buFontTx/>
              <a:buNone/>
            </a:pPr>
            <a:r>
              <a:rPr lang="en-US" altLang="en-US" dirty="0" smtClean="0"/>
              <a:t>d.	Apply the rules of significant figures to reporting calculated values.</a:t>
            </a:r>
          </a:p>
          <a:p>
            <a:pPr marL="1028700" lvl="1" indent="-457200" eaLnBrk="1" hangingPunct="1">
              <a:buFontTx/>
              <a:buNone/>
            </a:pPr>
            <a:r>
              <a:rPr lang="en-US" altLang="en-US" dirty="0" smtClean="0"/>
              <a:t>e.	Be able to recognize exact numbers.</a:t>
            </a:r>
          </a:p>
          <a:p>
            <a:pPr marL="1028700" lvl="1" indent="-457200" eaLnBrk="1" hangingPunct="1">
              <a:buFontTx/>
              <a:buNone/>
            </a:pPr>
            <a:r>
              <a:rPr lang="en-US" altLang="en-US" dirty="0" smtClean="0"/>
              <a:t>f.	Know when and how to apply the rules for rounding.</a:t>
            </a:r>
          </a:p>
          <a:p>
            <a:pPr marL="1028700" lvl="1" indent="-457200" eaLnBrk="1" hangingPunct="1">
              <a:buFontTx/>
              <a:buNone/>
            </a:pPr>
            <a:r>
              <a:rPr lang="en-US" altLang="en-US" dirty="0" smtClean="0"/>
              <a:t>g.	Use significant figures in calculations.</a:t>
            </a:r>
          </a:p>
        </p:txBody>
      </p:sp>
      <p:sp>
        <p:nvSpPr>
          <p:cNvPr id="2457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116ABF6D-9F31-496A-961D-57EECB244484}" type="slidenum">
              <a:rPr lang="en-US" altLang="en-US" sz="1000"/>
              <a:pPr>
                <a:spcBef>
                  <a:spcPct val="0"/>
                </a:spcBef>
                <a:buFontTx/>
                <a:buNone/>
              </a:pPr>
              <a:t>7</a:t>
            </a:fld>
            <a:endParaRPr lang="en-US" altLang="en-US" sz="100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457200" y="685800"/>
            <a:ext cx="8229600" cy="5029200"/>
          </a:xfrm>
        </p:spPr>
        <p:txBody>
          <a:bodyPr/>
          <a:lstStyle/>
          <a:p>
            <a:pPr marL="457200" indent="-457200" eaLnBrk="1" hangingPunct="1">
              <a:buFontTx/>
              <a:buNone/>
              <a:defRPr/>
            </a:pPr>
            <a:r>
              <a:rPr lang="en-US" dirty="0" smtClean="0"/>
              <a:t>6.	SI Units</a:t>
            </a:r>
          </a:p>
          <a:p>
            <a:pPr marL="1028700" lvl="1" indent="-457200" eaLnBrk="1" hangingPunct="1">
              <a:buFontTx/>
              <a:buNone/>
              <a:defRPr/>
            </a:pPr>
            <a:r>
              <a:rPr lang="en-US" dirty="0" smtClean="0"/>
              <a:t>a.	Become familiar with the SI (metric) system of units, including the prefixes. </a:t>
            </a:r>
          </a:p>
          <a:p>
            <a:pPr marL="1028700" lvl="1" indent="-457200" eaLnBrk="1" hangingPunct="1">
              <a:buFontTx/>
              <a:buNone/>
              <a:defRPr/>
            </a:pPr>
            <a:r>
              <a:rPr lang="en-US" dirty="0" smtClean="0"/>
              <a:t>b.	Convert from one temperature scale to another.</a:t>
            </a:r>
          </a:p>
          <a:p>
            <a:pPr marL="457200" indent="-457200" eaLnBrk="1" hangingPunct="1">
              <a:buFontTx/>
              <a:buNone/>
              <a:defRPr/>
            </a:pPr>
            <a:endParaRPr lang="en-US" sz="2400" dirty="0" smtClean="0"/>
          </a:p>
          <a:p>
            <a:pPr marL="457200" indent="-457200" eaLnBrk="1" hangingPunct="1">
              <a:buFontTx/>
              <a:buNone/>
              <a:defRPr/>
            </a:pPr>
            <a:r>
              <a:rPr lang="en-US" dirty="0" smtClean="0"/>
              <a:t>7.	Derived Units</a:t>
            </a:r>
          </a:p>
          <a:p>
            <a:pPr marL="1028700" lvl="1" indent="-457200" eaLnBrk="1" hangingPunct="1">
              <a:buFontTx/>
              <a:buNone/>
              <a:defRPr/>
            </a:pPr>
            <a:r>
              <a:rPr lang="en-US" dirty="0" smtClean="0"/>
              <a:t>a.	Define and provide examples of derived units.</a:t>
            </a:r>
          </a:p>
          <a:p>
            <a:pPr marL="1085850" lvl="1" indent="-514350" eaLnBrk="1" hangingPunct="1">
              <a:buFontTx/>
              <a:buAutoNum type="alphaLcPeriod" startAt="2"/>
              <a:defRPr/>
            </a:pPr>
            <a:r>
              <a:rPr lang="en-US" dirty="0" smtClean="0"/>
              <a:t>Calculate the density of a substance.</a:t>
            </a:r>
          </a:p>
          <a:p>
            <a:pPr marL="1028700" lvl="1" indent="-457200" eaLnBrk="1" hangingPunct="1">
              <a:buFontTx/>
              <a:buAutoNum type="alphaLcPeriod" startAt="2"/>
              <a:defRPr/>
            </a:pPr>
            <a:r>
              <a:rPr lang="en-US" dirty="0" smtClean="0"/>
              <a:t>Use density to relate mass and volume.</a:t>
            </a:r>
          </a:p>
        </p:txBody>
      </p:sp>
      <p:sp>
        <p:nvSpPr>
          <p:cNvPr id="2662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4BCD4B74-8AC1-442C-994D-6D07961C2A37}" type="slidenum">
              <a:rPr lang="en-US" altLang="en-US" sz="1000"/>
              <a:pPr>
                <a:spcBef>
                  <a:spcPct val="0"/>
                </a:spcBef>
                <a:buFontTx/>
                <a:buNone/>
              </a:pPr>
              <a:t>8</a:t>
            </a:fld>
            <a:endParaRPr lang="en-US" altLang="en-US" sz="100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idx="1"/>
          </p:nvPr>
        </p:nvSpPr>
        <p:spPr/>
        <p:txBody>
          <a:bodyPr/>
          <a:lstStyle/>
          <a:p>
            <a:pPr marL="457200" indent="-457200" eaLnBrk="1" hangingPunct="1">
              <a:buFontTx/>
              <a:buNone/>
            </a:pPr>
            <a:r>
              <a:rPr lang="en-US" altLang="en-US" dirty="0" smtClean="0"/>
              <a:t>8.	Units and Dimensional Analysis (Factor-Label Method)</a:t>
            </a:r>
          </a:p>
          <a:p>
            <a:pPr marL="1028700" lvl="1" indent="-457200" eaLnBrk="1" hangingPunct="1">
              <a:buFontTx/>
              <a:buNone/>
            </a:pPr>
            <a:r>
              <a:rPr lang="en-US" altLang="en-US" dirty="0" smtClean="0"/>
              <a:t>a.	Apply dimensional analysis to solving numerical problems.</a:t>
            </a:r>
          </a:p>
          <a:p>
            <a:pPr marL="1028700" lvl="1" indent="-457200" eaLnBrk="1" hangingPunct="1">
              <a:buFontTx/>
              <a:buNone/>
            </a:pPr>
            <a:r>
              <a:rPr lang="en-US" altLang="en-US" dirty="0" smtClean="0"/>
              <a:t>b.	Convert from one metric unit to another metric unit.</a:t>
            </a:r>
          </a:p>
          <a:p>
            <a:pPr marL="1028700" lvl="1" indent="-457200" eaLnBrk="1" hangingPunct="1">
              <a:buFontTx/>
              <a:buNone/>
            </a:pPr>
            <a:r>
              <a:rPr lang="en-US" altLang="en-US" dirty="0" smtClean="0"/>
              <a:t>c.	Convert from one metric volume to another metric volume.</a:t>
            </a:r>
          </a:p>
          <a:p>
            <a:pPr marL="1028700" lvl="1" indent="-457200" eaLnBrk="1" hangingPunct="1">
              <a:buFontTx/>
              <a:buNone/>
            </a:pPr>
            <a:r>
              <a:rPr lang="en-US" altLang="en-US" dirty="0" smtClean="0"/>
              <a:t>d.	Convert from any unit to another unit.</a:t>
            </a:r>
          </a:p>
        </p:txBody>
      </p:sp>
      <p:sp>
        <p:nvSpPr>
          <p:cNvPr id="28675"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a:t>1 | </a:t>
            </a:r>
            <a:fld id="{0DCC2595-708D-4FD6-9487-780251CCC817}" type="slidenum">
              <a:rPr lang="en-US" altLang="en-US" sz="1000"/>
              <a:pPr>
                <a:spcBef>
                  <a:spcPct val="0"/>
                </a:spcBef>
                <a:buFontTx/>
                <a:buNone/>
              </a:pPr>
              <a:t>9</a:t>
            </a:fld>
            <a:endParaRPr lang="en-US" altLang="en-US" sz="1000"/>
          </a:p>
        </p:txBody>
      </p:sp>
      <p:sp>
        <p:nvSpPr>
          <p:cNvPr id="7" name="Rectangle 7"/>
          <p:cNvSpPr>
            <a:spLocks noGrp="1" noChangeArrowheads="1"/>
          </p:cNvSpPr>
          <p:nvPr>
            <p:ph type="ftr" sz="quarter" idx="3"/>
          </p:nvPr>
        </p:nvSpPr>
        <p:spPr bwMode="auto">
          <a:xfrm>
            <a:off x="0" y="6477000"/>
            <a:ext cx="8001000" cy="2286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spcBef>
                <a:spcPct val="20000"/>
              </a:spcBef>
              <a:buSzPct val="75000"/>
              <a:buFont typeface="Wingdings" pitchFamily="2" charset="2"/>
              <a:buNone/>
              <a:defRPr sz="1000">
                <a:latin typeface="Arial" pitchFamily="34" charset="0"/>
              </a:defRPr>
            </a:lvl1pPr>
          </a:lstStyle>
          <a:p>
            <a:pPr>
              <a:defRPr/>
            </a:pPr>
            <a:r>
              <a:rPr lang="en-US" dirty="0" smtClean="0"/>
              <a:t>©2017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ther Resources">
  <a:themeElements>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ther Resourc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ther Resour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ther Resour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ther Resour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ther Resour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ther Resour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ther Resour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ther Resour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ther Resour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ther Resour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ther Resour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ther Resour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ther Resour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4090</TotalTime>
  <Words>5092</Words>
  <Application>Microsoft Office PowerPoint</Application>
  <PresentationFormat>On-screen Show (4:3)</PresentationFormat>
  <Paragraphs>601</Paragraphs>
  <Slides>68</Slides>
  <Notes>68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5" baseType="lpstr">
      <vt:lpstr>MS PGothic</vt:lpstr>
      <vt:lpstr>Arial</vt:lpstr>
      <vt:lpstr>Times New Roman</vt:lpstr>
      <vt:lpstr>Wingdings</vt:lpstr>
      <vt:lpstr>Wingdings 3</vt:lpstr>
      <vt:lpstr>Other Resources</vt:lpstr>
      <vt:lpstr>Equation</vt:lpstr>
      <vt:lpstr>PowerPoint Presentation</vt:lpstr>
      <vt:lpstr>Contents and Concepts</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Potassium is a soft, silvery-colored metal that melts at 64ₒC. It reacts vigorously with water, with oxygen, and with chlorine. Identify all of the physical properties and chemical properties given in this description.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Chemistry Department Wayne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Chemistry and Measurement</dc:title>
  <dc:creator>Maryfran Barber</dc:creator>
  <cp:lastModifiedBy>EAWoods</cp:lastModifiedBy>
  <cp:revision>300</cp:revision>
  <dcterms:created xsi:type="dcterms:W3CDTF">2007-08-25T20:39:16Z</dcterms:created>
  <dcterms:modified xsi:type="dcterms:W3CDTF">2016-02-02T00:00:17Z</dcterms:modified>
</cp:coreProperties>
</file>