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5143500" type="screen16x9"/>
  <p:notesSz cx="6858000" cy="9144000"/>
  <p:embeddedFontLst>
    <p:embeddedFont>
      <p:font typeface="PT Sans Narrow" panose="020B0604020202020204" charset="0"/>
      <p:regular r:id="rId57"/>
      <p:bold r:id="rId58"/>
    </p:embeddedFont>
    <p:embeddedFont>
      <p:font typeface="Open Sans SemiBold" panose="020B0604020202020204" charset="0"/>
      <p:regular r:id="rId59"/>
      <p:bold r:id="rId60"/>
      <p:italic r:id="rId61"/>
      <p:boldItalic r:id="rId62"/>
    </p:embeddedFont>
    <p:embeddedFont>
      <p:font typeface="Open Sans"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AutoNum type="arabicPeriod"/>
            </a:pPr>
            <a:r>
              <a:rPr lang="en"/>
              <a:t>True</a:t>
            </a:r>
          </a:p>
          <a:p>
            <a:pPr marL="457200" lvl="0" indent="-228600" rtl="0">
              <a:spcBef>
                <a:spcPts val="0"/>
              </a:spcBef>
              <a:buAutoNum type="arabicPeriod"/>
            </a:pPr>
            <a:r>
              <a:rPr lang="en"/>
              <a:t>False</a:t>
            </a:r>
          </a:p>
          <a:p>
            <a:pPr marL="457200" lvl="0" indent="-228600" rtl="0">
              <a:spcBef>
                <a:spcPts val="0"/>
              </a:spcBef>
              <a:buAutoNum type="arabicPeriod"/>
            </a:pPr>
            <a:r>
              <a:rPr lang="en"/>
              <a:t>True</a:t>
            </a:r>
          </a:p>
          <a:p>
            <a:pPr marL="457200" lvl="0" indent="-228600" rtl="0">
              <a:spcBef>
                <a:spcPts val="0"/>
              </a:spcBef>
              <a:buAutoNum type="arabicPeriod"/>
            </a:pPr>
            <a:r>
              <a:rPr lang="en"/>
              <a:t>True</a:t>
            </a:r>
          </a:p>
          <a:p>
            <a:pPr marL="457200" lvl="0" indent="-228600" rtl="0">
              <a:spcBef>
                <a:spcPts val="0"/>
              </a:spcBef>
              <a:buAutoNum type="arabicPeriod"/>
            </a:pPr>
            <a:r>
              <a:rPr lang="en"/>
              <a:t>True</a:t>
            </a:r>
          </a:p>
          <a:p>
            <a:pPr marL="457200" lvl="0" indent="-228600">
              <a:spcBef>
                <a:spcPts val="0"/>
              </a:spcBef>
              <a:buAutoNum type="arabicPeriod"/>
            </a:pPr>
            <a:r>
              <a:rPr lang="en"/>
              <a:t>False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2" name="Shape 3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buChar char="●"/>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751764"/>
            <a:ext cx="7136700" cy="1022400"/>
          </a:xfrm>
          <a:prstGeom prst="rect">
            <a:avLst/>
          </a:prstGeom>
        </p:spPr>
        <p:txBody>
          <a:bodyPr lIns="91425" tIns="91425" rIns="91425" bIns="91425" anchor="b" anchorCtr="0">
            <a:noAutofit/>
          </a:bodyPr>
          <a:lstStyle/>
          <a:p>
            <a:pPr lvl="0">
              <a:spcBef>
                <a:spcPts val="0"/>
              </a:spcBef>
              <a:buNone/>
            </a:pPr>
            <a:r>
              <a:rPr lang="en"/>
              <a:t>Intro to Health</a:t>
            </a:r>
          </a:p>
        </p:txBody>
      </p:sp>
      <p:sp>
        <p:nvSpPr>
          <p:cNvPr id="67" name="Shape 67"/>
          <p:cNvSpPr txBox="1">
            <a:spLocks noGrp="1"/>
          </p:cNvSpPr>
          <p:nvPr>
            <p:ph type="subTitle" idx="1"/>
          </p:nvPr>
        </p:nvSpPr>
        <p:spPr>
          <a:xfrm>
            <a:off x="2137225" y="2850039"/>
            <a:ext cx="4870500" cy="792600"/>
          </a:xfrm>
          <a:prstGeom prst="rect">
            <a:avLst/>
          </a:prstGeom>
        </p:spPr>
        <p:txBody>
          <a:bodyPr lIns="91425" tIns="91425" rIns="91425" bIns="91425" anchor="t" anchorCtr="0">
            <a:noAutofit/>
          </a:bodyPr>
          <a:lstStyle/>
          <a:p>
            <a:pPr lvl="0">
              <a:spcBef>
                <a:spcPts val="0"/>
              </a:spcBef>
              <a:buNone/>
            </a:pPr>
            <a:r>
              <a:rPr lang="en" sz="1400"/>
              <a:t>Powerpoint based on Holt’s </a:t>
            </a:r>
            <a:r>
              <a:rPr lang="en" sz="1400" i="1"/>
              <a:t>Lifetime Health</a:t>
            </a:r>
            <a:r>
              <a:rPr lang="en" sz="1400"/>
              <a:t>, 2009; chapters 1 &amp;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65500" y="1039675"/>
            <a:ext cx="4045200" cy="1675800"/>
          </a:xfrm>
          <a:prstGeom prst="rect">
            <a:avLst/>
          </a:prstGeom>
        </p:spPr>
        <p:txBody>
          <a:bodyPr lIns="91425" tIns="91425" rIns="91425" bIns="91425" anchor="b" anchorCtr="0">
            <a:noAutofit/>
          </a:bodyPr>
          <a:lstStyle/>
          <a:p>
            <a:pPr lvl="0">
              <a:spcBef>
                <a:spcPts val="0"/>
              </a:spcBef>
              <a:buNone/>
            </a:pPr>
            <a:r>
              <a:rPr lang="en"/>
              <a:t>Emotional health</a:t>
            </a:r>
          </a:p>
        </p:txBody>
      </p:sp>
      <p:sp>
        <p:nvSpPr>
          <p:cNvPr id="128" name="Shape 128"/>
          <p:cNvSpPr txBox="1">
            <a:spLocks noGrp="1"/>
          </p:cNvSpPr>
          <p:nvPr>
            <p:ph type="subTitle" idx="1"/>
          </p:nvPr>
        </p:nvSpPr>
        <p:spPr>
          <a:xfrm>
            <a:off x="265500" y="2726875"/>
            <a:ext cx="4045200" cy="1235100"/>
          </a:xfrm>
          <a:prstGeom prst="rect">
            <a:avLst/>
          </a:prstGeom>
        </p:spPr>
        <p:txBody>
          <a:bodyPr lIns="91425" tIns="91425" rIns="91425" bIns="91425" anchor="t" anchorCtr="0">
            <a:noAutofit/>
          </a:bodyPr>
          <a:lstStyle/>
          <a:p>
            <a:pPr lvl="0">
              <a:spcBef>
                <a:spcPts val="0"/>
              </a:spcBef>
              <a:buNone/>
            </a:pPr>
            <a:r>
              <a:rPr lang="en" sz="2400"/>
              <a:t>Expressing your emotions in a positive, nondestructive way</a:t>
            </a:r>
          </a:p>
        </p:txBody>
      </p:sp>
      <p:sp>
        <p:nvSpPr>
          <p:cNvPr id="129" name="Shape 129"/>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81000" rtl="0">
              <a:spcBef>
                <a:spcPts val="0"/>
              </a:spcBef>
              <a:buSzPct val="100000"/>
            </a:pPr>
            <a:r>
              <a:rPr lang="en" sz="2400"/>
              <a:t>Coping </a:t>
            </a:r>
          </a:p>
          <a:p>
            <a:pPr marL="457200" lvl="0" indent="-381000">
              <a:spcBef>
                <a:spcPts val="0"/>
              </a:spcBef>
              <a:buSzPct val="100000"/>
            </a:pPr>
            <a:r>
              <a:rPr lang="en" sz="2400"/>
              <a:t>Knowing where to go for support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265500" y="1039675"/>
            <a:ext cx="4045200" cy="1675800"/>
          </a:xfrm>
          <a:prstGeom prst="rect">
            <a:avLst/>
          </a:prstGeom>
        </p:spPr>
        <p:txBody>
          <a:bodyPr lIns="91425" tIns="91425" rIns="91425" bIns="91425" anchor="b" anchorCtr="0">
            <a:noAutofit/>
          </a:bodyPr>
          <a:lstStyle/>
          <a:p>
            <a:pPr lvl="0">
              <a:spcBef>
                <a:spcPts val="0"/>
              </a:spcBef>
              <a:buNone/>
            </a:pPr>
            <a:r>
              <a:rPr lang="en"/>
              <a:t>Social health</a:t>
            </a:r>
          </a:p>
        </p:txBody>
      </p:sp>
      <p:sp>
        <p:nvSpPr>
          <p:cNvPr id="135" name="Shape 135"/>
          <p:cNvSpPr txBox="1">
            <a:spLocks noGrp="1"/>
          </p:cNvSpPr>
          <p:nvPr>
            <p:ph type="subTitle" idx="1"/>
          </p:nvPr>
        </p:nvSpPr>
        <p:spPr>
          <a:xfrm>
            <a:off x="265500" y="2726875"/>
            <a:ext cx="4045200" cy="1235100"/>
          </a:xfrm>
          <a:prstGeom prst="rect">
            <a:avLst/>
          </a:prstGeom>
        </p:spPr>
        <p:txBody>
          <a:bodyPr lIns="91425" tIns="91425" rIns="91425" bIns="91425" anchor="t" anchorCtr="0">
            <a:noAutofit/>
          </a:bodyPr>
          <a:lstStyle/>
          <a:p>
            <a:pPr lvl="0">
              <a:spcBef>
                <a:spcPts val="0"/>
              </a:spcBef>
              <a:buNone/>
            </a:pPr>
            <a:r>
              <a:rPr lang="en" sz="2400"/>
              <a:t>Refers to the </a:t>
            </a:r>
            <a:r>
              <a:rPr lang="en" sz="2400" i="1"/>
              <a:t>quality</a:t>
            </a:r>
            <a:r>
              <a:rPr lang="en" sz="2400"/>
              <a:t> of relationships</a:t>
            </a:r>
          </a:p>
        </p:txBody>
      </p:sp>
      <p:sp>
        <p:nvSpPr>
          <p:cNvPr id="136" name="Shape 136"/>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81000" rtl="0">
              <a:spcBef>
                <a:spcPts val="0"/>
              </a:spcBef>
              <a:buSzPct val="100000"/>
            </a:pPr>
            <a:r>
              <a:rPr lang="en" sz="2400"/>
              <a:t>Respecting others</a:t>
            </a:r>
          </a:p>
          <a:p>
            <a:pPr marL="457200" lvl="0" indent="-381000" rtl="0">
              <a:spcBef>
                <a:spcPts val="0"/>
              </a:spcBef>
              <a:buSzPct val="100000"/>
            </a:pPr>
            <a:r>
              <a:rPr lang="en" sz="2400"/>
              <a:t>Supportive relationships</a:t>
            </a:r>
          </a:p>
          <a:p>
            <a:pPr marL="457200" lvl="0" indent="-381000">
              <a:spcBef>
                <a:spcPts val="0"/>
              </a:spcBef>
              <a:buSzPct val="100000"/>
            </a:pPr>
            <a:r>
              <a:rPr lang="en" sz="2400"/>
              <a:t>Expressing needs to others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65500" y="1039675"/>
            <a:ext cx="4045200" cy="1675800"/>
          </a:xfrm>
          <a:prstGeom prst="rect">
            <a:avLst/>
          </a:prstGeom>
        </p:spPr>
        <p:txBody>
          <a:bodyPr lIns="91425" tIns="91425" rIns="91425" bIns="91425" anchor="b" anchorCtr="0">
            <a:noAutofit/>
          </a:bodyPr>
          <a:lstStyle/>
          <a:p>
            <a:pPr lvl="0">
              <a:spcBef>
                <a:spcPts val="0"/>
              </a:spcBef>
              <a:buNone/>
            </a:pPr>
            <a:r>
              <a:rPr lang="en"/>
              <a:t>Mental health</a:t>
            </a:r>
          </a:p>
        </p:txBody>
      </p:sp>
      <p:sp>
        <p:nvSpPr>
          <p:cNvPr id="142" name="Shape 142"/>
          <p:cNvSpPr txBox="1">
            <a:spLocks noGrp="1"/>
          </p:cNvSpPr>
          <p:nvPr>
            <p:ph type="subTitle" idx="1"/>
          </p:nvPr>
        </p:nvSpPr>
        <p:spPr>
          <a:xfrm>
            <a:off x="265500" y="2726875"/>
            <a:ext cx="4045200" cy="1235100"/>
          </a:xfrm>
          <a:prstGeom prst="rect">
            <a:avLst/>
          </a:prstGeom>
        </p:spPr>
        <p:txBody>
          <a:bodyPr lIns="91425" tIns="91425" rIns="91425" bIns="91425" anchor="t" anchorCtr="0">
            <a:noAutofit/>
          </a:bodyPr>
          <a:lstStyle/>
          <a:p>
            <a:pPr lvl="0">
              <a:spcBef>
                <a:spcPts val="0"/>
              </a:spcBef>
              <a:buNone/>
            </a:pPr>
            <a:r>
              <a:rPr lang="en" sz="2400"/>
              <a:t>The ability to recognize reality and cope with the demands of daily life</a:t>
            </a:r>
          </a:p>
        </p:txBody>
      </p:sp>
      <p:sp>
        <p:nvSpPr>
          <p:cNvPr id="143" name="Shape 143"/>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81000" rtl="0">
              <a:spcBef>
                <a:spcPts val="0"/>
              </a:spcBef>
              <a:buSzPct val="100000"/>
            </a:pPr>
            <a:r>
              <a:rPr lang="en" sz="2400"/>
              <a:t>High self-esteem</a:t>
            </a:r>
          </a:p>
          <a:p>
            <a:pPr marL="457200" lvl="0" indent="-381000" rtl="0">
              <a:spcBef>
                <a:spcPts val="0"/>
              </a:spcBef>
              <a:buSzPct val="100000"/>
            </a:pPr>
            <a:r>
              <a:rPr lang="en" sz="2400"/>
              <a:t>Enjoys trying new things</a:t>
            </a:r>
          </a:p>
          <a:p>
            <a:pPr marL="457200" lvl="0" indent="-381000">
              <a:spcBef>
                <a:spcPts val="0"/>
              </a:spcBef>
              <a:buSzPct val="100000"/>
            </a:pPr>
            <a:r>
              <a:rPr lang="en" sz="2400"/>
              <a:t>Free of mental illness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265500" y="1039675"/>
            <a:ext cx="4045200" cy="1675800"/>
          </a:xfrm>
          <a:prstGeom prst="rect">
            <a:avLst/>
          </a:prstGeom>
        </p:spPr>
        <p:txBody>
          <a:bodyPr lIns="91425" tIns="91425" rIns="91425" bIns="91425" anchor="b" anchorCtr="0">
            <a:noAutofit/>
          </a:bodyPr>
          <a:lstStyle/>
          <a:p>
            <a:pPr lvl="0">
              <a:spcBef>
                <a:spcPts val="0"/>
              </a:spcBef>
              <a:buNone/>
            </a:pPr>
            <a:r>
              <a:rPr lang="en"/>
              <a:t>Spiritual health</a:t>
            </a:r>
          </a:p>
        </p:txBody>
      </p:sp>
      <p:sp>
        <p:nvSpPr>
          <p:cNvPr id="149" name="Shape 149"/>
          <p:cNvSpPr txBox="1">
            <a:spLocks noGrp="1"/>
          </p:cNvSpPr>
          <p:nvPr>
            <p:ph type="subTitle" idx="1"/>
          </p:nvPr>
        </p:nvSpPr>
        <p:spPr>
          <a:xfrm>
            <a:off x="265500" y="2726875"/>
            <a:ext cx="4045200" cy="1235100"/>
          </a:xfrm>
          <a:prstGeom prst="rect">
            <a:avLst/>
          </a:prstGeom>
        </p:spPr>
        <p:txBody>
          <a:bodyPr lIns="91425" tIns="91425" rIns="91425" bIns="91425" anchor="t" anchorCtr="0">
            <a:noAutofit/>
          </a:bodyPr>
          <a:lstStyle/>
          <a:p>
            <a:pPr lvl="0">
              <a:spcBef>
                <a:spcPts val="0"/>
              </a:spcBef>
              <a:buNone/>
            </a:pPr>
            <a:r>
              <a:rPr lang="en" sz="2400"/>
              <a:t>Maintaining harmonious relationships with others; having spiritual direction; having purpose</a:t>
            </a:r>
          </a:p>
        </p:txBody>
      </p:sp>
      <p:sp>
        <p:nvSpPr>
          <p:cNvPr id="150" name="Shape 150"/>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81000" rtl="0">
              <a:spcBef>
                <a:spcPts val="0"/>
              </a:spcBef>
              <a:buSzPct val="100000"/>
            </a:pPr>
            <a:r>
              <a:rPr lang="en" sz="2400"/>
              <a:t>Understanding purpose in life</a:t>
            </a:r>
          </a:p>
          <a:p>
            <a:pPr marL="457200" lvl="0" indent="-381000" rtl="0">
              <a:spcBef>
                <a:spcPts val="0"/>
              </a:spcBef>
              <a:buSzPct val="100000"/>
            </a:pPr>
            <a:r>
              <a:rPr lang="en" sz="2400"/>
              <a:t>Living according to one’s </a:t>
            </a:r>
            <a:r>
              <a:rPr lang="en" sz="2400" u="sng"/>
              <a:t>values</a:t>
            </a:r>
          </a:p>
          <a:p>
            <a:pPr marL="457200" lvl="0" indent="-381000" rtl="0">
              <a:spcBef>
                <a:spcPts val="0"/>
              </a:spcBef>
              <a:buSzPct val="100000"/>
            </a:pPr>
            <a:r>
              <a:rPr lang="en" sz="2400"/>
              <a:t>Feels unity with other people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265500" y="1039675"/>
            <a:ext cx="4045200" cy="1675800"/>
          </a:xfrm>
          <a:prstGeom prst="rect">
            <a:avLst/>
          </a:prstGeom>
        </p:spPr>
        <p:txBody>
          <a:bodyPr lIns="91425" tIns="91425" rIns="91425" bIns="91425" anchor="b" anchorCtr="0">
            <a:noAutofit/>
          </a:bodyPr>
          <a:lstStyle/>
          <a:p>
            <a:pPr lvl="0">
              <a:spcBef>
                <a:spcPts val="0"/>
              </a:spcBef>
              <a:buNone/>
            </a:pPr>
            <a:r>
              <a:rPr lang="en"/>
              <a:t>Environmental health</a:t>
            </a:r>
          </a:p>
        </p:txBody>
      </p:sp>
      <p:sp>
        <p:nvSpPr>
          <p:cNvPr id="156" name="Shape 156"/>
          <p:cNvSpPr txBox="1">
            <a:spLocks noGrp="1"/>
          </p:cNvSpPr>
          <p:nvPr>
            <p:ph type="subTitle" idx="1"/>
          </p:nvPr>
        </p:nvSpPr>
        <p:spPr>
          <a:xfrm>
            <a:off x="265500" y="2726875"/>
            <a:ext cx="4045200" cy="1235100"/>
          </a:xfrm>
          <a:prstGeom prst="rect">
            <a:avLst/>
          </a:prstGeom>
        </p:spPr>
        <p:txBody>
          <a:bodyPr lIns="91425" tIns="91425" rIns="91425" bIns="91425" anchor="t" anchorCtr="0">
            <a:noAutofit/>
          </a:bodyPr>
          <a:lstStyle/>
          <a:p>
            <a:pPr lvl="0">
              <a:spcBef>
                <a:spcPts val="0"/>
              </a:spcBef>
              <a:buNone/>
            </a:pPr>
            <a:r>
              <a:rPr lang="en" sz="2400"/>
              <a:t>Refers to keeping your surroundings clean and safe</a:t>
            </a:r>
          </a:p>
        </p:txBody>
      </p:sp>
      <p:sp>
        <p:nvSpPr>
          <p:cNvPr id="157" name="Shape 157"/>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81000" rtl="0">
              <a:spcBef>
                <a:spcPts val="0"/>
              </a:spcBef>
              <a:buSzPct val="100000"/>
            </a:pPr>
            <a:r>
              <a:rPr lang="en" sz="2400"/>
              <a:t>Access to clean air and water</a:t>
            </a:r>
          </a:p>
          <a:p>
            <a:pPr marL="457200" lvl="0" indent="-381000" rtl="0">
              <a:spcBef>
                <a:spcPts val="0"/>
              </a:spcBef>
              <a:buSzPct val="100000"/>
            </a:pPr>
            <a:r>
              <a:rPr lang="en" sz="2400"/>
              <a:t>Clean, uncrowded living space</a:t>
            </a:r>
          </a:p>
          <a:p>
            <a:pPr marL="457200" lvl="0" indent="-381000">
              <a:spcBef>
                <a:spcPts val="0"/>
              </a:spcBef>
              <a:buSzPct val="100000"/>
            </a:pPr>
            <a:r>
              <a:rPr lang="en" sz="2400"/>
              <a:t>Recycles used paper, glass products, and aluminum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311700" y="4230725"/>
            <a:ext cx="5998800" cy="598800"/>
          </a:xfrm>
          <a:prstGeom prst="rect">
            <a:avLst/>
          </a:prstGeom>
        </p:spPr>
        <p:txBody>
          <a:bodyPr lIns="91425" tIns="91425" rIns="91425" bIns="91425" anchor="ctr" anchorCtr="0">
            <a:noAutofit/>
          </a:bodyPr>
          <a:lstStyle/>
          <a:p>
            <a:pPr lvl="0">
              <a:spcBef>
                <a:spcPts val="0"/>
              </a:spcBef>
              <a:buNone/>
            </a:pPr>
            <a:r>
              <a:rPr lang="en"/>
              <a:t>Components of Health Poster Project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311700" y="4245425"/>
            <a:ext cx="5998800" cy="584100"/>
          </a:xfrm>
          <a:prstGeom prst="rect">
            <a:avLst/>
          </a:prstGeom>
        </p:spPr>
        <p:txBody>
          <a:bodyPr lIns="91425" tIns="91425" rIns="91425" bIns="91425" anchor="ctr" anchorCtr="0">
            <a:noAutofit/>
          </a:bodyPr>
          <a:lstStyle/>
          <a:p>
            <a:pPr lvl="0">
              <a:spcBef>
                <a:spcPts val="0"/>
              </a:spcBef>
              <a:buNone/>
            </a:pPr>
            <a:r>
              <a:rPr lang="en" i="1"/>
              <a:t>The Lorax</a:t>
            </a:r>
            <a:r>
              <a:rPr lang="en"/>
              <a:t> and reflection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rtl="0">
              <a:spcBef>
                <a:spcPts val="0"/>
              </a:spcBef>
              <a:buNone/>
            </a:pPr>
            <a:r>
              <a:rPr lang="en" sz="2400"/>
              <a:t>Write a 4-6 sentence paragraph that describes a person you know and consider to be healthy.  Describe why you think this person is healthy.  Identify activities that you think this person does to be healthy and identify any other activities that this person could do to enhance his/her health.</a:t>
            </a:r>
          </a:p>
        </p:txBody>
      </p:sp>
      <p:pic>
        <p:nvPicPr>
          <p:cNvPr id="173" name="Shape 173" descr="bellringer.png"/>
          <p:cNvPicPr preferRelativeResize="0"/>
          <p:nvPr/>
        </p:nvPicPr>
        <p:blipFill>
          <a:blip r:embed="rId3">
            <a:alphaModFix/>
          </a:blip>
          <a:stretch>
            <a:fillRect/>
          </a:stretch>
        </p:blipFill>
        <p:spPr>
          <a:xfrm>
            <a:off x="311698" y="274525"/>
            <a:ext cx="1032374" cy="991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1304850"/>
            <a:ext cx="8520600" cy="1538400"/>
          </a:xfrm>
          <a:prstGeom prst="rect">
            <a:avLst/>
          </a:prstGeom>
        </p:spPr>
        <p:txBody>
          <a:bodyPr lIns="91425" tIns="91425" rIns="91425" bIns="91425" anchor="ctr" anchorCtr="0">
            <a:noAutofit/>
          </a:bodyPr>
          <a:lstStyle/>
          <a:p>
            <a:pPr lvl="0">
              <a:spcBef>
                <a:spcPts val="0"/>
              </a:spcBef>
              <a:buNone/>
            </a:pPr>
            <a:r>
              <a:rPr lang="en"/>
              <a:t>Wellness</a:t>
            </a:r>
          </a:p>
        </p:txBody>
      </p:sp>
      <p:sp>
        <p:nvSpPr>
          <p:cNvPr id="179" name="Shape 179"/>
          <p:cNvSpPr txBox="1">
            <a:spLocks noGrp="1"/>
          </p:cNvSpPr>
          <p:nvPr>
            <p:ph type="body" idx="1"/>
          </p:nvPr>
        </p:nvSpPr>
        <p:spPr>
          <a:xfrm>
            <a:off x="311700" y="2995650"/>
            <a:ext cx="8520600" cy="10716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3000"/>
              <a:t>Reaching your best in all six components of health.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p:cNvPicPr preferRelativeResize="0"/>
          <p:nvPr/>
        </p:nvPicPr>
        <p:blipFill>
          <a:blip r:embed="rId3">
            <a:alphaModFix/>
          </a:blip>
          <a:stretch>
            <a:fillRect/>
          </a:stretch>
        </p:blipFill>
        <p:spPr>
          <a:xfrm>
            <a:off x="461275" y="152400"/>
            <a:ext cx="8321400" cy="4160700"/>
          </a:xfrm>
          <a:prstGeom prst="rect">
            <a:avLst/>
          </a:prstGeom>
          <a:noFill/>
          <a:ln>
            <a:noFill/>
          </a:ln>
        </p:spPr>
      </p:pic>
      <p:sp>
        <p:nvSpPr>
          <p:cNvPr id="185" name="Shape 185"/>
          <p:cNvSpPr txBox="1">
            <a:spLocks noGrp="1"/>
          </p:cNvSpPr>
          <p:nvPr>
            <p:ph type="body" idx="1"/>
          </p:nvPr>
        </p:nvSpPr>
        <p:spPr>
          <a:xfrm>
            <a:off x="407550" y="3467050"/>
            <a:ext cx="8375100" cy="1369800"/>
          </a:xfrm>
          <a:prstGeom prst="rect">
            <a:avLst/>
          </a:prstGeom>
        </p:spPr>
        <p:txBody>
          <a:bodyPr lIns="91425" tIns="91425" rIns="91425" bIns="91425" anchor="t" anchorCtr="0">
            <a:noAutofit/>
          </a:bodyPr>
          <a:lstStyle/>
          <a:p>
            <a:pPr lvl="0" rtl="0">
              <a:spcBef>
                <a:spcPts val="0"/>
              </a:spcBef>
              <a:buNone/>
            </a:pPr>
            <a:r>
              <a:rPr lang="en" sz="3000"/>
              <a:t>Wellness Continuum</a:t>
            </a:r>
            <a:r>
              <a:rPr lang="en"/>
              <a:t>-- a person is not completely healthy or completely unhealthy; the choices you make every day will have consequences that will push you in one direction or the other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            What’s Your Health IQ?  </a:t>
            </a:r>
            <a:r>
              <a:rPr lang="en" sz="2400"/>
              <a:t>True/False</a:t>
            </a:r>
          </a:p>
        </p:txBody>
      </p:sp>
      <p:sp>
        <p:nvSpPr>
          <p:cNvPr id="73" name="Shape 73"/>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55600" rtl="0">
              <a:spcBef>
                <a:spcPts val="0"/>
              </a:spcBef>
              <a:buSzPct val="100000"/>
              <a:buAutoNum type="arabicPeriod"/>
            </a:pPr>
            <a:r>
              <a:rPr lang="en" sz="2000"/>
              <a:t>Most deaths are caused by our behaviors.</a:t>
            </a:r>
          </a:p>
          <a:p>
            <a:pPr marL="457200" lvl="0" indent="-355600" rtl="0">
              <a:spcBef>
                <a:spcPts val="0"/>
              </a:spcBef>
              <a:buSzPct val="100000"/>
              <a:buAutoNum type="arabicPeriod"/>
            </a:pPr>
            <a:r>
              <a:rPr lang="en" sz="2000"/>
              <a:t>If you have a history of heart disease in your family, there is nothing you can do about your risk for heart disease.</a:t>
            </a:r>
          </a:p>
          <a:p>
            <a:pPr marL="457200" lvl="0" indent="-355600" rtl="0">
              <a:spcBef>
                <a:spcPts val="0"/>
              </a:spcBef>
              <a:buSzPct val="100000"/>
              <a:buAutoNum type="arabicPeriod"/>
            </a:pPr>
            <a:r>
              <a:rPr lang="en" sz="2000"/>
              <a:t>The leading cause of death in teens is motor vehicle accidents.</a:t>
            </a:r>
          </a:p>
          <a:p>
            <a:pPr marL="457200" lvl="0" indent="-355600" rtl="0">
              <a:spcBef>
                <a:spcPts val="0"/>
              </a:spcBef>
              <a:buSzPct val="100000"/>
              <a:buAutoNum type="arabicPeriod"/>
            </a:pPr>
            <a:r>
              <a:rPr lang="en" sz="2000"/>
              <a:t>Smoking is the single leading preventable cause of death in the US.</a:t>
            </a:r>
          </a:p>
          <a:p>
            <a:pPr marL="457200" lvl="0" indent="-355600" rtl="0">
              <a:spcBef>
                <a:spcPts val="0"/>
              </a:spcBef>
              <a:buSzPct val="100000"/>
              <a:buAutoNum type="arabicPeriod"/>
            </a:pPr>
            <a:r>
              <a:rPr lang="en" sz="2000"/>
              <a:t>Eating fruits &amp; vegetables every day may help lower your risk of cancer or heart disease.</a:t>
            </a:r>
          </a:p>
          <a:p>
            <a:pPr marL="457200" lvl="0" indent="-355600" rtl="0">
              <a:spcBef>
                <a:spcPts val="0"/>
              </a:spcBef>
              <a:buSzPct val="100000"/>
              <a:buAutoNum type="arabicPeriod"/>
            </a:pPr>
            <a:r>
              <a:rPr lang="en" sz="2000"/>
              <a:t>If you are not physically sick, then you are healthy.</a:t>
            </a:r>
          </a:p>
        </p:txBody>
      </p:sp>
      <p:pic>
        <p:nvPicPr>
          <p:cNvPr id="74" name="Shape 74" descr="bellringer.png"/>
          <p:cNvPicPr preferRelativeResize="0"/>
          <p:nvPr/>
        </p:nvPicPr>
        <p:blipFill>
          <a:blip r:embed="rId3">
            <a:alphaModFix/>
          </a:blip>
          <a:stretch>
            <a:fillRect/>
          </a:stretch>
        </p:blipFill>
        <p:spPr>
          <a:xfrm>
            <a:off x="311698" y="274525"/>
            <a:ext cx="1032374" cy="991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Influences on wellness</a:t>
            </a:r>
          </a:p>
        </p:txBody>
      </p:sp>
      <p:sp>
        <p:nvSpPr>
          <p:cNvPr id="191" name="Shape 191"/>
          <p:cNvSpPr txBox="1">
            <a:spLocks noGrp="1"/>
          </p:cNvSpPr>
          <p:nvPr>
            <p:ph type="body" idx="1"/>
          </p:nvPr>
        </p:nvSpPr>
        <p:spPr>
          <a:xfrm>
            <a:off x="311700" y="1266325"/>
            <a:ext cx="8520600" cy="3342300"/>
          </a:xfrm>
          <a:prstGeom prst="rect">
            <a:avLst/>
          </a:prstGeom>
        </p:spPr>
        <p:txBody>
          <a:bodyPr lIns="91425" tIns="91425" rIns="91425" bIns="91425" anchor="t" anchorCtr="0">
            <a:noAutofit/>
          </a:bodyPr>
          <a:lstStyle/>
          <a:p>
            <a:pPr marL="457200" lvl="0" indent="-381000" rtl="0">
              <a:spcBef>
                <a:spcPts val="0"/>
              </a:spcBef>
              <a:buSzPct val="100000"/>
            </a:pPr>
            <a:r>
              <a:rPr lang="en" sz="2400" u="sng"/>
              <a:t>Heredity</a:t>
            </a:r>
            <a:r>
              <a:rPr lang="en" sz="2400"/>
              <a:t>-- traits passed down from parents; hereditary diseases can be offset with wise health choices</a:t>
            </a:r>
          </a:p>
          <a:p>
            <a:pPr marL="457200" lvl="0" indent="-381000" rtl="0">
              <a:spcBef>
                <a:spcPts val="0"/>
              </a:spcBef>
              <a:buSzPct val="100000"/>
            </a:pPr>
            <a:r>
              <a:rPr lang="en" sz="2400"/>
              <a:t>Social-- peer pressure; parental influence</a:t>
            </a:r>
          </a:p>
          <a:p>
            <a:pPr marL="457200" lvl="0" indent="-381000" rtl="0">
              <a:spcBef>
                <a:spcPts val="0"/>
              </a:spcBef>
              <a:buSzPct val="100000"/>
            </a:pPr>
            <a:r>
              <a:rPr lang="en" sz="2400" u="sng"/>
              <a:t>Culture</a:t>
            </a:r>
            <a:r>
              <a:rPr lang="en" sz="2400"/>
              <a:t>-- values, beliefs, &amp; practices of people with a common background; diet can be influenced by nationality, sexual activity by religion</a:t>
            </a:r>
          </a:p>
          <a:p>
            <a:pPr marL="457200" lvl="0" indent="-381000">
              <a:spcBef>
                <a:spcPts val="0"/>
              </a:spcBef>
              <a:buSzPct val="100000"/>
            </a:pPr>
            <a:r>
              <a:rPr lang="en" sz="2400"/>
              <a:t>Environment-- pollution, safety regulations, medical access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Taking charge of your wellness</a:t>
            </a:r>
          </a:p>
        </p:txBody>
      </p:sp>
      <p:sp>
        <p:nvSpPr>
          <p:cNvPr id="197" name="Shape 197"/>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81000" rtl="0">
              <a:spcBef>
                <a:spcPts val="0"/>
              </a:spcBef>
              <a:buSzPct val="100000"/>
            </a:pPr>
            <a:r>
              <a:rPr lang="en" sz="2400"/>
              <a:t>Knowledge-- </a:t>
            </a:r>
            <a:r>
              <a:rPr lang="en" sz="2400" u="sng"/>
              <a:t>health literacy</a:t>
            </a:r>
            <a:r>
              <a:rPr lang="en" sz="2400"/>
              <a:t> is knowledge needed to make wise health choices; keeping up with current events in health issues</a:t>
            </a:r>
          </a:p>
          <a:p>
            <a:pPr marL="457200" lvl="0" indent="-381000" rtl="0">
              <a:spcBef>
                <a:spcPts val="0"/>
              </a:spcBef>
              <a:buSzPct val="100000"/>
            </a:pPr>
            <a:r>
              <a:rPr lang="en" sz="2400"/>
              <a:t>Lifestyle-- putting knowledge into action</a:t>
            </a:r>
          </a:p>
          <a:p>
            <a:pPr marL="457200" lvl="0" indent="-381000">
              <a:spcBef>
                <a:spcPts val="0"/>
              </a:spcBef>
              <a:buSzPct val="100000"/>
            </a:pPr>
            <a:r>
              <a:rPr lang="en" sz="2400"/>
              <a:t>Attitude-- having good </a:t>
            </a:r>
            <a:r>
              <a:rPr lang="en" sz="2400" i="1"/>
              <a:t>self-esteem</a:t>
            </a:r>
            <a:r>
              <a:rPr lang="en" sz="2400"/>
              <a:t> is important for making wise choices; people take care of things &amp; people they value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Section Review</a:t>
            </a:r>
          </a:p>
        </p:txBody>
      </p:sp>
      <p:sp>
        <p:nvSpPr>
          <p:cNvPr id="203" name="Shape 203"/>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81000" rtl="0">
              <a:spcBef>
                <a:spcPts val="0"/>
              </a:spcBef>
              <a:buSzPct val="100000"/>
              <a:buAutoNum type="arabicPeriod"/>
            </a:pPr>
            <a:r>
              <a:rPr lang="en" sz="2400"/>
              <a:t>Define </a:t>
            </a:r>
            <a:r>
              <a:rPr lang="en" sz="2400" i="1"/>
              <a:t>health</a:t>
            </a:r>
            <a:r>
              <a:rPr lang="en" sz="2400"/>
              <a:t>.</a:t>
            </a:r>
          </a:p>
          <a:p>
            <a:pPr marL="457200" lvl="0" indent="-381000" rtl="0">
              <a:spcBef>
                <a:spcPts val="0"/>
              </a:spcBef>
              <a:buSzPct val="100000"/>
              <a:buAutoNum type="arabicPeriod"/>
            </a:pPr>
            <a:r>
              <a:rPr lang="en" sz="2400"/>
              <a:t>Identify the components of health.</a:t>
            </a:r>
          </a:p>
          <a:p>
            <a:pPr marL="457200" lvl="0" indent="-381000" rtl="0">
              <a:spcBef>
                <a:spcPts val="0"/>
              </a:spcBef>
              <a:buSzPct val="100000"/>
              <a:buAutoNum type="arabicPeriod"/>
            </a:pPr>
            <a:r>
              <a:rPr lang="en" sz="2400"/>
              <a:t>Define </a:t>
            </a:r>
            <a:r>
              <a:rPr lang="en" sz="2400" i="1"/>
              <a:t>wellness</a:t>
            </a:r>
            <a:r>
              <a:rPr lang="en" sz="2400"/>
              <a:t>.</a:t>
            </a:r>
          </a:p>
          <a:p>
            <a:pPr marL="457200" lvl="0" indent="-381000" rtl="0">
              <a:spcBef>
                <a:spcPts val="0"/>
              </a:spcBef>
              <a:buSzPct val="100000"/>
              <a:buAutoNum type="arabicPeriod"/>
            </a:pPr>
            <a:r>
              <a:rPr lang="en" sz="2400"/>
              <a:t>Describe influences on wellness.</a:t>
            </a:r>
          </a:p>
          <a:p>
            <a:pPr marL="457200" lvl="0" indent="-381000" rtl="0">
              <a:spcBef>
                <a:spcPts val="0"/>
              </a:spcBef>
              <a:buSzPct val="100000"/>
              <a:buAutoNum type="arabicPeriod"/>
            </a:pPr>
            <a:r>
              <a:rPr lang="en" sz="2400"/>
              <a:t>Explain how </a:t>
            </a:r>
            <a:r>
              <a:rPr lang="en" sz="2400" i="1"/>
              <a:t>self esteem</a:t>
            </a:r>
            <a:r>
              <a:rPr lang="en" sz="2400"/>
              <a:t> impacts wellness.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311700" y="2826900"/>
            <a:ext cx="5998800" cy="2002500"/>
          </a:xfrm>
          <a:prstGeom prst="rect">
            <a:avLst/>
          </a:prstGeom>
        </p:spPr>
        <p:txBody>
          <a:bodyPr lIns="91425" tIns="91425" rIns="91425" bIns="91425" anchor="ctr" anchorCtr="0">
            <a:noAutofit/>
          </a:bodyPr>
          <a:lstStyle/>
          <a:p>
            <a:pPr lvl="0">
              <a:spcBef>
                <a:spcPts val="0"/>
              </a:spcBef>
              <a:buNone/>
            </a:pPr>
            <a:r>
              <a:rPr lang="en"/>
              <a:t>Family Health History Project:  </a:t>
            </a:r>
            <a:r>
              <a:rPr lang="en" sz="1800"/>
              <a:t>complete a family health history inventory, analyze the findings, and develop a personal health plan-- based on materials found at http://www.heart.org/idc/groups/heart-public/@wcm/@global/documents/downloadable/ucm_448268.pdf</a:t>
            </a:r>
          </a:p>
          <a:p>
            <a:pPr lvl="0">
              <a:spcBef>
                <a:spcPts val="0"/>
              </a:spcBef>
              <a:buNone/>
            </a:pPr>
            <a:r>
              <a:rPr lang="en" sz="1800"/>
              <a:t>http://teach.genetics.utah.edu/content/familyhistory/What'sYourStory.pdf</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descr="bellringer.png"/>
          <p:cNvPicPr preferRelativeResize="0"/>
          <p:nvPr/>
        </p:nvPicPr>
        <p:blipFill>
          <a:blip r:embed="rId3">
            <a:alphaModFix/>
          </a:blip>
          <a:stretch>
            <a:fillRect/>
          </a:stretch>
        </p:blipFill>
        <p:spPr>
          <a:xfrm>
            <a:off x="150548" y="789900"/>
            <a:ext cx="1032374" cy="991800"/>
          </a:xfrm>
          <a:prstGeom prst="rect">
            <a:avLst/>
          </a:prstGeom>
          <a:noFill/>
          <a:ln>
            <a:noFill/>
          </a:ln>
        </p:spPr>
      </p:pic>
      <p:sp>
        <p:nvSpPr>
          <p:cNvPr id="214" name="Shape 214"/>
          <p:cNvSpPr txBox="1">
            <a:spLocks noGrp="1"/>
          </p:cNvSpPr>
          <p:nvPr>
            <p:ph type="title"/>
          </p:nvPr>
        </p:nvSpPr>
        <p:spPr>
          <a:xfrm>
            <a:off x="311700" y="814800"/>
            <a:ext cx="8571300" cy="942000"/>
          </a:xfrm>
          <a:prstGeom prst="rect">
            <a:avLst/>
          </a:prstGeom>
        </p:spPr>
        <p:txBody>
          <a:bodyPr lIns="91425" tIns="91425" rIns="91425" bIns="91425" anchor="ctr" anchorCtr="0">
            <a:noAutofit/>
          </a:bodyPr>
          <a:lstStyle/>
          <a:p>
            <a:pPr lvl="0">
              <a:spcBef>
                <a:spcPts val="0"/>
              </a:spcBef>
              <a:buNone/>
            </a:pPr>
            <a:r>
              <a:rPr lang="en"/>
              <a:t>What are we doing?</a:t>
            </a:r>
          </a:p>
        </p:txBody>
      </p:sp>
      <p:sp>
        <p:nvSpPr>
          <p:cNvPr id="215" name="Shape 215"/>
          <p:cNvSpPr txBox="1"/>
          <p:nvPr/>
        </p:nvSpPr>
        <p:spPr>
          <a:xfrm>
            <a:off x="150550" y="2701575"/>
            <a:ext cx="8732400" cy="1853400"/>
          </a:xfrm>
          <a:prstGeom prst="rect">
            <a:avLst/>
          </a:prstGeom>
          <a:noFill/>
          <a:ln>
            <a:noFill/>
          </a:ln>
        </p:spPr>
        <p:txBody>
          <a:bodyPr lIns="91425" tIns="91425" rIns="91425" bIns="91425" anchor="t" anchorCtr="0">
            <a:noAutofit/>
          </a:bodyPr>
          <a:lstStyle/>
          <a:p>
            <a:pPr lvl="0">
              <a:spcBef>
                <a:spcPts val="0"/>
              </a:spcBef>
              <a:buNone/>
            </a:pPr>
            <a:r>
              <a:rPr lang="en" sz="2400">
                <a:solidFill>
                  <a:schemeClr val="lt1"/>
                </a:solidFill>
                <a:latin typeface="Open Sans SemiBold"/>
                <a:ea typeface="Open Sans SemiBold"/>
                <a:cs typeface="Open Sans SemiBold"/>
                <a:sym typeface="Open Sans SemiBold"/>
              </a:rPr>
              <a:t>Write down 8-10 things that people in our community are doing to improve and enhance the public’s health.</a:t>
            </a:r>
          </a:p>
          <a:p>
            <a:pPr lvl="0">
              <a:spcBef>
                <a:spcPts val="0"/>
              </a:spcBef>
              <a:buNone/>
            </a:pPr>
            <a:endParaRPr sz="2400">
              <a:solidFill>
                <a:schemeClr val="lt1"/>
              </a:solidFill>
              <a:latin typeface="Open Sans SemiBold"/>
              <a:ea typeface="Open Sans SemiBold"/>
              <a:cs typeface="Open Sans SemiBold"/>
              <a:sym typeface="Open Sans SemiBold"/>
            </a:endParaRPr>
          </a:p>
          <a:p>
            <a:pPr lvl="0">
              <a:spcBef>
                <a:spcPts val="0"/>
              </a:spcBef>
              <a:buNone/>
            </a:pPr>
            <a:r>
              <a:rPr lang="en" sz="2400">
                <a:solidFill>
                  <a:schemeClr val="lt1"/>
                </a:solidFill>
                <a:latin typeface="Open Sans SemiBold"/>
                <a:ea typeface="Open Sans SemiBold"/>
                <a:cs typeface="Open Sans SemiBold"/>
                <a:sym typeface="Open Sans SemiBold"/>
              </a:rPr>
              <a:t>EXAMPLE: The health department conducts inspections at restaurants.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11700" y="1304850"/>
            <a:ext cx="8520600" cy="1538400"/>
          </a:xfrm>
          <a:prstGeom prst="rect">
            <a:avLst/>
          </a:prstGeom>
        </p:spPr>
        <p:txBody>
          <a:bodyPr lIns="91425" tIns="91425" rIns="91425" bIns="91425" anchor="ctr" anchorCtr="0">
            <a:noAutofit/>
          </a:bodyPr>
          <a:lstStyle/>
          <a:p>
            <a:pPr lvl="0">
              <a:spcBef>
                <a:spcPts val="0"/>
              </a:spcBef>
              <a:buNone/>
            </a:pPr>
            <a:r>
              <a:rPr lang="en"/>
              <a:t>Public health</a:t>
            </a:r>
          </a:p>
        </p:txBody>
      </p:sp>
      <p:sp>
        <p:nvSpPr>
          <p:cNvPr id="221" name="Shape 221"/>
          <p:cNvSpPr txBox="1">
            <a:spLocks noGrp="1"/>
          </p:cNvSpPr>
          <p:nvPr>
            <p:ph type="body" idx="1"/>
          </p:nvPr>
        </p:nvSpPr>
        <p:spPr>
          <a:xfrm>
            <a:off x="311700" y="2995650"/>
            <a:ext cx="8520600" cy="1071600"/>
          </a:xfrm>
          <a:prstGeom prst="rect">
            <a:avLst/>
          </a:prstGeom>
        </p:spPr>
        <p:txBody>
          <a:bodyPr lIns="91425" tIns="91425" rIns="91425" bIns="91425" anchor="t" anchorCtr="0">
            <a:noAutofit/>
          </a:bodyPr>
          <a:lstStyle/>
          <a:p>
            <a:pPr lvl="0">
              <a:spcBef>
                <a:spcPts val="0"/>
              </a:spcBef>
              <a:buNone/>
            </a:pPr>
            <a:r>
              <a:rPr lang="en" sz="3000"/>
              <a:t>The practice of protecting and improving the health of people in a community.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How society addresses health problems</a:t>
            </a:r>
          </a:p>
        </p:txBody>
      </p:sp>
      <p:sp>
        <p:nvSpPr>
          <p:cNvPr id="227" name="Shape 227"/>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81000" rtl="0">
              <a:spcBef>
                <a:spcPts val="0"/>
              </a:spcBef>
              <a:buSzPct val="100000"/>
              <a:buAutoNum type="arabicPeriod"/>
            </a:pPr>
            <a:r>
              <a:rPr lang="en" sz="2400"/>
              <a:t>Medical advances through research; insulin pump</a:t>
            </a:r>
          </a:p>
          <a:p>
            <a:pPr marL="457200" lvl="0" indent="-381000" rtl="0">
              <a:spcBef>
                <a:spcPts val="0"/>
              </a:spcBef>
              <a:buSzPct val="100000"/>
              <a:buAutoNum type="arabicPeriod"/>
            </a:pPr>
            <a:r>
              <a:rPr lang="en" sz="2400"/>
              <a:t>Technology including computers &amp; lasers has brought about new and improved products; glucose meter</a:t>
            </a:r>
          </a:p>
          <a:p>
            <a:pPr marL="457200" lvl="0" indent="-381000" rtl="0">
              <a:spcBef>
                <a:spcPts val="0"/>
              </a:spcBef>
              <a:buSzPct val="100000"/>
              <a:buAutoNum type="arabicPeriod"/>
            </a:pPr>
            <a:r>
              <a:rPr lang="en" sz="2400"/>
              <a:t>Public policy refers to government policies and regulations; can restrict access to harmful substances and raise money to advance medical research</a:t>
            </a:r>
          </a:p>
          <a:p>
            <a:pPr marL="457200" lvl="0" indent="-381000">
              <a:spcBef>
                <a:spcPts val="0"/>
              </a:spcBef>
              <a:buSzPct val="100000"/>
              <a:buAutoNum type="arabicPeriod"/>
            </a:pPr>
            <a:r>
              <a:rPr lang="en" sz="2400"/>
              <a:t>Education can help prevent diseases; schools, community agencies, medical facilities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What YOU can do</a:t>
            </a:r>
          </a:p>
        </p:txBody>
      </p:sp>
      <p:sp>
        <p:nvSpPr>
          <p:cNvPr id="233" name="Shape 233"/>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81000" rtl="0">
              <a:spcBef>
                <a:spcPts val="0"/>
              </a:spcBef>
              <a:buSzPct val="100000"/>
            </a:pPr>
            <a:r>
              <a:rPr lang="en" sz="2400"/>
              <a:t>Be an </a:t>
            </a:r>
            <a:r>
              <a:rPr lang="en" sz="2400" u="sng"/>
              <a:t>advocate</a:t>
            </a:r>
            <a:r>
              <a:rPr lang="en" sz="2400"/>
              <a:t>, someone who speaks in favor of something or someone</a:t>
            </a:r>
          </a:p>
          <a:p>
            <a:pPr marL="914400" lvl="1" indent="-381000" rtl="0">
              <a:spcBef>
                <a:spcPts val="0"/>
              </a:spcBef>
              <a:buSzPct val="100000"/>
            </a:pPr>
            <a:r>
              <a:rPr lang="en" sz="2400"/>
              <a:t>Volunteer at a clinic or agency</a:t>
            </a:r>
          </a:p>
          <a:p>
            <a:pPr marL="914400" lvl="1" indent="-381000" rtl="0">
              <a:spcBef>
                <a:spcPts val="0"/>
              </a:spcBef>
              <a:buSzPct val="100000"/>
            </a:pPr>
            <a:r>
              <a:rPr lang="en" sz="2400"/>
              <a:t>Join clubs</a:t>
            </a:r>
          </a:p>
          <a:p>
            <a:pPr marL="457200" lvl="0" indent="-381000" rtl="0">
              <a:spcBef>
                <a:spcPts val="0"/>
              </a:spcBef>
              <a:buSzPct val="100000"/>
            </a:pPr>
            <a:r>
              <a:rPr lang="en" sz="2400"/>
              <a:t>Create a </a:t>
            </a:r>
            <a:r>
              <a:rPr lang="en" sz="2400" u="sng"/>
              <a:t>public service announcement (PSA)</a:t>
            </a:r>
            <a:r>
              <a:rPr lang="en" sz="2400"/>
              <a:t>, a message created to educate or inspire action</a:t>
            </a:r>
          </a:p>
          <a:p>
            <a:pPr marL="914400" lvl="1" indent="-381000" rtl="0">
              <a:spcBef>
                <a:spcPts val="0"/>
              </a:spcBef>
              <a:buSzPct val="100000"/>
            </a:pPr>
            <a:r>
              <a:rPr lang="en" sz="2400"/>
              <a:t>Radio or television commercials</a:t>
            </a:r>
          </a:p>
          <a:p>
            <a:pPr marL="914400" lvl="1" indent="-381000">
              <a:spcBef>
                <a:spcPts val="0"/>
              </a:spcBef>
              <a:buSzPct val="100000"/>
            </a:pPr>
            <a:r>
              <a:rPr lang="en" sz="2400"/>
              <a:t>Posters, billboards, letters to the editor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311700" y="4230725"/>
            <a:ext cx="5998800" cy="598800"/>
          </a:xfrm>
          <a:prstGeom prst="rect">
            <a:avLst/>
          </a:prstGeom>
        </p:spPr>
        <p:txBody>
          <a:bodyPr lIns="91425" tIns="91425" rIns="91425" bIns="91425" anchor="ctr" anchorCtr="0">
            <a:noAutofit/>
          </a:bodyPr>
          <a:lstStyle/>
          <a:p>
            <a:pPr lvl="0">
              <a:spcBef>
                <a:spcPts val="0"/>
              </a:spcBef>
              <a:buNone/>
            </a:pPr>
            <a:r>
              <a:rPr lang="en"/>
              <a:t>Letter Writing Project-- </a:t>
            </a:r>
            <a:r>
              <a:rPr lang="en" sz="1800"/>
              <a:t>write advocacy letters regarding public health policies protecting community health; pick an issue, pick an audience: local or high school newspaper; local, state, or national representative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311700" y="4230725"/>
            <a:ext cx="5998800" cy="598800"/>
          </a:xfrm>
          <a:prstGeom prst="rect">
            <a:avLst/>
          </a:prstGeom>
        </p:spPr>
        <p:txBody>
          <a:bodyPr lIns="91425" tIns="91425" rIns="91425" bIns="91425" anchor="ctr" anchorCtr="0">
            <a:noAutofit/>
          </a:bodyPr>
          <a:lstStyle/>
          <a:p>
            <a:pPr lvl="0" rtl="0">
              <a:spcBef>
                <a:spcPts val="0"/>
              </a:spcBef>
              <a:buNone/>
            </a:pPr>
            <a:r>
              <a:rPr lang="en">
                <a:solidFill>
                  <a:schemeClr val="accent1"/>
                </a:solidFill>
              </a:rPr>
              <a:t>Review packet for skills for a healthy life (STP)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Health in the past vs. health today</a:t>
            </a:r>
          </a:p>
        </p:txBody>
      </p:sp>
      <p:sp>
        <p:nvSpPr>
          <p:cNvPr id="80" name="Shape 80"/>
          <p:cNvSpPr txBox="1">
            <a:spLocks noGrp="1"/>
          </p:cNvSpPr>
          <p:nvPr>
            <p:ph type="body" idx="1"/>
          </p:nvPr>
        </p:nvSpPr>
        <p:spPr>
          <a:xfrm>
            <a:off x="311700" y="1266175"/>
            <a:ext cx="3999900" cy="3302700"/>
          </a:xfrm>
          <a:prstGeom prst="rect">
            <a:avLst/>
          </a:prstGeom>
        </p:spPr>
        <p:txBody>
          <a:bodyPr lIns="91425" tIns="91425" rIns="91425" bIns="91425" anchor="t" anchorCtr="0">
            <a:noAutofit/>
          </a:bodyPr>
          <a:lstStyle/>
          <a:p>
            <a:pPr marL="457200" lvl="0" indent="-381000" rtl="0">
              <a:spcBef>
                <a:spcPts val="0"/>
              </a:spcBef>
              <a:buSzPct val="100000"/>
            </a:pPr>
            <a:r>
              <a:rPr lang="en" sz="2400"/>
              <a:t>Leading causes of death in the past were </a:t>
            </a:r>
            <a:r>
              <a:rPr lang="en" sz="2400" u="sng"/>
              <a:t>infectious diseases</a:t>
            </a:r>
            <a:r>
              <a:rPr lang="en" sz="2400"/>
              <a:t>:  diseases caused by pathogens</a:t>
            </a:r>
          </a:p>
          <a:p>
            <a:pPr marL="914400" lvl="1" indent="-381000">
              <a:spcBef>
                <a:spcPts val="0"/>
              </a:spcBef>
              <a:buSzPct val="100000"/>
            </a:pPr>
            <a:r>
              <a:rPr lang="en" sz="2400"/>
              <a:t>Polio, tuberculosis, pneumonia, flu</a:t>
            </a:r>
          </a:p>
        </p:txBody>
      </p:sp>
      <p:sp>
        <p:nvSpPr>
          <p:cNvPr id="81" name="Shape 81"/>
          <p:cNvSpPr txBox="1">
            <a:spLocks noGrp="1"/>
          </p:cNvSpPr>
          <p:nvPr>
            <p:ph type="body" idx="2"/>
          </p:nvPr>
        </p:nvSpPr>
        <p:spPr>
          <a:xfrm>
            <a:off x="4832400" y="1266175"/>
            <a:ext cx="3999900" cy="3302700"/>
          </a:xfrm>
          <a:prstGeom prst="rect">
            <a:avLst/>
          </a:prstGeom>
        </p:spPr>
        <p:txBody>
          <a:bodyPr lIns="91425" tIns="91425" rIns="91425" bIns="91425" anchor="t" anchorCtr="0">
            <a:noAutofit/>
          </a:bodyPr>
          <a:lstStyle/>
          <a:p>
            <a:pPr marL="457200" lvl="0" indent="-381000" rtl="0">
              <a:spcBef>
                <a:spcPts val="0"/>
              </a:spcBef>
              <a:buSzPct val="100000"/>
            </a:pPr>
            <a:r>
              <a:rPr lang="en" sz="2400"/>
              <a:t>Leading causes of death today are </a:t>
            </a:r>
            <a:r>
              <a:rPr lang="en" sz="2400" u="sng"/>
              <a:t>lifestyle diseases</a:t>
            </a:r>
            <a:r>
              <a:rPr lang="en" sz="2400"/>
              <a:t>: diseases caused in part by unhealthy behaviors</a:t>
            </a:r>
          </a:p>
          <a:p>
            <a:pPr marL="914400" lvl="1" indent="-381000">
              <a:spcBef>
                <a:spcPts val="0"/>
              </a:spcBef>
              <a:buSzPct val="100000"/>
            </a:pPr>
            <a:r>
              <a:rPr lang="en" sz="2400"/>
              <a:t>Diabetes, heart disease, cancer</a:t>
            </a:r>
          </a:p>
        </p:txBody>
      </p:sp>
      <p:cxnSp>
        <p:nvCxnSpPr>
          <p:cNvPr id="82" name="Shape 82"/>
          <p:cNvCxnSpPr/>
          <p:nvPr/>
        </p:nvCxnSpPr>
        <p:spPr>
          <a:xfrm>
            <a:off x="4311600" y="1152425"/>
            <a:ext cx="26700" cy="3652800"/>
          </a:xfrm>
          <a:prstGeom prst="straightConnector1">
            <a:avLst/>
          </a:prstGeom>
          <a:noFill/>
          <a:ln w="38100" cap="flat" cmpd="sng">
            <a:solidFill>
              <a:schemeClr val="accent3"/>
            </a:solidFill>
            <a:prstDash val="solid"/>
            <a:round/>
            <a:headEnd type="none" w="lg" len="lg"/>
            <a:tailEnd type="none" w="lg" len="lg"/>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             Section Review</a:t>
            </a:r>
          </a:p>
        </p:txBody>
      </p:sp>
      <p:sp>
        <p:nvSpPr>
          <p:cNvPr id="249" name="Shape 249"/>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81000" rtl="0">
              <a:spcBef>
                <a:spcPts val="0"/>
              </a:spcBef>
              <a:buSzPct val="100000"/>
              <a:buAutoNum type="arabicPeriod"/>
            </a:pPr>
            <a:r>
              <a:rPr lang="en" sz="2400"/>
              <a:t>Define </a:t>
            </a:r>
            <a:r>
              <a:rPr lang="en" sz="2400" i="1"/>
              <a:t>public health</a:t>
            </a:r>
            <a:r>
              <a:rPr lang="en" sz="2400"/>
              <a:t>.</a:t>
            </a:r>
          </a:p>
          <a:p>
            <a:pPr marL="457200" lvl="0" indent="-381000" rtl="0">
              <a:spcBef>
                <a:spcPts val="0"/>
              </a:spcBef>
              <a:buSzPct val="100000"/>
              <a:buAutoNum type="arabicPeriod"/>
            </a:pPr>
            <a:r>
              <a:rPr lang="en" sz="2400"/>
              <a:t>Define </a:t>
            </a:r>
            <a:r>
              <a:rPr lang="en" sz="2400" i="1"/>
              <a:t>advocate</a:t>
            </a:r>
            <a:r>
              <a:rPr lang="en" sz="2400"/>
              <a:t>.</a:t>
            </a:r>
          </a:p>
          <a:p>
            <a:pPr marL="457200" lvl="0" indent="-381000" rtl="0">
              <a:spcBef>
                <a:spcPts val="0"/>
              </a:spcBef>
              <a:buSzPct val="100000"/>
              <a:buAutoNum type="arabicPeriod"/>
            </a:pPr>
            <a:r>
              <a:rPr lang="en" sz="2400"/>
              <a:t>Define </a:t>
            </a:r>
            <a:r>
              <a:rPr lang="en" sz="2400" i="1"/>
              <a:t>PSA</a:t>
            </a:r>
            <a:r>
              <a:rPr lang="en" sz="2400"/>
              <a:t>.</a:t>
            </a:r>
          </a:p>
          <a:p>
            <a:pPr marL="457200" lvl="0" indent="-381000" rtl="0">
              <a:spcBef>
                <a:spcPts val="0"/>
              </a:spcBef>
              <a:buSzPct val="100000"/>
              <a:buAutoNum type="arabicPeriod"/>
            </a:pPr>
            <a:r>
              <a:rPr lang="en" sz="2400"/>
              <a:t>Identify ways in which society addresses health issues.</a:t>
            </a:r>
          </a:p>
          <a:p>
            <a:pPr marL="457200" lvl="0" indent="-381000" rtl="0">
              <a:spcBef>
                <a:spcPts val="0"/>
              </a:spcBef>
              <a:buSzPct val="100000"/>
              <a:buAutoNum type="arabicPeriod"/>
            </a:pPr>
            <a:r>
              <a:rPr lang="en" sz="2400"/>
              <a:t>Which component of health is most impacted by public policy?</a:t>
            </a:r>
          </a:p>
        </p:txBody>
      </p:sp>
      <p:pic>
        <p:nvPicPr>
          <p:cNvPr id="250" name="Shape 250" descr="bellringer.png"/>
          <p:cNvPicPr preferRelativeResize="0"/>
          <p:nvPr/>
        </p:nvPicPr>
        <p:blipFill>
          <a:blip r:embed="rId3">
            <a:alphaModFix/>
          </a:blip>
          <a:stretch>
            <a:fillRect/>
          </a:stretch>
        </p:blipFill>
        <p:spPr>
          <a:xfrm>
            <a:off x="472848" y="274525"/>
            <a:ext cx="1032374" cy="991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11700" y="1304850"/>
            <a:ext cx="8520600" cy="1538400"/>
          </a:xfrm>
          <a:prstGeom prst="rect">
            <a:avLst/>
          </a:prstGeom>
        </p:spPr>
        <p:txBody>
          <a:bodyPr lIns="91425" tIns="91425" rIns="91425" bIns="91425" anchor="ctr" anchorCtr="0">
            <a:noAutofit/>
          </a:bodyPr>
          <a:lstStyle/>
          <a:p>
            <a:pPr lvl="0">
              <a:spcBef>
                <a:spcPts val="0"/>
              </a:spcBef>
              <a:buNone/>
            </a:pPr>
            <a:r>
              <a:rPr lang="en"/>
              <a:t>Life skills</a:t>
            </a:r>
          </a:p>
        </p:txBody>
      </p:sp>
      <p:sp>
        <p:nvSpPr>
          <p:cNvPr id="256" name="Shape 256"/>
          <p:cNvSpPr txBox="1">
            <a:spLocks noGrp="1"/>
          </p:cNvSpPr>
          <p:nvPr>
            <p:ph type="body" idx="1"/>
          </p:nvPr>
        </p:nvSpPr>
        <p:spPr>
          <a:xfrm>
            <a:off x="311700" y="2995650"/>
            <a:ext cx="8520600" cy="1071600"/>
          </a:xfrm>
          <a:prstGeom prst="rect">
            <a:avLst/>
          </a:prstGeom>
        </p:spPr>
        <p:txBody>
          <a:bodyPr lIns="91425" tIns="91425" rIns="91425" bIns="91425" anchor="t" anchorCtr="0">
            <a:noAutofit/>
          </a:bodyPr>
          <a:lstStyle/>
          <a:p>
            <a:pPr lvl="0">
              <a:spcBef>
                <a:spcPts val="0"/>
              </a:spcBef>
              <a:buNone/>
            </a:pPr>
            <a:r>
              <a:rPr lang="en" sz="3000"/>
              <a:t>Tools for building a healthy life-- will help improve the six components of health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Assessing your health</a:t>
            </a:r>
          </a:p>
        </p:txBody>
      </p:sp>
      <p:sp>
        <p:nvSpPr>
          <p:cNvPr id="262" name="Shape 262"/>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81000" rtl="0">
              <a:spcBef>
                <a:spcPts val="0"/>
              </a:spcBef>
              <a:buSzPct val="100000"/>
            </a:pPr>
            <a:r>
              <a:rPr lang="en" sz="2400"/>
              <a:t>Evaluating where you are so that you can figure out how to get where you want to be.</a:t>
            </a:r>
          </a:p>
          <a:p>
            <a:pPr marL="457200" lvl="0" indent="-381000" rtl="0">
              <a:spcBef>
                <a:spcPts val="0"/>
              </a:spcBef>
              <a:buSzPct val="100000"/>
            </a:pPr>
            <a:r>
              <a:rPr lang="en" sz="2400"/>
              <a:t>Includes fitness tests, eye exams, blood pressure, weight, diet analysis, blood tests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Communicating effectively</a:t>
            </a:r>
          </a:p>
        </p:txBody>
      </p:sp>
      <p:sp>
        <p:nvSpPr>
          <p:cNvPr id="268" name="Shape 268"/>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81000" rtl="0">
              <a:spcBef>
                <a:spcPts val="0"/>
              </a:spcBef>
              <a:buSzPct val="100000"/>
            </a:pPr>
            <a:r>
              <a:rPr lang="en" sz="2400"/>
              <a:t>Careful speaking and attentive listening </a:t>
            </a:r>
          </a:p>
          <a:p>
            <a:pPr marL="457200" lvl="0" indent="-381000" rtl="0">
              <a:spcBef>
                <a:spcPts val="0"/>
              </a:spcBef>
              <a:buSzPct val="100000"/>
            </a:pPr>
            <a:r>
              <a:rPr lang="en" sz="2400"/>
              <a:t>Helps improve relationships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Practicing wellness</a:t>
            </a:r>
          </a:p>
        </p:txBody>
      </p:sp>
      <p:sp>
        <p:nvSpPr>
          <p:cNvPr id="274" name="Shape 274"/>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81000" rtl="0">
              <a:spcBef>
                <a:spcPts val="0"/>
              </a:spcBef>
              <a:buSzPct val="100000"/>
            </a:pPr>
            <a:r>
              <a:rPr lang="en" sz="2400"/>
              <a:t>Actually DOING what you KNOW you should</a:t>
            </a:r>
          </a:p>
          <a:p>
            <a:pPr marL="457200" lvl="0" indent="-381000" rtl="0">
              <a:spcBef>
                <a:spcPts val="0"/>
              </a:spcBef>
              <a:buSzPct val="100000"/>
            </a:pPr>
            <a:r>
              <a:rPr lang="en" sz="2400"/>
              <a:t>Getting enough sleep, choosing nutritious foods, avoiding risky behaviors, getting physical activity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Coping</a:t>
            </a:r>
          </a:p>
        </p:txBody>
      </p:sp>
      <p:sp>
        <p:nvSpPr>
          <p:cNvPr id="280" name="Shape 280"/>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81000" rtl="0">
              <a:spcBef>
                <a:spcPts val="0"/>
              </a:spcBef>
              <a:buSzPct val="100000"/>
            </a:pPr>
            <a:r>
              <a:rPr lang="en" sz="2400"/>
              <a:t>Effectively dealing with troubles or problems</a:t>
            </a:r>
          </a:p>
          <a:p>
            <a:pPr marL="457200" lvl="0" indent="-381000" rtl="0">
              <a:spcBef>
                <a:spcPts val="0"/>
              </a:spcBef>
              <a:buSzPct val="100000"/>
            </a:pPr>
            <a:r>
              <a:rPr lang="en" sz="2400"/>
              <a:t>Helps in difficult times and situations like being very angry, depression, and loss of someone you care about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Being a wise consumer</a:t>
            </a:r>
          </a:p>
        </p:txBody>
      </p:sp>
      <p:sp>
        <p:nvSpPr>
          <p:cNvPr id="286" name="Shape 286"/>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81000" rtl="0">
              <a:spcBef>
                <a:spcPts val="0"/>
              </a:spcBef>
              <a:buSzPct val="100000"/>
            </a:pPr>
            <a:r>
              <a:rPr lang="en" sz="2400"/>
              <a:t>A </a:t>
            </a:r>
            <a:r>
              <a:rPr lang="en" sz="2400" u="sng"/>
              <a:t>consumer</a:t>
            </a:r>
            <a:r>
              <a:rPr lang="en" sz="2400"/>
              <a:t> is someone who buys products or services</a:t>
            </a:r>
          </a:p>
          <a:p>
            <a:pPr marL="457200" lvl="0" indent="-381000" rtl="0">
              <a:spcBef>
                <a:spcPts val="0"/>
              </a:spcBef>
              <a:buSzPct val="100000"/>
            </a:pPr>
            <a:r>
              <a:rPr lang="en" sz="2400"/>
              <a:t>Being a wise consumer will help you decide what products and services are best for your health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Evaluating media messages</a:t>
            </a:r>
          </a:p>
        </p:txBody>
      </p:sp>
      <p:sp>
        <p:nvSpPr>
          <p:cNvPr id="292" name="Shape 292"/>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81000" rtl="0">
              <a:spcBef>
                <a:spcPts val="0"/>
              </a:spcBef>
              <a:buSzPct val="100000"/>
            </a:pPr>
            <a:r>
              <a:rPr lang="en" sz="2400" u="sng"/>
              <a:t>Media</a:t>
            </a:r>
            <a:r>
              <a:rPr lang="en" sz="2400"/>
              <a:t> includes TV, radio, movies, newspaper, internet, and commercials and has significant influence on you</a:t>
            </a:r>
          </a:p>
          <a:p>
            <a:pPr marL="457200" lvl="0" indent="-381000" rtl="0">
              <a:spcBef>
                <a:spcPts val="0"/>
              </a:spcBef>
              <a:buSzPct val="100000"/>
            </a:pPr>
            <a:r>
              <a:rPr lang="en" sz="2400"/>
              <a:t>Being able to analyze media messages will help you make better health decisions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Using community resources</a:t>
            </a:r>
          </a:p>
        </p:txBody>
      </p:sp>
      <p:sp>
        <p:nvSpPr>
          <p:cNvPr id="298" name="Shape 298"/>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81000" rtl="0">
              <a:spcBef>
                <a:spcPts val="0"/>
              </a:spcBef>
              <a:buSzPct val="100000"/>
            </a:pPr>
            <a:r>
              <a:rPr lang="en" sz="2400"/>
              <a:t>A </a:t>
            </a:r>
            <a:r>
              <a:rPr lang="en" sz="2400" u="sng"/>
              <a:t>resource</a:t>
            </a:r>
            <a:r>
              <a:rPr lang="en" sz="2400"/>
              <a:t> is something you can use to help reach a goal</a:t>
            </a:r>
          </a:p>
          <a:p>
            <a:pPr marL="457200" lvl="0" indent="-381000">
              <a:spcBef>
                <a:spcPts val="0"/>
              </a:spcBef>
              <a:buSzPct val="100000"/>
            </a:pPr>
            <a:r>
              <a:rPr lang="en" sz="2400"/>
              <a:t>Examples of community resources include health clinics, libraries, parks, fitness facilities, schools, and government agencies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Making GREAT decisions</a:t>
            </a:r>
          </a:p>
          <a:p>
            <a:pPr lvl="0">
              <a:spcBef>
                <a:spcPts val="0"/>
              </a:spcBef>
              <a:buNone/>
            </a:pPr>
            <a:r>
              <a:rPr lang="en"/>
              <a:t>Using refusal skills</a:t>
            </a:r>
          </a:p>
          <a:p>
            <a:pPr lvl="0">
              <a:spcBef>
                <a:spcPts val="0"/>
              </a:spcBef>
              <a:buNone/>
            </a:pPr>
            <a:r>
              <a:rPr lang="en"/>
              <a:t>Setting goals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1304850"/>
            <a:ext cx="8520600" cy="1538400"/>
          </a:xfrm>
          <a:prstGeom prst="rect">
            <a:avLst/>
          </a:prstGeom>
        </p:spPr>
        <p:txBody>
          <a:bodyPr lIns="91425" tIns="91425" rIns="91425" bIns="91425" anchor="ctr" anchorCtr="0">
            <a:noAutofit/>
          </a:bodyPr>
          <a:lstStyle/>
          <a:p>
            <a:pPr lvl="0">
              <a:spcBef>
                <a:spcPts val="0"/>
              </a:spcBef>
              <a:buNone/>
            </a:pPr>
            <a:r>
              <a:rPr lang="en"/>
              <a:t>Risk factor</a:t>
            </a:r>
          </a:p>
        </p:txBody>
      </p:sp>
      <p:sp>
        <p:nvSpPr>
          <p:cNvPr id="88" name="Shape 88"/>
          <p:cNvSpPr txBox="1">
            <a:spLocks noGrp="1"/>
          </p:cNvSpPr>
          <p:nvPr>
            <p:ph type="body" idx="1"/>
          </p:nvPr>
        </p:nvSpPr>
        <p:spPr>
          <a:xfrm>
            <a:off x="311700" y="2995650"/>
            <a:ext cx="8520600" cy="1071600"/>
          </a:xfrm>
          <a:prstGeom prst="rect">
            <a:avLst/>
          </a:prstGeom>
        </p:spPr>
        <p:txBody>
          <a:bodyPr lIns="91425" tIns="91425" rIns="91425" bIns="91425" anchor="t" anchorCtr="0">
            <a:noAutofit/>
          </a:bodyPr>
          <a:lstStyle/>
          <a:p>
            <a:pPr lvl="0">
              <a:spcBef>
                <a:spcPts val="0"/>
              </a:spcBef>
              <a:buNone/>
            </a:pPr>
            <a:r>
              <a:rPr lang="en" sz="3000"/>
              <a:t>Anything that increases the likelihood of injury, disease, or other health problems.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Section Review</a:t>
            </a:r>
          </a:p>
        </p:txBody>
      </p:sp>
      <p:sp>
        <p:nvSpPr>
          <p:cNvPr id="309" name="Shape 309"/>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81000" rtl="0">
              <a:spcBef>
                <a:spcPts val="0"/>
              </a:spcBef>
              <a:buSzPct val="100000"/>
              <a:buAutoNum type="arabicPeriod"/>
            </a:pPr>
            <a:r>
              <a:rPr lang="en" sz="2400"/>
              <a:t>Define </a:t>
            </a:r>
            <a:r>
              <a:rPr lang="en" sz="2400" i="1"/>
              <a:t>coping</a:t>
            </a:r>
            <a:r>
              <a:rPr lang="en" sz="2400"/>
              <a:t>.</a:t>
            </a:r>
          </a:p>
          <a:p>
            <a:pPr marL="457200" lvl="0" indent="-381000" rtl="0">
              <a:spcBef>
                <a:spcPts val="0"/>
              </a:spcBef>
              <a:buSzPct val="100000"/>
              <a:buAutoNum type="arabicPeriod"/>
            </a:pPr>
            <a:r>
              <a:rPr lang="en" sz="2400"/>
              <a:t>Define </a:t>
            </a:r>
            <a:r>
              <a:rPr lang="en" sz="2400" i="1"/>
              <a:t>consumer</a:t>
            </a:r>
            <a:r>
              <a:rPr lang="en" sz="2400"/>
              <a:t>.</a:t>
            </a:r>
          </a:p>
          <a:p>
            <a:pPr marL="457200" lvl="0" indent="-381000" rtl="0">
              <a:spcBef>
                <a:spcPts val="0"/>
              </a:spcBef>
              <a:buSzPct val="100000"/>
              <a:buAutoNum type="arabicPeriod"/>
            </a:pPr>
            <a:r>
              <a:rPr lang="en" sz="2400"/>
              <a:t>Define </a:t>
            </a:r>
            <a:r>
              <a:rPr lang="en" sz="2400" i="1"/>
              <a:t>resource</a:t>
            </a:r>
            <a:r>
              <a:rPr lang="en" sz="2400"/>
              <a:t>.</a:t>
            </a:r>
          </a:p>
          <a:p>
            <a:pPr marL="457200" lvl="0" indent="-381000" rtl="0">
              <a:spcBef>
                <a:spcPts val="0"/>
              </a:spcBef>
              <a:buSzPct val="100000"/>
              <a:buAutoNum type="arabicPeriod"/>
            </a:pPr>
            <a:r>
              <a:rPr lang="en" sz="2400"/>
              <a:t>What in the world do life skills have to do with health?</a:t>
            </a:r>
          </a:p>
          <a:p>
            <a:pPr marL="457200" lvl="0" indent="-381000" rtl="0">
              <a:spcBef>
                <a:spcPts val="0"/>
              </a:spcBef>
              <a:buSzPct val="100000"/>
              <a:buAutoNum type="arabicPeriod"/>
            </a:pPr>
            <a:r>
              <a:rPr lang="en" sz="2400"/>
              <a:t>How would evaluating media messages look in real life?</a:t>
            </a:r>
          </a:p>
          <a:p>
            <a:pPr marL="457200" lvl="0" indent="-381000" rtl="0">
              <a:spcBef>
                <a:spcPts val="0"/>
              </a:spcBef>
              <a:buSzPct val="100000"/>
              <a:buAutoNum type="arabicPeriod"/>
            </a:pPr>
            <a:r>
              <a:rPr lang="en" sz="2400"/>
              <a:t>How  would assessing your health look in real life?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265500" y="1039675"/>
            <a:ext cx="4045200" cy="1675800"/>
          </a:xfrm>
          <a:prstGeom prst="rect">
            <a:avLst/>
          </a:prstGeom>
        </p:spPr>
        <p:txBody>
          <a:bodyPr lIns="91425" tIns="91425" rIns="91425" bIns="91425" anchor="b" anchorCtr="0">
            <a:noAutofit/>
          </a:bodyPr>
          <a:lstStyle/>
          <a:p>
            <a:pPr lvl="0">
              <a:spcBef>
                <a:spcPts val="0"/>
              </a:spcBef>
              <a:buNone/>
            </a:pPr>
            <a:r>
              <a:rPr lang="en"/>
              <a:t>Making GREAT Decisions</a:t>
            </a:r>
          </a:p>
        </p:txBody>
      </p:sp>
      <p:sp>
        <p:nvSpPr>
          <p:cNvPr id="315" name="Shape 315"/>
          <p:cNvSpPr txBox="1">
            <a:spLocks noGrp="1"/>
          </p:cNvSpPr>
          <p:nvPr>
            <p:ph type="subTitle" idx="1"/>
          </p:nvPr>
        </p:nvSpPr>
        <p:spPr>
          <a:xfrm>
            <a:off x="265500" y="2726875"/>
            <a:ext cx="4045200" cy="1235100"/>
          </a:xfrm>
          <a:prstGeom prst="rect">
            <a:avLst/>
          </a:prstGeom>
        </p:spPr>
        <p:txBody>
          <a:bodyPr lIns="91425" tIns="91425" rIns="91425" bIns="91425" anchor="t" anchorCtr="0">
            <a:noAutofit/>
          </a:bodyPr>
          <a:lstStyle/>
          <a:p>
            <a:pPr lvl="0">
              <a:spcBef>
                <a:spcPts val="0"/>
              </a:spcBef>
              <a:buNone/>
            </a:pPr>
            <a:r>
              <a:rPr lang="en" sz="1800"/>
              <a:t>...because sometimes life’s </a:t>
            </a:r>
            <a:r>
              <a:rPr lang="en" sz="1800" u="sng"/>
              <a:t>consequences</a:t>
            </a:r>
            <a:r>
              <a:rPr lang="en" sz="1800"/>
              <a:t> can be a big deal...</a:t>
            </a:r>
          </a:p>
        </p:txBody>
      </p:sp>
      <p:sp>
        <p:nvSpPr>
          <p:cNvPr id="316" name="Shape 316"/>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spcBef>
                <a:spcPts val="0"/>
              </a:spcBef>
              <a:buNone/>
            </a:pPr>
            <a:r>
              <a:rPr lang="en" sz="2400" b="1" u="sng"/>
              <a:t>G</a:t>
            </a:r>
            <a:r>
              <a:rPr lang="en" sz="2400"/>
              <a:t>IVE thought to the problem</a:t>
            </a:r>
          </a:p>
          <a:p>
            <a:pPr lvl="0">
              <a:spcBef>
                <a:spcPts val="0"/>
              </a:spcBef>
              <a:buNone/>
            </a:pPr>
            <a:r>
              <a:rPr lang="en" sz="2400" b="1" u="sng"/>
              <a:t>R</a:t>
            </a:r>
            <a:r>
              <a:rPr lang="en" sz="2400"/>
              <a:t>EVIEW your choices</a:t>
            </a:r>
          </a:p>
          <a:p>
            <a:pPr lvl="0">
              <a:spcBef>
                <a:spcPts val="0"/>
              </a:spcBef>
              <a:buNone/>
            </a:pPr>
            <a:r>
              <a:rPr lang="en" sz="2400" b="1" u="sng"/>
              <a:t>E</a:t>
            </a:r>
            <a:r>
              <a:rPr lang="en" sz="2400"/>
              <a:t>VALUATE the consequences of each choice</a:t>
            </a:r>
          </a:p>
          <a:p>
            <a:pPr lvl="0">
              <a:spcBef>
                <a:spcPts val="0"/>
              </a:spcBef>
              <a:buNone/>
            </a:pPr>
            <a:r>
              <a:rPr lang="en" sz="2400" b="1" u="sng"/>
              <a:t>A</a:t>
            </a:r>
            <a:r>
              <a:rPr lang="en" sz="2400"/>
              <a:t>SSESS and choose</a:t>
            </a:r>
          </a:p>
          <a:p>
            <a:pPr lvl="0">
              <a:spcBef>
                <a:spcPts val="0"/>
              </a:spcBef>
              <a:buNone/>
            </a:pPr>
            <a:r>
              <a:rPr lang="en" sz="2400" b="1" u="sng"/>
              <a:t>T</a:t>
            </a:r>
            <a:r>
              <a:rPr lang="en" sz="2400"/>
              <a:t>HINK it over afterward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311700" y="4230725"/>
            <a:ext cx="5998800" cy="598800"/>
          </a:xfrm>
          <a:prstGeom prst="rect">
            <a:avLst/>
          </a:prstGeom>
        </p:spPr>
        <p:txBody>
          <a:bodyPr lIns="91425" tIns="91425" rIns="91425" bIns="91425" anchor="ctr" anchorCtr="0">
            <a:noAutofit/>
          </a:bodyPr>
          <a:lstStyle/>
          <a:p>
            <a:pPr lvl="0" rtl="0">
              <a:spcBef>
                <a:spcPts val="0"/>
              </a:spcBef>
              <a:buNone/>
            </a:pPr>
            <a:endParaRPr/>
          </a:p>
        </p:txBody>
      </p:sp>
      <p:sp>
        <p:nvSpPr>
          <p:cNvPr id="322" name="Shape 322"/>
          <p:cNvSpPr txBox="1"/>
          <p:nvPr/>
        </p:nvSpPr>
        <p:spPr>
          <a:xfrm>
            <a:off x="5143500" y="1020600"/>
            <a:ext cx="3518400" cy="3102300"/>
          </a:xfrm>
          <a:prstGeom prst="rect">
            <a:avLst/>
          </a:prstGeom>
          <a:noFill/>
          <a:ln>
            <a:noFill/>
          </a:ln>
        </p:spPr>
        <p:txBody>
          <a:bodyPr lIns="91425" tIns="91425" rIns="91425" bIns="91425" anchor="t" anchorCtr="0">
            <a:noAutofit/>
          </a:bodyPr>
          <a:lstStyle/>
          <a:p>
            <a:pPr marL="457200" lvl="0" indent="-381000" rtl="0">
              <a:spcBef>
                <a:spcPts val="0"/>
              </a:spcBef>
              <a:buClr>
                <a:srgbClr val="FFFFFF"/>
              </a:buClr>
              <a:buSzPct val="100000"/>
              <a:buChar char="●"/>
            </a:pPr>
            <a:r>
              <a:rPr lang="en" sz="2400">
                <a:solidFill>
                  <a:srgbClr val="FFFFFF"/>
                </a:solidFill>
              </a:rPr>
              <a:t>EVERYONE makes mistakes</a:t>
            </a:r>
          </a:p>
          <a:p>
            <a:pPr marL="457200" lvl="0" indent="-381000" rtl="0">
              <a:spcBef>
                <a:spcPts val="0"/>
              </a:spcBef>
              <a:buClr>
                <a:srgbClr val="FFFFFF"/>
              </a:buClr>
              <a:buSzPct val="100000"/>
              <a:buChar char="●"/>
            </a:pPr>
            <a:r>
              <a:rPr lang="en" sz="2400">
                <a:solidFill>
                  <a:srgbClr val="FFFFFF"/>
                </a:solidFill>
              </a:rPr>
              <a:t>STOP and admit it!</a:t>
            </a:r>
          </a:p>
          <a:p>
            <a:pPr marL="457200" lvl="0" indent="-381000" rtl="0">
              <a:spcBef>
                <a:spcPts val="0"/>
              </a:spcBef>
              <a:buClr>
                <a:srgbClr val="FFFFFF"/>
              </a:buClr>
              <a:buSzPct val="100000"/>
              <a:buChar char="●"/>
            </a:pPr>
            <a:r>
              <a:rPr lang="en" sz="2400">
                <a:solidFill>
                  <a:srgbClr val="FFFFFF"/>
                </a:solidFill>
              </a:rPr>
              <a:t>Think about who you could talk about the problem with</a:t>
            </a:r>
          </a:p>
          <a:p>
            <a:pPr marL="457200" lvl="0" indent="-381000">
              <a:spcBef>
                <a:spcPts val="0"/>
              </a:spcBef>
              <a:buClr>
                <a:srgbClr val="FFFFFF"/>
              </a:buClr>
              <a:buSzPct val="100000"/>
              <a:buChar char="●"/>
            </a:pPr>
            <a:r>
              <a:rPr lang="en" sz="2400">
                <a:solidFill>
                  <a:srgbClr val="FFFFFF"/>
                </a:solidFill>
              </a:rPr>
              <a:t>GO and do your best to make things right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311700" y="4230725"/>
            <a:ext cx="5998800" cy="598800"/>
          </a:xfrm>
          <a:prstGeom prst="rect">
            <a:avLst/>
          </a:prstGeom>
        </p:spPr>
        <p:txBody>
          <a:bodyPr lIns="91425" tIns="91425" rIns="91425" bIns="91425" anchor="ctr" anchorCtr="0">
            <a:noAutofit/>
          </a:bodyPr>
          <a:lstStyle/>
          <a:p>
            <a:pPr lvl="0">
              <a:spcBef>
                <a:spcPts val="0"/>
              </a:spcBef>
              <a:buNone/>
            </a:pPr>
            <a:r>
              <a:rPr lang="en"/>
              <a:t>GREAT Decisions paragraph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286350" y="814800"/>
            <a:ext cx="8571300" cy="942000"/>
          </a:xfrm>
          <a:prstGeom prst="rect">
            <a:avLst/>
          </a:prstGeom>
        </p:spPr>
        <p:txBody>
          <a:bodyPr lIns="91425" tIns="91425" rIns="91425" bIns="91425" anchor="ctr" anchorCtr="0">
            <a:noAutofit/>
          </a:bodyPr>
          <a:lstStyle/>
          <a:p>
            <a:pPr lvl="0" rtl="0">
              <a:spcBef>
                <a:spcPts val="0"/>
              </a:spcBef>
              <a:buNone/>
            </a:pPr>
            <a:r>
              <a:rPr lang="en"/>
              <a:t>Why do you do the things you do?</a:t>
            </a:r>
          </a:p>
        </p:txBody>
      </p:sp>
      <p:pic>
        <p:nvPicPr>
          <p:cNvPr id="333" name="Shape 333" descr="bellringer.png"/>
          <p:cNvPicPr preferRelativeResize="0"/>
          <p:nvPr/>
        </p:nvPicPr>
        <p:blipFill>
          <a:blip r:embed="rId3">
            <a:alphaModFix/>
          </a:blip>
          <a:stretch>
            <a:fillRect/>
          </a:stretch>
        </p:blipFill>
        <p:spPr>
          <a:xfrm>
            <a:off x="286348" y="789900"/>
            <a:ext cx="1032374" cy="991800"/>
          </a:xfrm>
          <a:prstGeom prst="rect">
            <a:avLst/>
          </a:prstGeom>
          <a:noFill/>
          <a:ln>
            <a:noFill/>
          </a:ln>
        </p:spPr>
      </p:pic>
      <p:sp>
        <p:nvSpPr>
          <p:cNvPr id="334" name="Shape 334"/>
          <p:cNvSpPr txBox="1"/>
          <p:nvPr/>
        </p:nvSpPr>
        <p:spPr>
          <a:xfrm>
            <a:off x="150550" y="2701575"/>
            <a:ext cx="8732400" cy="1853400"/>
          </a:xfrm>
          <a:prstGeom prst="rect">
            <a:avLst/>
          </a:prstGeom>
          <a:noFill/>
          <a:ln>
            <a:noFill/>
          </a:ln>
        </p:spPr>
        <p:txBody>
          <a:bodyPr lIns="91425" tIns="91425" rIns="91425" bIns="91425" anchor="t" anchorCtr="0">
            <a:noAutofit/>
          </a:bodyPr>
          <a:lstStyle/>
          <a:p>
            <a:pPr lvl="0" rtl="0">
              <a:spcBef>
                <a:spcPts val="0"/>
              </a:spcBef>
              <a:buNone/>
            </a:pPr>
            <a:r>
              <a:rPr lang="en" sz="2400">
                <a:solidFill>
                  <a:schemeClr val="lt1"/>
                </a:solidFill>
                <a:latin typeface="Open Sans SemiBold"/>
                <a:ea typeface="Open Sans SemiBold"/>
                <a:cs typeface="Open Sans SemiBold"/>
                <a:sym typeface="Open Sans SemiBold"/>
              </a:rPr>
              <a:t>List at least 8-10 reasons (or influences) why you choose to do the things you do.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311700" y="1304850"/>
            <a:ext cx="8520600" cy="1538400"/>
          </a:xfrm>
          <a:prstGeom prst="rect">
            <a:avLst/>
          </a:prstGeom>
        </p:spPr>
        <p:txBody>
          <a:bodyPr lIns="91425" tIns="91425" rIns="91425" bIns="91425" anchor="ctr" anchorCtr="0">
            <a:noAutofit/>
          </a:bodyPr>
          <a:lstStyle/>
          <a:p>
            <a:pPr lvl="0">
              <a:spcBef>
                <a:spcPts val="0"/>
              </a:spcBef>
              <a:buNone/>
            </a:pPr>
            <a:r>
              <a:rPr lang="en"/>
              <a:t>Peer pressure</a:t>
            </a:r>
          </a:p>
        </p:txBody>
      </p:sp>
      <p:sp>
        <p:nvSpPr>
          <p:cNvPr id="340" name="Shape 340"/>
          <p:cNvSpPr txBox="1">
            <a:spLocks noGrp="1"/>
          </p:cNvSpPr>
          <p:nvPr>
            <p:ph type="body" idx="1"/>
          </p:nvPr>
        </p:nvSpPr>
        <p:spPr>
          <a:xfrm>
            <a:off x="311700" y="2995650"/>
            <a:ext cx="8520600" cy="1071600"/>
          </a:xfrm>
          <a:prstGeom prst="rect">
            <a:avLst/>
          </a:prstGeom>
        </p:spPr>
        <p:txBody>
          <a:bodyPr lIns="91425" tIns="91425" rIns="91425" bIns="91425" anchor="t" anchorCtr="0">
            <a:noAutofit/>
          </a:bodyPr>
          <a:lstStyle/>
          <a:p>
            <a:pPr lvl="0">
              <a:spcBef>
                <a:spcPts val="0"/>
              </a:spcBef>
              <a:buNone/>
            </a:pPr>
            <a:r>
              <a:rPr lang="en" sz="2400"/>
              <a:t>A feeling that you should do something because it’s what your friends want you to do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Other types of pressure</a:t>
            </a:r>
          </a:p>
        </p:txBody>
      </p:sp>
      <p:sp>
        <p:nvSpPr>
          <p:cNvPr id="346" name="Shape 346"/>
          <p:cNvSpPr txBox="1">
            <a:spLocks noGrp="1"/>
          </p:cNvSpPr>
          <p:nvPr>
            <p:ph type="body" idx="1"/>
          </p:nvPr>
        </p:nvSpPr>
        <p:spPr>
          <a:xfrm>
            <a:off x="311700" y="1266175"/>
            <a:ext cx="3999900" cy="3302700"/>
          </a:xfrm>
          <a:prstGeom prst="rect">
            <a:avLst/>
          </a:prstGeom>
        </p:spPr>
        <p:txBody>
          <a:bodyPr lIns="91425" tIns="91425" rIns="91425" bIns="91425" anchor="t" anchorCtr="0">
            <a:noAutofit/>
          </a:bodyPr>
          <a:lstStyle/>
          <a:p>
            <a:pPr lvl="0">
              <a:spcBef>
                <a:spcPts val="0"/>
              </a:spcBef>
              <a:buNone/>
            </a:pPr>
            <a:r>
              <a:rPr lang="en" sz="2400" u="sng"/>
              <a:t>Direct pressure</a:t>
            </a:r>
          </a:p>
          <a:p>
            <a:pPr marL="457200" lvl="0" indent="-381000" rtl="0">
              <a:spcBef>
                <a:spcPts val="0"/>
              </a:spcBef>
              <a:buSzPct val="100000"/>
            </a:pPr>
            <a:r>
              <a:rPr lang="en" sz="2400"/>
              <a:t>Teasing</a:t>
            </a:r>
          </a:p>
          <a:p>
            <a:pPr marL="457200" lvl="0" indent="-381000" rtl="0">
              <a:spcBef>
                <a:spcPts val="0"/>
              </a:spcBef>
              <a:buSzPct val="100000"/>
            </a:pPr>
            <a:r>
              <a:rPr lang="en" sz="2400"/>
              <a:t>Persuasion</a:t>
            </a:r>
          </a:p>
          <a:p>
            <a:pPr marL="457200" lvl="0" indent="-381000" rtl="0">
              <a:spcBef>
                <a:spcPts val="0"/>
              </a:spcBef>
              <a:buSzPct val="100000"/>
            </a:pPr>
            <a:r>
              <a:rPr lang="en" sz="2400"/>
              <a:t>Explanations</a:t>
            </a:r>
          </a:p>
          <a:p>
            <a:pPr marL="457200" lvl="0" indent="-381000" rtl="0">
              <a:spcBef>
                <a:spcPts val="0"/>
              </a:spcBef>
              <a:buSzPct val="100000"/>
            </a:pPr>
            <a:r>
              <a:rPr lang="en" sz="2400"/>
              <a:t>Put-downs</a:t>
            </a:r>
          </a:p>
          <a:p>
            <a:pPr marL="457200" lvl="0" indent="-381000" rtl="0">
              <a:spcBef>
                <a:spcPts val="0"/>
              </a:spcBef>
              <a:buSzPct val="100000"/>
            </a:pPr>
            <a:r>
              <a:rPr lang="en" sz="2400"/>
              <a:t>Threats</a:t>
            </a:r>
          </a:p>
          <a:p>
            <a:pPr marL="457200" lvl="0" indent="-381000" rtl="0">
              <a:spcBef>
                <a:spcPts val="0"/>
              </a:spcBef>
              <a:buSzPct val="100000"/>
            </a:pPr>
            <a:r>
              <a:rPr lang="en" sz="2400"/>
              <a:t>Bribery </a:t>
            </a:r>
          </a:p>
        </p:txBody>
      </p:sp>
      <p:sp>
        <p:nvSpPr>
          <p:cNvPr id="347" name="Shape 347"/>
          <p:cNvSpPr txBox="1">
            <a:spLocks noGrp="1"/>
          </p:cNvSpPr>
          <p:nvPr>
            <p:ph type="body" idx="2"/>
          </p:nvPr>
        </p:nvSpPr>
        <p:spPr>
          <a:xfrm>
            <a:off x="4832400" y="1266175"/>
            <a:ext cx="3999900" cy="3302700"/>
          </a:xfrm>
          <a:prstGeom prst="rect">
            <a:avLst/>
          </a:prstGeom>
        </p:spPr>
        <p:txBody>
          <a:bodyPr lIns="91425" tIns="91425" rIns="91425" bIns="91425" anchor="t" anchorCtr="0">
            <a:noAutofit/>
          </a:bodyPr>
          <a:lstStyle/>
          <a:p>
            <a:pPr lvl="0">
              <a:spcBef>
                <a:spcPts val="0"/>
              </a:spcBef>
              <a:buNone/>
            </a:pPr>
            <a:r>
              <a:rPr lang="en" sz="2400" u="sng"/>
              <a:t>Indirect pressure</a:t>
            </a:r>
          </a:p>
          <a:p>
            <a:pPr marL="457200" lvl="0" indent="-381000" rtl="0">
              <a:spcBef>
                <a:spcPts val="0"/>
              </a:spcBef>
              <a:buSzPct val="100000"/>
            </a:pPr>
            <a:r>
              <a:rPr lang="en" sz="2400"/>
              <a:t>TV</a:t>
            </a:r>
          </a:p>
          <a:p>
            <a:pPr marL="457200" lvl="0" indent="-381000" rtl="0">
              <a:spcBef>
                <a:spcPts val="0"/>
              </a:spcBef>
              <a:buSzPct val="100000"/>
            </a:pPr>
            <a:r>
              <a:rPr lang="en" sz="2400"/>
              <a:t>Radio</a:t>
            </a:r>
          </a:p>
          <a:p>
            <a:pPr marL="457200" lvl="0" indent="-381000" rtl="0">
              <a:spcBef>
                <a:spcPts val="0"/>
              </a:spcBef>
              <a:buSzPct val="100000"/>
            </a:pPr>
            <a:r>
              <a:rPr lang="en" sz="2400"/>
              <a:t>Advertising</a:t>
            </a:r>
          </a:p>
          <a:p>
            <a:pPr marL="457200" lvl="0" indent="-381000" rtl="0">
              <a:spcBef>
                <a:spcPts val="0"/>
              </a:spcBef>
              <a:buSzPct val="100000"/>
            </a:pPr>
            <a:r>
              <a:rPr lang="en" sz="2400"/>
              <a:t>Role models</a:t>
            </a:r>
          </a:p>
          <a:p>
            <a:pPr marL="457200" lvl="0" indent="-381000" rtl="0">
              <a:spcBef>
                <a:spcPts val="0"/>
              </a:spcBef>
              <a:buSzPct val="100000"/>
            </a:pPr>
            <a:r>
              <a:rPr lang="en" sz="2400"/>
              <a:t>Popular people</a:t>
            </a:r>
          </a:p>
          <a:p>
            <a:pPr marL="457200" lvl="0" indent="-381000">
              <a:spcBef>
                <a:spcPts val="0"/>
              </a:spcBef>
              <a:buSzPct val="100000"/>
            </a:pPr>
            <a:r>
              <a:rPr lang="en" sz="2400"/>
              <a:t>Famous people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265500" y="1039675"/>
            <a:ext cx="4045200" cy="1675800"/>
          </a:xfrm>
          <a:prstGeom prst="rect">
            <a:avLst/>
          </a:prstGeom>
        </p:spPr>
        <p:txBody>
          <a:bodyPr lIns="91425" tIns="91425" rIns="91425" bIns="91425" anchor="b" anchorCtr="0">
            <a:noAutofit/>
          </a:bodyPr>
          <a:lstStyle/>
          <a:p>
            <a:pPr lvl="0">
              <a:spcBef>
                <a:spcPts val="0"/>
              </a:spcBef>
              <a:buNone/>
            </a:pPr>
            <a:r>
              <a:rPr lang="en"/>
              <a:t>Refusal skills</a:t>
            </a:r>
          </a:p>
        </p:txBody>
      </p:sp>
      <p:sp>
        <p:nvSpPr>
          <p:cNvPr id="353" name="Shape 353"/>
          <p:cNvSpPr txBox="1">
            <a:spLocks noGrp="1"/>
          </p:cNvSpPr>
          <p:nvPr>
            <p:ph type="subTitle" idx="1"/>
          </p:nvPr>
        </p:nvSpPr>
        <p:spPr>
          <a:xfrm>
            <a:off x="265500" y="2726875"/>
            <a:ext cx="4045200" cy="1235100"/>
          </a:xfrm>
          <a:prstGeom prst="rect">
            <a:avLst/>
          </a:prstGeom>
        </p:spPr>
        <p:txBody>
          <a:bodyPr lIns="91425" tIns="91425" rIns="91425" bIns="91425" anchor="t" anchorCtr="0">
            <a:noAutofit/>
          </a:bodyPr>
          <a:lstStyle/>
          <a:p>
            <a:pPr lvl="0">
              <a:spcBef>
                <a:spcPts val="0"/>
              </a:spcBef>
              <a:buNone/>
            </a:pPr>
            <a:r>
              <a:rPr lang="en" sz="2400"/>
              <a:t>Strategies to avoid doing something you don’t want to do</a:t>
            </a:r>
          </a:p>
        </p:txBody>
      </p:sp>
      <p:sp>
        <p:nvSpPr>
          <p:cNvPr id="354" name="Shape 354"/>
          <p:cNvSpPr txBox="1">
            <a:spLocks noGrp="1"/>
          </p:cNvSpPr>
          <p:nvPr>
            <p:ph type="body" idx="2"/>
          </p:nvPr>
        </p:nvSpPr>
        <p:spPr>
          <a:xfrm>
            <a:off x="4939500" y="724200"/>
            <a:ext cx="4045200" cy="3695100"/>
          </a:xfrm>
          <a:prstGeom prst="rect">
            <a:avLst/>
          </a:prstGeom>
        </p:spPr>
        <p:txBody>
          <a:bodyPr lIns="91425" tIns="91425" rIns="91425" bIns="91425" anchor="ctr" anchorCtr="0">
            <a:noAutofit/>
          </a:bodyPr>
          <a:lstStyle/>
          <a:p>
            <a:pPr marL="457200" lvl="0" indent="-381000" rtl="0">
              <a:spcBef>
                <a:spcPts val="0"/>
              </a:spcBef>
              <a:buSzPct val="100000"/>
              <a:buAutoNum type="arabicPeriod"/>
            </a:pPr>
            <a:r>
              <a:rPr lang="en" sz="2400"/>
              <a:t>Blame someone else</a:t>
            </a:r>
          </a:p>
          <a:p>
            <a:pPr marL="457200" lvl="0" indent="-381000" rtl="0">
              <a:spcBef>
                <a:spcPts val="0"/>
              </a:spcBef>
              <a:buSzPct val="100000"/>
              <a:buAutoNum type="arabicPeriod"/>
            </a:pPr>
            <a:r>
              <a:rPr lang="en" sz="2400"/>
              <a:t>Give a reason</a:t>
            </a:r>
          </a:p>
          <a:p>
            <a:pPr marL="457200" lvl="0" indent="-381000" rtl="0">
              <a:spcBef>
                <a:spcPts val="0"/>
              </a:spcBef>
              <a:buSzPct val="100000"/>
              <a:buAutoNum type="arabicPeriod"/>
            </a:pPr>
            <a:r>
              <a:rPr lang="en" sz="2400"/>
              <a:t>Ignore the request</a:t>
            </a:r>
          </a:p>
          <a:p>
            <a:pPr marL="457200" lvl="0" indent="-381000" rtl="0">
              <a:spcBef>
                <a:spcPts val="0"/>
              </a:spcBef>
              <a:buSzPct val="100000"/>
              <a:buAutoNum type="arabicPeriod"/>
            </a:pPr>
            <a:r>
              <a:rPr lang="en" sz="2400"/>
              <a:t>Leave the situation</a:t>
            </a:r>
          </a:p>
          <a:p>
            <a:pPr marL="457200" lvl="0" indent="-381000" rtl="0">
              <a:spcBef>
                <a:spcPts val="0"/>
              </a:spcBef>
              <a:buSzPct val="100000"/>
              <a:buAutoNum type="arabicPeriod"/>
            </a:pPr>
            <a:r>
              <a:rPr lang="en" sz="2400"/>
              <a:t>Keep saying no</a:t>
            </a:r>
          </a:p>
          <a:p>
            <a:pPr marL="457200" lvl="0" indent="-381000" rtl="0">
              <a:spcBef>
                <a:spcPts val="0"/>
              </a:spcBef>
              <a:buSzPct val="100000"/>
              <a:buAutoNum type="arabicPeriod"/>
            </a:pPr>
            <a:r>
              <a:rPr lang="en" sz="2400"/>
              <a:t>Make a joke of it</a:t>
            </a:r>
          </a:p>
          <a:p>
            <a:pPr marL="457200" lvl="0" indent="-381000" rtl="0">
              <a:spcBef>
                <a:spcPts val="0"/>
              </a:spcBef>
              <a:buSzPct val="100000"/>
              <a:buAutoNum type="arabicPeriod"/>
            </a:pPr>
            <a:r>
              <a:rPr lang="en" sz="2400"/>
              <a:t>Make an excuse</a:t>
            </a:r>
          </a:p>
          <a:p>
            <a:pPr marL="457200" lvl="0" indent="-381000" rtl="0">
              <a:spcBef>
                <a:spcPts val="0"/>
              </a:spcBef>
              <a:buSzPct val="100000"/>
              <a:buAutoNum type="arabicPeriod"/>
            </a:pPr>
            <a:r>
              <a:rPr lang="en" sz="2400"/>
              <a:t>Suggest something else to do</a:t>
            </a:r>
          </a:p>
          <a:p>
            <a:pPr marL="457200" lvl="0" indent="-381000" rtl="0">
              <a:spcBef>
                <a:spcPts val="0"/>
              </a:spcBef>
              <a:buSzPct val="100000"/>
              <a:buAutoNum type="arabicPeriod"/>
            </a:pPr>
            <a:r>
              <a:rPr lang="en" sz="2400"/>
              <a:t>Change the subject</a:t>
            </a:r>
          </a:p>
          <a:p>
            <a:pPr marL="457200" lvl="0" indent="-381000">
              <a:spcBef>
                <a:spcPts val="0"/>
              </a:spcBef>
              <a:buSzPct val="100000"/>
              <a:buAutoNum type="arabicPeriod"/>
            </a:pPr>
            <a:r>
              <a:rPr lang="en" sz="2400"/>
              <a:t>Team up with someone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311700" y="920400"/>
            <a:ext cx="8520600" cy="3302700"/>
          </a:xfrm>
          <a:prstGeom prst="rect">
            <a:avLst/>
          </a:prstGeom>
        </p:spPr>
        <p:txBody>
          <a:bodyPr lIns="91425" tIns="91425" rIns="91425" bIns="91425" anchor="t" anchorCtr="0">
            <a:noAutofit/>
          </a:bodyPr>
          <a:lstStyle/>
          <a:p>
            <a:pPr marL="457200" lvl="0" indent="-381000" rtl="0">
              <a:spcBef>
                <a:spcPts val="0"/>
              </a:spcBef>
              <a:buSzPct val="100000"/>
            </a:pPr>
            <a:r>
              <a:rPr lang="en" sz="2400"/>
              <a:t>Using refusal skills can increase your self-confidence making people less likely to pressure you</a:t>
            </a:r>
          </a:p>
          <a:p>
            <a:pPr marL="457200" lvl="0" indent="-381000" rtl="0">
              <a:spcBef>
                <a:spcPts val="0"/>
              </a:spcBef>
              <a:buSzPct val="100000"/>
            </a:pPr>
            <a:r>
              <a:rPr lang="en" sz="2400"/>
              <a:t>ALWAYS be respectful when using refusal skills and don’t put others down</a:t>
            </a:r>
          </a:p>
          <a:p>
            <a:pPr marL="457200" lvl="0" indent="-381000">
              <a:spcBef>
                <a:spcPts val="0"/>
              </a:spcBef>
              <a:buSzPct val="100000"/>
            </a:pPr>
            <a:r>
              <a:rPr lang="en" sz="2400"/>
              <a:t>If someone keeps pressuring you after you’ve said no, they’re not respecting you and you should ask yourself how much time you should really be spending with them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311700" y="1304850"/>
            <a:ext cx="8520600" cy="1538400"/>
          </a:xfrm>
          <a:prstGeom prst="rect">
            <a:avLst/>
          </a:prstGeom>
        </p:spPr>
        <p:txBody>
          <a:bodyPr lIns="91425" tIns="91425" rIns="91425" bIns="91425" anchor="ctr" anchorCtr="0">
            <a:noAutofit/>
          </a:bodyPr>
          <a:lstStyle/>
          <a:p>
            <a:pPr lvl="0">
              <a:spcBef>
                <a:spcPts val="0"/>
              </a:spcBef>
              <a:buNone/>
            </a:pPr>
            <a:r>
              <a:rPr lang="en"/>
              <a:t>Goals</a:t>
            </a:r>
          </a:p>
        </p:txBody>
      </p:sp>
      <p:sp>
        <p:nvSpPr>
          <p:cNvPr id="365" name="Shape 365"/>
          <p:cNvSpPr txBox="1">
            <a:spLocks noGrp="1"/>
          </p:cNvSpPr>
          <p:nvPr>
            <p:ph type="body" idx="1"/>
          </p:nvPr>
        </p:nvSpPr>
        <p:spPr>
          <a:xfrm>
            <a:off x="311700" y="2995650"/>
            <a:ext cx="8520600" cy="1071600"/>
          </a:xfrm>
          <a:prstGeom prst="rect">
            <a:avLst/>
          </a:prstGeom>
        </p:spPr>
        <p:txBody>
          <a:bodyPr lIns="91425" tIns="91425" rIns="91425" bIns="91425" anchor="t" anchorCtr="0">
            <a:noAutofit/>
          </a:bodyPr>
          <a:lstStyle/>
          <a:p>
            <a:pPr lvl="0">
              <a:spcBef>
                <a:spcPts val="0"/>
              </a:spcBef>
              <a:buNone/>
            </a:pPr>
            <a:r>
              <a:rPr lang="en" sz="3000"/>
              <a:t>Things you work toward and hope to achieve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65500" y="1039675"/>
            <a:ext cx="4045200" cy="1675800"/>
          </a:xfrm>
          <a:prstGeom prst="rect">
            <a:avLst/>
          </a:prstGeom>
        </p:spPr>
        <p:txBody>
          <a:bodyPr lIns="91425" tIns="91425" rIns="91425" bIns="91425" anchor="b" anchorCtr="0">
            <a:noAutofit/>
          </a:bodyPr>
          <a:lstStyle/>
          <a:p>
            <a:pPr lvl="0">
              <a:spcBef>
                <a:spcPts val="0"/>
              </a:spcBef>
              <a:buNone/>
            </a:pPr>
            <a:r>
              <a:rPr lang="en"/>
              <a:t>Controllable risk factors</a:t>
            </a:r>
          </a:p>
        </p:txBody>
      </p:sp>
      <p:sp>
        <p:nvSpPr>
          <p:cNvPr id="94" name="Shape 94"/>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81000">
              <a:spcBef>
                <a:spcPts val="0"/>
              </a:spcBef>
              <a:buSzPct val="100000"/>
              <a:buAutoNum type="arabicPeriod"/>
            </a:pPr>
            <a:r>
              <a:rPr lang="en" sz="2400" u="sng"/>
              <a:t>Sedentary</a:t>
            </a:r>
            <a:r>
              <a:rPr lang="en" sz="2400"/>
              <a:t> lifestyle</a:t>
            </a:r>
          </a:p>
          <a:p>
            <a:pPr marL="457200" lvl="0" indent="-381000" rtl="0">
              <a:spcBef>
                <a:spcPts val="0"/>
              </a:spcBef>
              <a:buSzPct val="100000"/>
              <a:buAutoNum type="arabicPeriod"/>
            </a:pPr>
            <a:r>
              <a:rPr lang="en" sz="2400"/>
              <a:t>Tobacco use</a:t>
            </a:r>
          </a:p>
          <a:p>
            <a:pPr marL="457200" lvl="0" indent="-381000" rtl="0">
              <a:spcBef>
                <a:spcPts val="0"/>
              </a:spcBef>
              <a:buSzPct val="100000"/>
              <a:buAutoNum type="arabicPeriod"/>
            </a:pPr>
            <a:r>
              <a:rPr lang="en" sz="2400"/>
              <a:t>Eating habits</a:t>
            </a:r>
          </a:p>
          <a:p>
            <a:pPr marL="457200" lvl="0" indent="-381000">
              <a:spcBef>
                <a:spcPts val="0"/>
              </a:spcBef>
              <a:buSzPct val="100000"/>
              <a:buAutoNum type="arabicPeriod"/>
            </a:pPr>
            <a:r>
              <a:rPr lang="en" sz="2400"/>
              <a:t>Sexual activity</a:t>
            </a:r>
          </a:p>
          <a:p>
            <a:pPr marL="457200" lvl="0" indent="-381000" rtl="0">
              <a:spcBef>
                <a:spcPts val="0"/>
              </a:spcBef>
              <a:buSzPct val="100000"/>
              <a:buAutoNum type="arabicPeriod"/>
            </a:pPr>
            <a:r>
              <a:rPr lang="en" sz="2400"/>
              <a:t>Drug &amp; alcohol use</a:t>
            </a:r>
          </a:p>
          <a:p>
            <a:pPr marL="457200" lvl="0" indent="-381000">
              <a:spcBef>
                <a:spcPts val="0"/>
              </a:spcBef>
              <a:buSzPct val="100000"/>
              <a:buAutoNum type="arabicPeriod"/>
            </a:pPr>
            <a:r>
              <a:rPr lang="en" sz="2400"/>
              <a:t>Behaviors that cause injuries</a:t>
            </a:r>
          </a:p>
        </p:txBody>
      </p:sp>
      <p:sp>
        <p:nvSpPr>
          <p:cNvPr id="95" name="Shape 95"/>
          <p:cNvSpPr txBox="1">
            <a:spLocks noGrp="1"/>
          </p:cNvSpPr>
          <p:nvPr>
            <p:ph type="subTitle" idx="1"/>
          </p:nvPr>
        </p:nvSpPr>
        <p:spPr>
          <a:xfrm>
            <a:off x="265500" y="2726875"/>
            <a:ext cx="4045200" cy="1235100"/>
          </a:xfrm>
          <a:prstGeom prst="rect">
            <a:avLst/>
          </a:prstGeom>
        </p:spPr>
        <p:txBody>
          <a:bodyPr lIns="91425" tIns="91425" rIns="91425" bIns="91425" anchor="t" anchorCtr="0">
            <a:noAutofit/>
          </a:bodyPr>
          <a:lstStyle/>
          <a:p>
            <a:pPr lvl="0">
              <a:spcBef>
                <a:spcPts val="0"/>
              </a:spcBef>
              <a:buNone/>
            </a:pPr>
            <a:r>
              <a:rPr lang="en" sz="2400"/>
              <a:t>Risk factors that you CAN do something about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Types of goals</a:t>
            </a:r>
          </a:p>
        </p:txBody>
      </p:sp>
      <p:sp>
        <p:nvSpPr>
          <p:cNvPr id="371" name="Shape 371"/>
          <p:cNvSpPr txBox="1">
            <a:spLocks noGrp="1"/>
          </p:cNvSpPr>
          <p:nvPr>
            <p:ph type="body" idx="1"/>
          </p:nvPr>
        </p:nvSpPr>
        <p:spPr>
          <a:xfrm>
            <a:off x="311700" y="1266175"/>
            <a:ext cx="3999900" cy="3302700"/>
          </a:xfrm>
          <a:prstGeom prst="rect">
            <a:avLst/>
          </a:prstGeom>
        </p:spPr>
        <p:txBody>
          <a:bodyPr lIns="91425" tIns="91425" rIns="91425" bIns="91425" anchor="t" anchorCtr="0">
            <a:noAutofit/>
          </a:bodyPr>
          <a:lstStyle/>
          <a:p>
            <a:pPr lvl="0">
              <a:spcBef>
                <a:spcPts val="0"/>
              </a:spcBef>
              <a:buNone/>
            </a:pPr>
            <a:r>
              <a:rPr lang="en" sz="2400" u="sng"/>
              <a:t>Short-term</a:t>
            </a:r>
          </a:p>
          <a:p>
            <a:pPr marL="457200" lvl="0" indent="-381000" rtl="0">
              <a:spcBef>
                <a:spcPts val="0"/>
              </a:spcBef>
              <a:buSzPct val="100000"/>
            </a:pPr>
            <a:r>
              <a:rPr lang="en" sz="2400"/>
              <a:t>Can be achieved quickly</a:t>
            </a:r>
          </a:p>
          <a:p>
            <a:pPr marL="457200" lvl="0" indent="-381000">
              <a:spcBef>
                <a:spcPts val="0"/>
              </a:spcBef>
              <a:buSzPct val="100000"/>
            </a:pPr>
            <a:r>
              <a:rPr lang="en" sz="2400"/>
              <a:t>Often lead to long-term goals</a:t>
            </a:r>
          </a:p>
        </p:txBody>
      </p:sp>
      <p:sp>
        <p:nvSpPr>
          <p:cNvPr id="372" name="Shape 372"/>
          <p:cNvSpPr txBox="1">
            <a:spLocks noGrp="1"/>
          </p:cNvSpPr>
          <p:nvPr>
            <p:ph type="body" idx="2"/>
          </p:nvPr>
        </p:nvSpPr>
        <p:spPr>
          <a:xfrm>
            <a:off x="4832400" y="1266175"/>
            <a:ext cx="3999900" cy="3302700"/>
          </a:xfrm>
          <a:prstGeom prst="rect">
            <a:avLst/>
          </a:prstGeom>
        </p:spPr>
        <p:txBody>
          <a:bodyPr lIns="91425" tIns="91425" rIns="91425" bIns="91425" anchor="t" anchorCtr="0">
            <a:noAutofit/>
          </a:bodyPr>
          <a:lstStyle/>
          <a:p>
            <a:pPr lvl="0">
              <a:spcBef>
                <a:spcPts val="0"/>
              </a:spcBef>
              <a:buNone/>
            </a:pPr>
            <a:r>
              <a:rPr lang="en" sz="2400" u="sng"/>
              <a:t>Long-term</a:t>
            </a:r>
          </a:p>
          <a:p>
            <a:pPr marL="457200" lvl="0" indent="-381000" rtl="0">
              <a:spcBef>
                <a:spcPts val="0"/>
              </a:spcBef>
              <a:buSzPct val="100000"/>
            </a:pPr>
            <a:r>
              <a:rPr lang="en" sz="2400"/>
              <a:t>May take months or years to achieve</a:t>
            </a:r>
          </a:p>
          <a:p>
            <a:pPr marL="457200" lvl="0" indent="-381000">
              <a:spcBef>
                <a:spcPts val="0"/>
              </a:spcBef>
              <a:buSzPct val="100000"/>
            </a:pPr>
            <a:r>
              <a:rPr lang="en" sz="2400"/>
              <a:t>Should be made of several short-term goals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265500" y="1039675"/>
            <a:ext cx="4045200" cy="1675800"/>
          </a:xfrm>
          <a:prstGeom prst="rect">
            <a:avLst/>
          </a:prstGeom>
        </p:spPr>
        <p:txBody>
          <a:bodyPr lIns="91425" tIns="91425" rIns="91425" bIns="91425" anchor="b" anchorCtr="0">
            <a:noAutofit/>
          </a:bodyPr>
          <a:lstStyle/>
          <a:p>
            <a:pPr lvl="0">
              <a:spcBef>
                <a:spcPts val="0"/>
              </a:spcBef>
              <a:buNone/>
            </a:pPr>
            <a:r>
              <a:rPr lang="en"/>
              <a:t>Suggestions for setting goals</a:t>
            </a:r>
          </a:p>
        </p:txBody>
      </p:sp>
      <p:sp>
        <p:nvSpPr>
          <p:cNvPr id="378" name="Shape 378"/>
          <p:cNvSpPr txBox="1">
            <a:spLocks noGrp="1"/>
          </p:cNvSpPr>
          <p:nvPr>
            <p:ph type="subTitle" idx="1"/>
          </p:nvPr>
        </p:nvSpPr>
        <p:spPr>
          <a:xfrm>
            <a:off x="265500" y="2726875"/>
            <a:ext cx="4045200" cy="1235100"/>
          </a:xfrm>
          <a:prstGeom prst="rect">
            <a:avLst/>
          </a:prstGeom>
        </p:spPr>
        <p:txBody>
          <a:bodyPr lIns="91425" tIns="91425" rIns="91425" bIns="91425" anchor="t" anchorCtr="0">
            <a:noAutofit/>
          </a:bodyPr>
          <a:lstStyle/>
          <a:p>
            <a:pPr lvl="0">
              <a:spcBef>
                <a:spcPts val="0"/>
              </a:spcBef>
              <a:buNone/>
            </a:pPr>
            <a:r>
              <a:rPr lang="en" sz="1800"/>
              <a:t>Self-discipline is needed to overcome obstacles and temptations in order to make wise choices to achieve your goals</a:t>
            </a:r>
          </a:p>
        </p:txBody>
      </p:sp>
      <p:sp>
        <p:nvSpPr>
          <p:cNvPr id="379" name="Shape 379"/>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81000" rtl="0">
              <a:spcBef>
                <a:spcPts val="0"/>
              </a:spcBef>
              <a:buSzPct val="100000"/>
              <a:buAutoNum type="arabicPeriod"/>
            </a:pPr>
            <a:r>
              <a:rPr lang="en" sz="2400"/>
              <a:t>Safe</a:t>
            </a:r>
          </a:p>
          <a:p>
            <a:pPr marL="457200" lvl="0" indent="-381000" rtl="0">
              <a:spcBef>
                <a:spcPts val="0"/>
              </a:spcBef>
              <a:buSzPct val="100000"/>
              <a:buAutoNum type="arabicPeriod"/>
            </a:pPr>
            <a:r>
              <a:rPr lang="en" sz="2400"/>
              <a:t>Satisfying</a:t>
            </a:r>
          </a:p>
          <a:p>
            <a:pPr marL="457200" lvl="0" indent="-381000" rtl="0">
              <a:spcBef>
                <a:spcPts val="0"/>
              </a:spcBef>
              <a:buSzPct val="100000"/>
              <a:buAutoNum type="arabicPeriod"/>
            </a:pPr>
            <a:r>
              <a:rPr lang="en" sz="2400"/>
              <a:t>Sensible </a:t>
            </a:r>
          </a:p>
          <a:p>
            <a:pPr marL="457200" lvl="0" indent="-381000" rtl="0">
              <a:spcBef>
                <a:spcPts val="0"/>
              </a:spcBef>
              <a:buSzPct val="100000"/>
              <a:buAutoNum type="arabicPeriod"/>
            </a:pPr>
            <a:r>
              <a:rPr lang="en" sz="2400"/>
              <a:t>Similar</a:t>
            </a:r>
          </a:p>
          <a:p>
            <a:pPr marL="457200" lvl="0" indent="-381000" rtl="0">
              <a:spcBef>
                <a:spcPts val="0"/>
              </a:spcBef>
              <a:buSzPct val="100000"/>
              <a:buAutoNum type="arabicPeriod"/>
            </a:pPr>
            <a:r>
              <a:rPr lang="en" sz="2400"/>
              <a:t>Specific</a:t>
            </a:r>
          </a:p>
          <a:p>
            <a:pPr marL="457200" lvl="0" indent="-381000">
              <a:spcBef>
                <a:spcPts val="0"/>
              </a:spcBef>
              <a:buSzPct val="100000"/>
              <a:buAutoNum type="arabicPeriod"/>
            </a:pPr>
            <a:r>
              <a:rPr lang="en" sz="2400"/>
              <a:t>Supported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311700" y="920400"/>
            <a:ext cx="8520600" cy="3302700"/>
          </a:xfrm>
          <a:prstGeom prst="rect">
            <a:avLst/>
          </a:prstGeom>
        </p:spPr>
        <p:txBody>
          <a:bodyPr lIns="91425" tIns="91425" rIns="91425" bIns="91425" anchor="t" anchorCtr="0">
            <a:noAutofit/>
          </a:bodyPr>
          <a:lstStyle/>
          <a:p>
            <a:pPr marL="457200" lvl="0" indent="-381000" rtl="0">
              <a:spcBef>
                <a:spcPts val="0"/>
              </a:spcBef>
              <a:buSzPct val="100000"/>
            </a:pPr>
            <a:r>
              <a:rPr lang="en" sz="2400"/>
              <a:t>Have an action plan that includes the actual steps you need to take to reach your goal</a:t>
            </a:r>
          </a:p>
          <a:p>
            <a:pPr marL="914400" lvl="1" indent="-381000" rtl="0">
              <a:spcBef>
                <a:spcPts val="0"/>
              </a:spcBef>
              <a:buSzPct val="100000"/>
            </a:pPr>
            <a:r>
              <a:rPr lang="en" sz="2400"/>
              <a:t>Target date</a:t>
            </a:r>
          </a:p>
          <a:p>
            <a:pPr marL="914400" lvl="1" indent="-381000" rtl="0">
              <a:spcBef>
                <a:spcPts val="0"/>
              </a:spcBef>
              <a:buSzPct val="100000"/>
            </a:pPr>
            <a:r>
              <a:rPr lang="en" sz="2400"/>
              <a:t>Rewards</a:t>
            </a:r>
          </a:p>
          <a:p>
            <a:pPr marL="914400" lvl="1" indent="-381000" rtl="0">
              <a:spcBef>
                <a:spcPts val="0"/>
              </a:spcBef>
              <a:buSzPct val="100000"/>
            </a:pPr>
            <a:r>
              <a:rPr lang="en" sz="2400"/>
              <a:t>Influences</a:t>
            </a:r>
          </a:p>
          <a:p>
            <a:pPr marL="914400" lvl="1" indent="-381000" rtl="0">
              <a:spcBef>
                <a:spcPts val="0"/>
              </a:spcBef>
              <a:buSzPct val="100000"/>
            </a:pPr>
            <a:r>
              <a:rPr lang="en" sz="2400"/>
              <a:t>Write it down!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Section Review</a:t>
            </a:r>
          </a:p>
        </p:txBody>
      </p:sp>
      <p:sp>
        <p:nvSpPr>
          <p:cNvPr id="390" name="Shape 390"/>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81000" rtl="0">
              <a:spcBef>
                <a:spcPts val="0"/>
              </a:spcBef>
              <a:buSzPct val="100000"/>
              <a:buAutoNum type="arabicPeriod"/>
            </a:pPr>
            <a:r>
              <a:rPr lang="en" sz="2400"/>
              <a:t>Define </a:t>
            </a:r>
            <a:r>
              <a:rPr lang="en" sz="2400" i="1"/>
              <a:t>consequence</a:t>
            </a:r>
            <a:r>
              <a:rPr lang="en" sz="2400"/>
              <a:t>.</a:t>
            </a:r>
          </a:p>
          <a:p>
            <a:pPr marL="457200" lvl="0" indent="-381000" rtl="0">
              <a:spcBef>
                <a:spcPts val="0"/>
              </a:spcBef>
              <a:buSzPct val="100000"/>
              <a:buAutoNum type="arabicPeriod"/>
            </a:pPr>
            <a:r>
              <a:rPr lang="en" sz="2400"/>
              <a:t>What should you do if you make a mistake?</a:t>
            </a:r>
          </a:p>
          <a:p>
            <a:pPr marL="457200" lvl="0" indent="-381000" rtl="0">
              <a:spcBef>
                <a:spcPts val="0"/>
              </a:spcBef>
              <a:buSzPct val="100000"/>
              <a:buAutoNum type="arabicPeriod"/>
            </a:pPr>
            <a:r>
              <a:rPr lang="en" sz="2400"/>
              <a:t>Define </a:t>
            </a:r>
            <a:r>
              <a:rPr lang="en" sz="2400" i="1"/>
              <a:t>peer pressure</a:t>
            </a:r>
            <a:r>
              <a:rPr lang="en" sz="2400"/>
              <a:t>.</a:t>
            </a:r>
          </a:p>
          <a:p>
            <a:pPr marL="457200" lvl="0" indent="-381000" rtl="0">
              <a:spcBef>
                <a:spcPts val="0"/>
              </a:spcBef>
              <a:buSzPct val="100000"/>
              <a:buAutoNum type="arabicPeriod"/>
            </a:pPr>
            <a:r>
              <a:rPr lang="en" sz="2400"/>
              <a:t>Give examples of refusal skills.</a:t>
            </a:r>
          </a:p>
          <a:p>
            <a:pPr marL="457200" lvl="0" indent="-381000" rtl="0">
              <a:spcBef>
                <a:spcPts val="0"/>
              </a:spcBef>
              <a:buSzPct val="100000"/>
              <a:buAutoNum type="arabicPeriod"/>
            </a:pPr>
            <a:r>
              <a:rPr lang="en" sz="2400"/>
              <a:t>What is the concern if someone keeps pressuring you to do something you don’t want to do?</a:t>
            </a:r>
          </a:p>
          <a:p>
            <a:pPr marL="457200" lvl="0" indent="-381000" rtl="0">
              <a:spcBef>
                <a:spcPts val="0"/>
              </a:spcBef>
              <a:buSzPct val="100000"/>
              <a:buAutoNum type="arabicPeriod"/>
            </a:pPr>
            <a:r>
              <a:rPr lang="en" sz="2400"/>
              <a:t>What should be included in an action plan?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311700" y="4230725"/>
            <a:ext cx="5998800" cy="598800"/>
          </a:xfrm>
          <a:prstGeom prst="rect">
            <a:avLst/>
          </a:prstGeom>
        </p:spPr>
        <p:txBody>
          <a:bodyPr lIns="91425" tIns="91425" rIns="91425" bIns="91425" anchor="ctr" anchorCtr="0">
            <a:noAutofit/>
          </a:bodyPr>
          <a:lstStyle/>
          <a:p>
            <a:pPr lvl="0">
              <a:spcBef>
                <a:spcPts val="0"/>
              </a:spcBef>
              <a:buNone/>
            </a:pPr>
            <a:r>
              <a:rPr lang="en">
                <a:solidFill>
                  <a:schemeClr val="accent1"/>
                </a:solidFill>
              </a:rPr>
              <a:t>Review packet for skills for a healthy life (STP)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265500" y="1039675"/>
            <a:ext cx="4045200" cy="1675800"/>
          </a:xfrm>
          <a:prstGeom prst="rect">
            <a:avLst/>
          </a:prstGeom>
        </p:spPr>
        <p:txBody>
          <a:bodyPr lIns="91425" tIns="91425" rIns="91425" bIns="91425" anchor="b" anchorCtr="0">
            <a:noAutofit/>
          </a:bodyPr>
          <a:lstStyle/>
          <a:p>
            <a:pPr lvl="0">
              <a:spcBef>
                <a:spcPts val="0"/>
              </a:spcBef>
              <a:buNone/>
            </a:pPr>
            <a:r>
              <a:rPr lang="en"/>
              <a:t>Uncontrollable risk factors</a:t>
            </a:r>
          </a:p>
        </p:txBody>
      </p:sp>
      <p:sp>
        <p:nvSpPr>
          <p:cNvPr id="101" name="Shape 101"/>
          <p:cNvSpPr txBox="1">
            <a:spLocks noGrp="1"/>
          </p:cNvSpPr>
          <p:nvPr>
            <p:ph type="subTitle" idx="1"/>
          </p:nvPr>
        </p:nvSpPr>
        <p:spPr>
          <a:xfrm>
            <a:off x="265500" y="2726875"/>
            <a:ext cx="4045200" cy="1235100"/>
          </a:xfrm>
          <a:prstGeom prst="rect">
            <a:avLst/>
          </a:prstGeom>
        </p:spPr>
        <p:txBody>
          <a:bodyPr lIns="91425" tIns="91425" rIns="91425" bIns="91425" anchor="t" anchorCtr="0">
            <a:noAutofit/>
          </a:bodyPr>
          <a:lstStyle/>
          <a:p>
            <a:pPr lvl="0">
              <a:spcBef>
                <a:spcPts val="0"/>
              </a:spcBef>
              <a:buNone/>
            </a:pPr>
            <a:r>
              <a:rPr lang="en" sz="2400"/>
              <a:t>Risk factors that you CANNOT do something about</a:t>
            </a:r>
          </a:p>
        </p:txBody>
      </p:sp>
      <p:sp>
        <p:nvSpPr>
          <p:cNvPr id="102" name="Shape 102"/>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81000" rtl="0">
              <a:spcBef>
                <a:spcPts val="0"/>
              </a:spcBef>
              <a:buSzPct val="100000"/>
              <a:buAutoNum type="arabicPeriod"/>
            </a:pPr>
            <a:r>
              <a:rPr lang="en" sz="2400"/>
              <a:t>Age</a:t>
            </a:r>
          </a:p>
          <a:p>
            <a:pPr marL="457200" lvl="0" indent="-381000" rtl="0">
              <a:spcBef>
                <a:spcPts val="0"/>
              </a:spcBef>
              <a:buSzPct val="100000"/>
              <a:buAutoNum type="arabicPeriod"/>
            </a:pPr>
            <a:r>
              <a:rPr lang="en" sz="2400"/>
              <a:t>Race</a:t>
            </a:r>
          </a:p>
          <a:p>
            <a:pPr marL="457200" lvl="0" indent="-381000" rtl="0">
              <a:spcBef>
                <a:spcPts val="0"/>
              </a:spcBef>
              <a:buSzPct val="100000"/>
              <a:buAutoNum type="arabicPeriod"/>
            </a:pPr>
            <a:r>
              <a:rPr lang="en" sz="2400"/>
              <a:t>Gender</a:t>
            </a:r>
          </a:p>
          <a:p>
            <a:pPr marL="457200" lvl="0" indent="-381000">
              <a:spcBef>
                <a:spcPts val="0"/>
              </a:spcBef>
              <a:buSzPct val="100000"/>
              <a:buAutoNum type="arabicPeriod"/>
            </a:pPr>
            <a:r>
              <a:rPr lang="en" sz="2400"/>
              <a:t>Heredity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            Section Review</a:t>
            </a:r>
          </a:p>
        </p:txBody>
      </p:sp>
      <p:sp>
        <p:nvSpPr>
          <p:cNvPr id="108" name="Shape 108"/>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81000" rtl="0">
              <a:spcBef>
                <a:spcPts val="0"/>
              </a:spcBef>
              <a:buSzPct val="100000"/>
              <a:buAutoNum type="arabicPeriod"/>
            </a:pPr>
            <a:r>
              <a:rPr lang="en" sz="2400"/>
              <a:t>Why have the leading causes of death changed over time?</a:t>
            </a:r>
          </a:p>
          <a:p>
            <a:pPr marL="457200" lvl="0" indent="-381000" rtl="0">
              <a:spcBef>
                <a:spcPts val="0"/>
              </a:spcBef>
              <a:buSzPct val="100000"/>
              <a:buAutoNum type="arabicPeriod"/>
            </a:pPr>
            <a:r>
              <a:rPr lang="en" sz="2400"/>
              <a:t>What are infectious diseases?  Lifestyle diseases?</a:t>
            </a:r>
          </a:p>
          <a:p>
            <a:pPr marL="457200" lvl="0" indent="-381000" rtl="0">
              <a:spcBef>
                <a:spcPts val="0"/>
              </a:spcBef>
              <a:buSzPct val="100000"/>
              <a:buAutoNum type="arabicPeriod"/>
            </a:pPr>
            <a:r>
              <a:rPr lang="en" sz="2400"/>
              <a:t>List 3 examples of uncontrollable risk factors.</a:t>
            </a:r>
          </a:p>
          <a:p>
            <a:pPr marL="457200" lvl="0" indent="-381000" rtl="0">
              <a:spcBef>
                <a:spcPts val="0"/>
              </a:spcBef>
              <a:buSzPct val="100000"/>
              <a:buAutoNum type="arabicPeriod"/>
            </a:pPr>
            <a:r>
              <a:rPr lang="en" sz="2400"/>
              <a:t>What is the risk behavior that leads to the most deaths in teens?  The leading preventable cause of death?</a:t>
            </a:r>
          </a:p>
        </p:txBody>
      </p:sp>
      <p:pic>
        <p:nvPicPr>
          <p:cNvPr id="109" name="Shape 109" descr="bellringer.png"/>
          <p:cNvPicPr preferRelativeResize="0"/>
          <p:nvPr/>
        </p:nvPicPr>
        <p:blipFill>
          <a:blip r:embed="rId3">
            <a:alphaModFix/>
          </a:blip>
          <a:stretch>
            <a:fillRect/>
          </a:stretch>
        </p:blipFill>
        <p:spPr>
          <a:xfrm>
            <a:off x="311698" y="274525"/>
            <a:ext cx="1032374" cy="991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1304850"/>
            <a:ext cx="8520600" cy="1538400"/>
          </a:xfrm>
          <a:prstGeom prst="rect">
            <a:avLst/>
          </a:prstGeom>
        </p:spPr>
        <p:txBody>
          <a:bodyPr lIns="91425" tIns="91425" rIns="91425" bIns="91425" anchor="ctr" anchorCtr="0">
            <a:noAutofit/>
          </a:bodyPr>
          <a:lstStyle/>
          <a:p>
            <a:pPr lvl="0">
              <a:spcBef>
                <a:spcPts val="0"/>
              </a:spcBef>
              <a:buNone/>
            </a:pPr>
            <a:r>
              <a:rPr lang="en"/>
              <a:t>Health</a:t>
            </a:r>
          </a:p>
        </p:txBody>
      </p:sp>
      <p:sp>
        <p:nvSpPr>
          <p:cNvPr id="115" name="Shape 115"/>
          <p:cNvSpPr txBox="1">
            <a:spLocks noGrp="1"/>
          </p:cNvSpPr>
          <p:nvPr>
            <p:ph type="body" idx="1"/>
          </p:nvPr>
        </p:nvSpPr>
        <p:spPr>
          <a:xfrm>
            <a:off x="311700" y="2995650"/>
            <a:ext cx="8520600" cy="1071600"/>
          </a:xfrm>
          <a:prstGeom prst="rect">
            <a:avLst/>
          </a:prstGeom>
        </p:spPr>
        <p:txBody>
          <a:bodyPr lIns="91425" tIns="91425" rIns="91425" bIns="91425" anchor="t" anchorCtr="0">
            <a:noAutofit/>
          </a:bodyPr>
          <a:lstStyle/>
          <a:p>
            <a:pPr lvl="0">
              <a:spcBef>
                <a:spcPts val="0"/>
              </a:spcBef>
              <a:buNone/>
            </a:pPr>
            <a:r>
              <a:rPr lang="en" sz="3000"/>
              <a:t>The state of well-being in which </a:t>
            </a:r>
            <a:r>
              <a:rPr lang="en" sz="3000" u="sng"/>
              <a:t>ALL</a:t>
            </a:r>
            <a:r>
              <a:rPr lang="en" sz="3000"/>
              <a:t> of the components of health are in balance.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265500" y="1039675"/>
            <a:ext cx="4045200" cy="1675800"/>
          </a:xfrm>
          <a:prstGeom prst="rect">
            <a:avLst/>
          </a:prstGeom>
        </p:spPr>
        <p:txBody>
          <a:bodyPr lIns="91425" tIns="91425" rIns="91425" bIns="91425" anchor="b" anchorCtr="0">
            <a:noAutofit/>
          </a:bodyPr>
          <a:lstStyle/>
          <a:p>
            <a:pPr lvl="0">
              <a:spcBef>
                <a:spcPts val="0"/>
              </a:spcBef>
              <a:buNone/>
            </a:pPr>
            <a:r>
              <a:rPr lang="en"/>
              <a:t>Physical health</a:t>
            </a:r>
          </a:p>
        </p:txBody>
      </p:sp>
      <p:sp>
        <p:nvSpPr>
          <p:cNvPr id="121" name="Shape 121"/>
          <p:cNvSpPr txBox="1">
            <a:spLocks noGrp="1"/>
          </p:cNvSpPr>
          <p:nvPr>
            <p:ph type="subTitle" idx="1"/>
          </p:nvPr>
        </p:nvSpPr>
        <p:spPr>
          <a:xfrm>
            <a:off x="265500" y="2726875"/>
            <a:ext cx="4045200" cy="1235100"/>
          </a:xfrm>
          <a:prstGeom prst="rect">
            <a:avLst/>
          </a:prstGeom>
        </p:spPr>
        <p:txBody>
          <a:bodyPr lIns="91425" tIns="91425" rIns="91425" bIns="91425" anchor="t" anchorCtr="0">
            <a:noAutofit/>
          </a:bodyPr>
          <a:lstStyle/>
          <a:p>
            <a:pPr lvl="0">
              <a:spcBef>
                <a:spcPts val="0"/>
              </a:spcBef>
              <a:buNone/>
            </a:pPr>
            <a:r>
              <a:rPr lang="en" sz="2400"/>
              <a:t>Refers to the way your body functions</a:t>
            </a:r>
          </a:p>
        </p:txBody>
      </p:sp>
      <p:sp>
        <p:nvSpPr>
          <p:cNvPr id="122" name="Shape 122"/>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81000" rtl="0">
              <a:spcBef>
                <a:spcPts val="0"/>
              </a:spcBef>
              <a:buSzPct val="100000"/>
            </a:pPr>
            <a:r>
              <a:rPr lang="en" sz="2400"/>
              <a:t>Eating a well-balanced diet</a:t>
            </a:r>
          </a:p>
          <a:p>
            <a:pPr marL="457200" lvl="0" indent="-381000" rtl="0">
              <a:spcBef>
                <a:spcPts val="0"/>
              </a:spcBef>
              <a:buSzPct val="100000"/>
            </a:pPr>
            <a:r>
              <a:rPr lang="en" sz="2400"/>
              <a:t>Regular exercise</a:t>
            </a:r>
          </a:p>
          <a:p>
            <a:pPr marL="457200" lvl="0" indent="-381000" rtl="0">
              <a:spcBef>
                <a:spcPts val="0"/>
              </a:spcBef>
              <a:buSzPct val="100000"/>
            </a:pPr>
            <a:r>
              <a:rPr lang="en" sz="2400"/>
              <a:t>Avoiding tobacco, drugs, &amp; alcohol</a:t>
            </a:r>
          </a:p>
          <a:p>
            <a:pPr marL="457200" lvl="0" indent="-381000" rtl="0">
              <a:spcBef>
                <a:spcPts val="0"/>
              </a:spcBef>
              <a:buSzPct val="100000"/>
            </a:pPr>
            <a:r>
              <a:rPr lang="en" sz="2400"/>
              <a:t>Being free of disease</a:t>
            </a: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1626</Words>
  <Application>Microsoft Office PowerPoint</Application>
  <PresentationFormat>On-screen Show (16:9)</PresentationFormat>
  <Paragraphs>231</Paragraphs>
  <Slides>54</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PT Sans Narrow</vt:lpstr>
      <vt:lpstr>Arial</vt:lpstr>
      <vt:lpstr>Open Sans SemiBold</vt:lpstr>
      <vt:lpstr>Open Sans</vt:lpstr>
      <vt:lpstr>Tropic</vt:lpstr>
      <vt:lpstr>Intro to Health</vt:lpstr>
      <vt:lpstr>            What’s Your Health IQ?  True/False</vt:lpstr>
      <vt:lpstr>Health in the past vs. health today</vt:lpstr>
      <vt:lpstr>Risk factor</vt:lpstr>
      <vt:lpstr>Controllable risk factors</vt:lpstr>
      <vt:lpstr>Uncontrollable risk factors</vt:lpstr>
      <vt:lpstr>            Section Review</vt:lpstr>
      <vt:lpstr>Health</vt:lpstr>
      <vt:lpstr>Physical health</vt:lpstr>
      <vt:lpstr>Emotional health</vt:lpstr>
      <vt:lpstr>Social health</vt:lpstr>
      <vt:lpstr>Mental health</vt:lpstr>
      <vt:lpstr>Spiritual health</vt:lpstr>
      <vt:lpstr>Environmental health</vt:lpstr>
      <vt:lpstr>PowerPoint Presentation</vt:lpstr>
      <vt:lpstr>PowerPoint Presentation</vt:lpstr>
      <vt:lpstr>PowerPoint Presentation</vt:lpstr>
      <vt:lpstr>Wellness</vt:lpstr>
      <vt:lpstr>PowerPoint Presentation</vt:lpstr>
      <vt:lpstr>Influences on wellness</vt:lpstr>
      <vt:lpstr>Taking charge of your wellness</vt:lpstr>
      <vt:lpstr>Section Review</vt:lpstr>
      <vt:lpstr>PowerPoint Presentation</vt:lpstr>
      <vt:lpstr>What are we doing?</vt:lpstr>
      <vt:lpstr>Public health</vt:lpstr>
      <vt:lpstr>How society addresses health problems</vt:lpstr>
      <vt:lpstr>What YOU can do</vt:lpstr>
      <vt:lpstr>PowerPoint Presentation</vt:lpstr>
      <vt:lpstr>PowerPoint Presentation</vt:lpstr>
      <vt:lpstr>             Section Review</vt:lpstr>
      <vt:lpstr>Life skills</vt:lpstr>
      <vt:lpstr>Assessing your health</vt:lpstr>
      <vt:lpstr>Communicating effectively</vt:lpstr>
      <vt:lpstr>Practicing wellness</vt:lpstr>
      <vt:lpstr>Coping</vt:lpstr>
      <vt:lpstr>Being a wise consumer</vt:lpstr>
      <vt:lpstr>Evaluating media messages</vt:lpstr>
      <vt:lpstr>Using community resources</vt:lpstr>
      <vt:lpstr>Making GREAT decisions Using refusal skills Setting goals</vt:lpstr>
      <vt:lpstr>Section Review</vt:lpstr>
      <vt:lpstr>Making GREAT Decisions</vt:lpstr>
      <vt:lpstr>PowerPoint Presentation</vt:lpstr>
      <vt:lpstr>PowerPoint Presentation</vt:lpstr>
      <vt:lpstr>Why do you do the things you do?</vt:lpstr>
      <vt:lpstr>Peer pressure</vt:lpstr>
      <vt:lpstr>Other types of pressure</vt:lpstr>
      <vt:lpstr>Refusal skills</vt:lpstr>
      <vt:lpstr>PowerPoint Presentation</vt:lpstr>
      <vt:lpstr>Goals</vt:lpstr>
      <vt:lpstr>Types of goals</vt:lpstr>
      <vt:lpstr>Suggestions for setting goals</vt:lpstr>
      <vt:lpstr>PowerPoint Presentation</vt:lpstr>
      <vt:lpstr>Section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Health</dc:title>
  <dc:creator>Barry, Kerry</dc:creator>
  <cp:lastModifiedBy>Barry, Kerry</cp:lastModifiedBy>
  <cp:revision>1</cp:revision>
  <dcterms:modified xsi:type="dcterms:W3CDTF">2017-08-17T15:04:30Z</dcterms:modified>
</cp:coreProperties>
</file>