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8" r:id="rId4"/>
    <p:sldId id="259" r:id="rId5"/>
    <p:sldId id="261" r:id="rId6"/>
    <p:sldId id="270" r:id="rId7"/>
    <p:sldId id="268" r:id="rId8"/>
    <p:sldId id="267" r:id="rId9"/>
    <p:sldId id="262" r:id="rId10"/>
    <p:sldId id="263" r:id="rId11"/>
    <p:sldId id="264" r:id="rId12"/>
    <p:sldId id="276" r:id="rId13"/>
    <p:sldId id="265" r:id="rId14"/>
    <p:sldId id="266"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4" autoAdjust="0"/>
    <p:restoredTop sz="94624" autoAdjust="0"/>
  </p:normalViewPr>
  <p:slideViewPr>
    <p:cSldViewPr>
      <p:cViewPr varScale="1">
        <p:scale>
          <a:sx n="84" d="100"/>
          <a:sy n="84" d="100"/>
        </p:scale>
        <p:origin x="-564" y="-78"/>
      </p:cViewPr>
      <p:guideLst>
        <p:guide orient="horz" pos="2160"/>
        <p:guide pos="2880"/>
      </p:guideLst>
    </p:cSldViewPr>
  </p:slideViewPr>
  <p:notesTextViewPr>
    <p:cViewPr>
      <p:scale>
        <a:sx n="1" d="1"/>
        <a:sy n="1" d="1"/>
      </p:scale>
      <p:origin x="0" y="0"/>
    </p:cViewPr>
  </p:notesTextViewPr>
  <p:sorterViewPr>
    <p:cViewPr>
      <p:scale>
        <a:sx n="100" d="100"/>
        <a:sy n="100" d="100"/>
      </p:scale>
      <p:origin x="0" y="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83AF35-8008-4C22-A092-EE27547C5B83}"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E3F96-285D-4EDF-A617-A7E2418E80D6}" type="slidenum">
              <a:rPr lang="en-US" smtClean="0"/>
              <a:t>‹#›</a:t>
            </a:fld>
            <a:endParaRPr lang="en-US"/>
          </a:p>
        </p:txBody>
      </p:sp>
    </p:spTree>
    <p:extLst>
      <p:ext uri="{BB962C8B-B14F-4D97-AF65-F5344CB8AC3E}">
        <p14:creationId xmlns:p14="http://schemas.microsoft.com/office/powerpoint/2010/main" val="1779131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83AF35-8008-4C22-A092-EE27547C5B83}"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E3F96-285D-4EDF-A617-A7E2418E80D6}" type="slidenum">
              <a:rPr lang="en-US" smtClean="0"/>
              <a:t>‹#›</a:t>
            </a:fld>
            <a:endParaRPr lang="en-US"/>
          </a:p>
        </p:txBody>
      </p:sp>
    </p:spTree>
    <p:extLst>
      <p:ext uri="{BB962C8B-B14F-4D97-AF65-F5344CB8AC3E}">
        <p14:creationId xmlns:p14="http://schemas.microsoft.com/office/powerpoint/2010/main" val="1659017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83AF35-8008-4C22-A092-EE27547C5B83}"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E3F96-285D-4EDF-A617-A7E2418E80D6}" type="slidenum">
              <a:rPr lang="en-US" smtClean="0"/>
              <a:t>‹#›</a:t>
            </a:fld>
            <a:endParaRPr lang="en-US"/>
          </a:p>
        </p:txBody>
      </p:sp>
    </p:spTree>
    <p:extLst>
      <p:ext uri="{BB962C8B-B14F-4D97-AF65-F5344CB8AC3E}">
        <p14:creationId xmlns:p14="http://schemas.microsoft.com/office/powerpoint/2010/main" val="3955470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83AF35-8008-4C22-A092-EE27547C5B83}"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E3F96-285D-4EDF-A617-A7E2418E80D6}" type="slidenum">
              <a:rPr lang="en-US" smtClean="0"/>
              <a:t>‹#›</a:t>
            </a:fld>
            <a:endParaRPr lang="en-US"/>
          </a:p>
        </p:txBody>
      </p:sp>
    </p:spTree>
    <p:extLst>
      <p:ext uri="{BB962C8B-B14F-4D97-AF65-F5344CB8AC3E}">
        <p14:creationId xmlns:p14="http://schemas.microsoft.com/office/powerpoint/2010/main" val="1982467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83AF35-8008-4C22-A092-EE27547C5B83}" type="datetimeFigureOut">
              <a:rPr lang="en-US" smtClean="0"/>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E3F96-285D-4EDF-A617-A7E2418E80D6}" type="slidenum">
              <a:rPr lang="en-US" smtClean="0"/>
              <a:t>‹#›</a:t>
            </a:fld>
            <a:endParaRPr lang="en-US"/>
          </a:p>
        </p:txBody>
      </p:sp>
    </p:spTree>
    <p:extLst>
      <p:ext uri="{BB962C8B-B14F-4D97-AF65-F5344CB8AC3E}">
        <p14:creationId xmlns:p14="http://schemas.microsoft.com/office/powerpoint/2010/main" val="2954597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83AF35-8008-4C22-A092-EE27547C5B83}" type="datetimeFigureOut">
              <a:rPr lang="en-US" smtClean="0"/>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E3F96-285D-4EDF-A617-A7E2418E80D6}" type="slidenum">
              <a:rPr lang="en-US" smtClean="0"/>
              <a:t>‹#›</a:t>
            </a:fld>
            <a:endParaRPr lang="en-US"/>
          </a:p>
        </p:txBody>
      </p:sp>
    </p:spTree>
    <p:extLst>
      <p:ext uri="{BB962C8B-B14F-4D97-AF65-F5344CB8AC3E}">
        <p14:creationId xmlns:p14="http://schemas.microsoft.com/office/powerpoint/2010/main" val="425305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83AF35-8008-4C22-A092-EE27547C5B83}" type="datetimeFigureOut">
              <a:rPr lang="en-US" smtClean="0"/>
              <a:t>2/27/2015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4E3F96-285D-4EDF-A617-A7E2418E80D6}" type="slidenum">
              <a:rPr lang="en-US" smtClean="0"/>
              <a:t>‹#›</a:t>
            </a:fld>
            <a:endParaRPr lang="en-US"/>
          </a:p>
        </p:txBody>
      </p:sp>
    </p:spTree>
    <p:extLst>
      <p:ext uri="{BB962C8B-B14F-4D97-AF65-F5344CB8AC3E}">
        <p14:creationId xmlns:p14="http://schemas.microsoft.com/office/powerpoint/2010/main" val="1220214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83AF35-8008-4C22-A092-EE27547C5B83}" type="datetimeFigureOut">
              <a:rPr lang="en-US" smtClean="0"/>
              <a:t>2/27/2015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4E3F96-285D-4EDF-A617-A7E2418E80D6}" type="slidenum">
              <a:rPr lang="en-US" smtClean="0"/>
              <a:t>‹#›</a:t>
            </a:fld>
            <a:endParaRPr lang="en-US"/>
          </a:p>
        </p:txBody>
      </p:sp>
    </p:spTree>
    <p:extLst>
      <p:ext uri="{BB962C8B-B14F-4D97-AF65-F5344CB8AC3E}">
        <p14:creationId xmlns:p14="http://schemas.microsoft.com/office/powerpoint/2010/main" val="3397383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83AF35-8008-4C22-A092-EE27547C5B83}" type="datetimeFigureOut">
              <a:rPr lang="en-US" smtClean="0"/>
              <a:t>2/27/2015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4E3F96-285D-4EDF-A617-A7E2418E80D6}" type="slidenum">
              <a:rPr lang="en-US" smtClean="0"/>
              <a:t>‹#›</a:t>
            </a:fld>
            <a:endParaRPr lang="en-US"/>
          </a:p>
        </p:txBody>
      </p:sp>
    </p:spTree>
    <p:extLst>
      <p:ext uri="{BB962C8B-B14F-4D97-AF65-F5344CB8AC3E}">
        <p14:creationId xmlns:p14="http://schemas.microsoft.com/office/powerpoint/2010/main" val="204438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83AF35-8008-4C22-A092-EE27547C5B83}" type="datetimeFigureOut">
              <a:rPr lang="en-US" smtClean="0"/>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E3F96-285D-4EDF-A617-A7E2418E80D6}" type="slidenum">
              <a:rPr lang="en-US" smtClean="0"/>
              <a:t>‹#›</a:t>
            </a:fld>
            <a:endParaRPr lang="en-US"/>
          </a:p>
        </p:txBody>
      </p:sp>
    </p:spTree>
    <p:extLst>
      <p:ext uri="{BB962C8B-B14F-4D97-AF65-F5344CB8AC3E}">
        <p14:creationId xmlns:p14="http://schemas.microsoft.com/office/powerpoint/2010/main" val="4240966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83AF35-8008-4C22-A092-EE27547C5B83}" type="datetimeFigureOut">
              <a:rPr lang="en-US" smtClean="0"/>
              <a:t>2/27/2015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E3F96-285D-4EDF-A617-A7E2418E80D6}" type="slidenum">
              <a:rPr lang="en-US" smtClean="0"/>
              <a:t>‹#›</a:t>
            </a:fld>
            <a:endParaRPr lang="en-US"/>
          </a:p>
        </p:txBody>
      </p:sp>
    </p:spTree>
    <p:extLst>
      <p:ext uri="{BB962C8B-B14F-4D97-AF65-F5344CB8AC3E}">
        <p14:creationId xmlns:p14="http://schemas.microsoft.com/office/powerpoint/2010/main" val="2501096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83AF35-8008-4C22-A092-EE27547C5B83}" type="datetimeFigureOut">
              <a:rPr lang="en-US" smtClean="0"/>
              <a:t>2/27/2015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4E3F96-285D-4EDF-A617-A7E2418E80D6}" type="slidenum">
              <a:rPr lang="en-US" smtClean="0"/>
              <a:t>‹#›</a:t>
            </a:fld>
            <a:endParaRPr lang="en-US"/>
          </a:p>
        </p:txBody>
      </p:sp>
    </p:spTree>
    <p:extLst>
      <p:ext uri="{BB962C8B-B14F-4D97-AF65-F5344CB8AC3E}">
        <p14:creationId xmlns:p14="http://schemas.microsoft.com/office/powerpoint/2010/main" val="3797098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523999"/>
          </a:xfrm>
        </p:spPr>
        <p:txBody>
          <a:bodyPr/>
          <a:lstStyle/>
          <a:p>
            <a:r>
              <a:rPr lang="en-US" dirty="0" smtClean="0"/>
              <a:t>Hydration</a:t>
            </a:r>
            <a:endParaRPr lang="en-US" dirty="0"/>
          </a:p>
        </p:txBody>
      </p:sp>
      <p:sp>
        <p:nvSpPr>
          <p:cNvPr id="3" name="Subtitle 2"/>
          <p:cNvSpPr>
            <a:spLocks noGrp="1"/>
          </p:cNvSpPr>
          <p:nvPr>
            <p:ph type="subTitle" idx="1"/>
          </p:nvPr>
        </p:nvSpPr>
        <p:spPr>
          <a:xfrm>
            <a:off x="1371600" y="2286000"/>
            <a:ext cx="6400800" cy="3352800"/>
          </a:xfrm>
        </p:spPr>
        <p:txBody>
          <a:bodyPr>
            <a:normAutofit/>
          </a:bodyPr>
          <a:lstStyle/>
          <a:p>
            <a:endParaRPr lang="en-US" b="1" dirty="0">
              <a:solidFill>
                <a:schemeClr val="tx1"/>
              </a:solidFill>
            </a:endParaRPr>
          </a:p>
          <a:p>
            <a:endParaRPr lang="en-US" b="1" dirty="0" smtClean="0">
              <a:solidFill>
                <a:schemeClr val="tx1"/>
              </a:solidFill>
            </a:endParaRPr>
          </a:p>
          <a:p>
            <a:r>
              <a:rPr lang="en-US" b="1" dirty="0" smtClean="0">
                <a:solidFill>
                  <a:schemeClr val="tx1"/>
                </a:solidFill>
              </a:rPr>
              <a:t>Coach Allen Poston</a:t>
            </a:r>
            <a:endParaRPr lang="en-US" b="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4038600"/>
            <a:ext cx="2743200" cy="2667000"/>
          </a:xfrm>
          <a:prstGeom prst="rect">
            <a:avLst/>
          </a:prstGeom>
        </p:spPr>
      </p:pic>
    </p:spTree>
    <p:extLst>
      <p:ext uri="{BB962C8B-B14F-4D97-AF65-F5344CB8AC3E}">
        <p14:creationId xmlns:p14="http://schemas.microsoft.com/office/powerpoint/2010/main" val="62562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Hydration</a:t>
            </a:r>
            <a:endParaRPr lang="en-US" dirty="0"/>
          </a:p>
        </p:txBody>
      </p:sp>
      <p:sp>
        <p:nvSpPr>
          <p:cNvPr id="3" name="Content Placeholder 2"/>
          <p:cNvSpPr>
            <a:spLocks noGrp="1"/>
          </p:cNvSpPr>
          <p:nvPr>
            <p:ph idx="1"/>
          </p:nvPr>
        </p:nvSpPr>
        <p:spPr/>
        <p:txBody>
          <a:bodyPr>
            <a:normAutofit/>
          </a:bodyPr>
          <a:lstStyle/>
          <a:p>
            <a:r>
              <a:rPr lang="en-US" sz="4000" b="1" dirty="0"/>
              <a:t>Several environmental factors may also affect the rate at which an athlete becomes dehydrated. temperature, wind, and the amount of sun all play into dehydration, but relative humidity is by far the most pertinent. </a:t>
            </a:r>
          </a:p>
          <a:p>
            <a:endParaRPr lang="en-US" sz="4000" b="1" dirty="0"/>
          </a:p>
        </p:txBody>
      </p:sp>
    </p:spTree>
    <p:extLst>
      <p:ext uri="{BB962C8B-B14F-4D97-AF65-F5344CB8AC3E}">
        <p14:creationId xmlns:p14="http://schemas.microsoft.com/office/powerpoint/2010/main" val="1998892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Hydration</a:t>
            </a:r>
            <a:endParaRPr lang="en-US" dirty="0"/>
          </a:p>
        </p:txBody>
      </p:sp>
      <p:sp>
        <p:nvSpPr>
          <p:cNvPr id="3" name="Content Placeholder 2"/>
          <p:cNvSpPr>
            <a:spLocks noGrp="1"/>
          </p:cNvSpPr>
          <p:nvPr>
            <p:ph idx="1"/>
          </p:nvPr>
        </p:nvSpPr>
        <p:spPr/>
        <p:txBody>
          <a:bodyPr>
            <a:normAutofit lnSpcReduction="10000"/>
          </a:bodyPr>
          <a:lstStyle/>
          <a:p>
            <a:r>
              <a:rPr lang="en-US" sz="4400" b="1" dirty="0"/>
              <a:t>As the humidity of the air around an athlete increases towards 100%, it is harder for the evaporation of sweat to occur, and less heat is able to escape from the athlete’s body.  </a:t>
            </a:r>
          </a:p>
          <a:p>
            <a:r>
              <a:rPr lang="en-US" sz="4400" b="1" dirty="0"/>
              <a:t> </a:t>
            </a:r>
          </a:p>
          <a:p>
            <a:endParaRPr lang="en-US" dirty="0"/>
          </a:p>
        </p:txBody>
      </p:sp>
    </p:spTree>
    <p:extLst>
      <p:ext uri="{BB962C8B-B14F-4D97-AF65-F5344CB8AC3E}">
        <p14:creationId xmlns:p14="http://schemas.microsoft.com/office/powerpoint/2010/main" val="1371672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dirty="0" smtClean="0"/>
              <a:t>Never trouble </a:t>
            </a:r>
            <a:r>
              <a:rPr lang="en-US" sz="4800" dirty="0" err="1" smtClean="0"/>
              <a:t>trouble</a:t>
            </a:r>
            <a:r>
              <a:rPr lang="en-US" sz="4800" dirty="0" smtClean="0"/>
              <a:t> until trouble troubles you</a:t>
            </a:r>
            <a:endParaRPr lang="en-US" sz="4800" dirty="0"/>
          </a:p>
        </p:txBody>
      </p:sp>
    </p:spTree>
    <p:extLst>
      <p:ext uri="{BB962C8B-B14F-4D97-AF65-F5344CB8AC3E}">
        <p14:creationId xmlns:p14="http://schemas.microsoft.com/office/powerpoint/2010/main" val="1284980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Hydration</a:t>
            </a:r>
            <a:endParaRPr lang="en-US" dirty="0"/>
          </a:p>
        </p:txBody>
      </p:sp>
      <p:sp>
        <p:nvSpPr>
          <p:cNvPr id="3" name="Content Placeholder 2"/>
          <p:cNvSpPr>
            <a:spLocks noGrp="1"/>
          </p:cNvSpPr>
          <p:nvPr>
            <p:ph idx="1"/>
          </p:nvPr>
        </p:nvSpPr>
        <p:spPr/>
        <p:txBody>
          <a:bodyPr/>
          <a:lstStyle/>
          <a:p>
            <a:r>
              <a:rPr lang="en-US" b="1" dirty="0"/>
              <a:t>One way to combat this is by wearing lightweight exercise apparel that wicks sweat away from the body; wearing less breathable clothing traps humidity near the body. </a:t>
            </a:r>
          </a:p>
          <a:p>
            <a:r>
              <a:rPr lang="en-US" b="1" dirty="0"/>
              <a:t>The body does not ever adapt to dehydration, so to take full advantage of any physical training athletes must be well hydrated. </a:t>
            </a:r>
          </a:p>
          <a:p>
            <a:endParaRPr lang="en-US" dirty="0"/>
          </a:p>
        </p:txBody>
      </p:sp>
    </p:spTree>
    <p:extLst>
      <p:ext uri="{BB962C8B-B14F-4D97-AF65-F5344CB8AC3E}">
        <p14:creationId xmlns:p14="http://schemas.microsoft.com/office/powerpoint/2010/main" val="594273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Hydration  </a:t>
            </a:r>
            <a:endParaRPr lang="en-US" dirty="0"/>
          </a:p>
        </p:txBody>
      </p:sp>
      <p:pic>
        <p:nvPicPr>
          <p:cNvPr id="4" name="Content Placeholder 3" descr="http://mail.colonial.net/~cricket/teddy/assets/images/hydration.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 y="1524000"/>
            <a:ext cx="9067799" cy="5334000"/>
          </a:xfrm>
          <a:prstGeom prst="rect">
            <a:avLst/>
          </a:prstGeom>
          <a:noFill/>
          <a:ln>
            <a:noFill/>
          </a:ln>
        </p:spPr>
      </p:pic>
    </p:spTree>
    <p:extLst>
      <p:ext uri="{BB962C8B-B14F-4D97-AF65-F5344CB8AC3E}">
        <p14:creationId xmlns:p14="http://schemas.microsoft.com/office/powerpoint/2010/main" val="894607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Sudden drops in body weight during training may be attributed to dehydration, and could be a sign that not enough water is being consumed. </a:t>
            </a:r>
            <a:br>
              <a:rPr lang="en-US" dirty="0"/>
            </a:br>
            <a:r>
              <a:rPr lang="en-US" dirty="0"/>
              <a:t>            </a:t>
            </a:r>
          </a:p>
          <a:p>
            <a:r>
              <a:rPr lang="en-US" dirty="0"/>
              <a:t>Even sedentary adults can lose close to nine cups of water a day through solid and liquid waste, respiration, and their skin. </a:t>
            </a:r>
          </a:p>
          <a:p>
            <a:endParaRPr lang="en-US" dirty="0"/>
          </a:p>
        </p:txBody>
      </p:sp>
    </p:spTree>
    <p:extLst>
      <p:ext uri="{BB962C8B-B14F-4D97-AF65-F5344CB8AC3E}">
        <p14:creationId xmlns:p14="http://schemas.microsoft.com/office/powerpoint/2010/main" val="2356314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In the hours before exercise or competition, it is helpful to drink around 16oz. of water.  This is slightly less than the amount of liquid in a Gatorade bottle, but again should be water. </a:t>
            </a:r>
          </a:p>
          <a:p>
            <a:r>
              <a:rPr lang="en-US" dirty="0"/>
              <a:t> Fluid intake during exercise helps to prevent dehydration from affecting muscle strength, endurance, and coordination. </a:t>
            </a:r>
          </a:p>
        </p:txBody>
      </p:sp>
    </p:spTree>
    <p:extLst>
      <p:ext uri="{BB962C8B-B14F-4D97-AF65-F5344CB8AC3E}">
        <p14:creationId xmlns:p14="http://schemas.microsoft.com/office/powerpoint/2010/main" val="1629060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To maintain exercise capacity as well as energy during athletic activity, sports drinks offer a carbohydrate boost. Adding carbs to sports drinks replenishes electrolytes lost through </a:t>
            </a:r>
            <a:r>
              <a:rPr lang="en-US" dirty="0" smtClean="0"/>
              <a:t>sweat</a:t>
            </a:r>
            <a:r>
              <a:rPr lang="en-US" dirty="0"/>
              <a:t>.</a:t>
            </a:r>
          </a:p>
        </p:txBody>
      </p:sp>
    </p:spTree>
    <p:extLst>
      <p:ext uri="{BB962C8B-B14F-4D97-AF65-F5344CB8AC3E}">
        <p14:creationId xmlns:p14="http://schemas.microsoft.com/office/powerpoint/2010/main" val="4212480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It is also a good idea to consume cold or cooler drinks, as doing so will help to avoid overheating. </a:t>
            </a:r>
          </a:p>
          <a:p>
            <a:endParaRPr lang="en-US" dirty="0"/>
          </a:p>
        </p:txBody>
      </p:sp>
    </p:spTree>
    <p:extLst>
      <p:ext uri="{BB962C8B-B14F-4D97-AF65-F5344CB8AC3E}">
        <p14:creationId xmlns:p14="http://schemas.microsoft.com/office/powerpoint/2010/main" val="13765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Drink before, during, and after workouts</a:t>
            </a:r>
            <a:endParaRPr lang="en-US" sz="3600" dirty="0"/>
          </a:p>
        </p:txBody>
      </p:sp>
      <p:sp>
        <p:nvSpPr>
          <p:cNvPr id="3" name="Content Placeholder 2"/>
          <p:cNvSpPr>
            <a:spLocks noGrp="1"/>
          </p:cNvSpPr>
          <p:nvPr>
            <p:ph idx="1"/>
          </p:nvPr>
        </p:nvSpPr>
        <p:spPr/>
        <p:txBody>
          <a:bodyPr>
            <a:normAutofit fontScale="85000" lnSpcReduction="20000"/>
          </a:bodyPr>
          <a:lstStyle/>
          <a:p>
            <a:pPr marL="0" indent="0">
              <a:buNone/>
            </a:pPr>
            <a:r>
              <a:rPr lang="en-US" i="1" dirty="0"/>
              <a:t> </a:t>
            </a:r>
            <a:r>
              <a:rPr lang="en-US" dirty="0"/>
              <a:t>                     </a:t>
            </a:r>
            <a:r>
              <a:rPr lang="en-US" dirty="0" smtClean="0"/>
              <a:t>       </a:t>
            </a:r>
            <a:endParaRPr lang="en-US" sz="4400" dirty="0" smtClean="0"/>
          </a:p>
          <a:p>
            <a:pPr marL="0" indent="0">
              <a:buNone/>
            </a:pPr>
            <a:r>
              <a:rPr lang="en-US" sz="4400" dirty="0" smtClean="0"/>
              <a:t>                       -Water                                                                              		      -Gatorade</a:t>
            </a:r>
            <a:r>
              <a:rPr lang="en-US" sz="4400" dirty="0"/>
              <a:t/>
            </a:r>
            <a:br>
              <a:rPr lang="en-US" sz="4400" dirty="0"/>
            </a:br>
            <a:r>
              <a:rPr lang="en-US" sz="4400" dirty="0"/>
              <a:t>                     </a:t>
            </a:r>
            <a:r>
              <a:rPr lang="en-US" sz="4400" dirty="0" smtClean="0"/>
              <a:t> - PowerAde</a:t>
            </a:r>
            <a:r>
              <a:rPr lang="en-US" sz="4400" dirty="0"/>
              <a:t/>
            </a:r>
            <a:br>
              <a:rPr lang="en-US" sz="4400" dirty="0"/>
            </a:br>
            <a:r>
              <a:rPr lang="en-US" sz="4400" dirty="0"/>
              <a:t>                      </a:t>
            </a:r>
            <a:r>
              <a:rPr lang="en-US" sz="4400" dirty="0" smtClean="0"/>
              <a:t>- Propel</a:t>
            </a:r>
          </a:p>
          <a:p>
            <a:pPr marL="0" indent="0">
              <a:buNone/>
            </a:pPr>
            <a:r>
              <a:rPr lang="en-US" sz="4400" dirty="0"/>
              <a:t/>
            </a:r>
            <a:br>
              <a:rPr lang="en-US" sz="4400" dirty="0"/>
            </a:br>
            <a:r>
              <a:rPr lang="en-US" sz="4400" dirty="0"/>
              <a:t>                      </a:t>
            </a:r>
            <a:r>
              <a:rPr lang="en-US" sz="4400" dirty="0" smtClean="0"/>
              <a:t>                          -</a:t>
            </a:r>
            <a:r>
              <a:rPr lang="en-US" sz="4400" dirty="0"/>
              <a:t>Vitamin Water</a:t>
            </a:r>
            <a:br>
              <a:rPr lang="en-US" sz="4400" dirty="0"/>
            </a:br>
            <a:r>
              <a:rPr lang="en-US" sz="4400" dirty="0"/>
              <a:t>                   </a:t>
            </a:r>
            <a:br>
              <a:rPr lang="en-US" sz="4400" dirty="0"/>
            </a:br>
            <a:r>
              <a:rPr lang="en-US" sz="4400" dirty="0"/>
              <a:t>    </a:t>
            </a:r>
            <a:r>
              <a:rPr lang="en-US" sz="4400" dirty="0" smtClean="0"/>
              <a:t>-</a:t>
            </a:r>
            <a:r>
              <a:rPr lang="en-US" sz="4400" dirty="0"/>
              <a:t>Gatorade </a:t>
            </a:r>
          </a:p>
          <a:p>
            <a:endParaRPr lang="en-US" dirty="0"/>
          </a:p>
        </p:txBody>
      </p:sp>
      <p:pic>
        <p:nvPicPr>
          <p:cNvPr id="4" name="Picture 3" descr="http://mail.colonial.net/~cricket/teddy/assets/images/vitamin-water.jpg"/>
          <p:cNvPicPr/>
          <p:nvPr/>
        </p:nvPicPr>
        <p:blipFill>
          <a:blip r:embed="rId2">
            <a:extLst>
              <a:ext uri="{28A0092B-C50C-407E-A947-70E740481C1C}">
                <a14:useLocalDpi xmlns:a14="http://schemas.microsoft.com/office/drawing/2010/main" val="0"/>
              </a:ext>
            </a:extLst>
          </a:blip>
          <a:srcRect/>
          <a:stretch>
            <a:fillRect/>
          </a:stretch>
        </p:blipFill>
        <p:spPr bwMode="auto">
          <a:xfrm>
            <a:off x="6231730" y="2414587"/>
            <a:ext cx="2912269" cy="2028825"/>
          </a:xfrm>
          <a:prstGeom prst="rect">
            <a:avLst/>
          </a:prstGeom>
          <a:noFill/>
          <a:ln>
            <a:noFill/>
          </a:ln>
        </p:spPr>
      </p:pic>
      <p:pic>
        <p:nvPicPr>
          <p:cNvPr id="5" name="Picture 4" descr="http://mail.colonial.net/~cricket/teddy/assets/images/powerade.jpg"/>
          <p:cNvPicPr/>
          <p:nvPr/>
        </p:nvPicPr>
        <p:blipFill>
          <a:blip r:embed="rId3">
            <a:extLst>
              <a:ext uri="{28A0092B-C50C-407E-A947-70E740481C1C}">
                <a14:useLocalDpi xmlns:a14="http://schemas.microsoft.com/office/drawing/2010/main" val="0"/>
              </a:ext>
            </a:extLst>
          </a:blip>
          <a:srcRect/>
          <a:stretch>
            <a:fillRect/>
          </a:stretch>
        </p:blipFill>
        <p:spPr bwMode="auto">
          <a:xfrm>
            <a:off x="381001" y="2424112"/>
            <a:ext cx="2590799" cy="2009775"/>
          </a:xfrm>
          <a:prstGeom prst="rect">
            <a:avLst/>
          </a:prstGeom>
          <a:noFill/>
          <a:ln>
            <a:noFill/>
          </a:ln>
        </p:spPr>
      </p:pic>
      <p:pic>
        <p:nvPicPr>
          <p:cNvPr id="6" name="Picture 5" descr="http://mail.colonial.net/~cricket/teddy/assets/images/drinks2.jpg"/>
          <p:cNvPicPr/>
          <p:nvPr/>
        </p:nvPicPr>
        <p:blipFill>
          <a:blip r:embed="rId4">
            <a:extLst>
              <a:ext uri="{28A0092B-C50C-407E-A947-70E740481C1C}">
                <a14:useLocalDpi xmlns:a14="http://schemas.microsoft.com/office/drawing/2010/main" val="0"/>
              </a:ext>
            </a:extLst>
          </a:blip>
          <a:srcRect/>
          <a:stretch>
            <a:fillRect/>
          </a:stretch>
        </p:blipFill>
        <p:spPr bwMode="auto">
          <a:xfrm>
            <a:off x="3438525" y="5562600"/>
            <a:ext cx="2266950" cy="1295400"/>
          </a:xfrm>
          <a:prstGeom prst="rect">
            <a:avLst/>
          </a:prstGeom>
          <a:noFill/>
          <a:ln>
            <a:noFill/>
          </a:ln>
        </p:spPr>
      </p:pic>
    </p:spTree>
    <p:extLst>
      <p:ext uri="{BB962C8B-B14F-4D97-AF65-F5344CB8AC3E}">
        <p14:creationId xmlns:p14="http://schemas.microsoft.com/office/powerpoint/2010/main" val="2852195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Hydration</a:t>
            </a:r>
            <a:endParaRPr lang="en-US" dirty="0"/>
          </a:p>
        </p:txBody>
      </p:sp>
      <p:sp>
        <p:nvSpPr>
          <p:cNvPr id="3" name="Content Placeholder 2"/>
          <p:cNvSpPr>
            <a:spLocks noGrp="1"/>
          </p:cNvSpPr>
          <p:nvPr>
            <p:ph idx="1"/>
          </p:nvPr>
        </p:nvSpPr>
        <p:spPr/>
        <p:txBody>
          <a:bodyPr/>
          <a:lstStyle/>
          <a:p>
            <a:r>
              <a:rPr lang="en-US" b="1" dirty="0"/>
              <a:t>Almost every athlete has experienced being dehydrated at some point in his or her life. </a:t>
            </a:r>
          </a:p>
          <a:p>
            <a:r>
              <a:rPr lang="en-US" b="1" dirty="0"/>
              <a:t>By mass, humans are made up of about 60% water, and rely on it to facilitate many vital bodily functions. </a:t>
            </a:r>
          </a:p>
          <a:p>
            <a:endParaRPr lang="en-US" dirty="0"/>
          </a:p>
        </p:txBody>
      </p:sp>
    </p:spTree>
    <p:extLst>
      <p:ext uri="{BB962C8B-B14F-4D97-AF65-F5344CB8AC3E}">
        <p14:creationId xmlns:p14="http://schemas.microsoft.com/office/powerpoint/2010/main" val="1062754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smtClean="0"/>
              <a:t>ehydration</a:t>
            </a:r>
            <a:endParaRPr lang="en-US" dirty="0"/>
          </a:p>
        </p:txBody>
      </p:sp>
      <p:sp>
        <p:nvSpPr>
          <p:cNvPr id="3" name="Content Placeholder 2"/>
          <p:cNvSpPr>
            <a:spLocks noGrp="1"/>
          </p:cNvSpPr>
          <p:nvPr>
            <p:ph idx="1"/>
          </p:nvPr>
        </p:nvSpPr>
        <p:spPr/>
        <p:txBody>
          <a:bodyPr/>
          <a:lstStyle/>
          <a:p>
            <a:r>
              <a:rPr lang="en-US" b="1" dirty="0"/>
              <a:t>In technical terms, dehydration occurs when the body’s water intake does not match its water loss. </a:t>
            </a:r>
          </a:p>
          <a:p>
            <a:pPr marL="0" indent="0">
              <a:buNone/>
            </a:pPr>
            <a:r>
              <a:rPr lang="en-US" b="1" dirty="0"/>
              <a:t> </a:t>
            </a:r>
          </a:p>
          <a:p>
            <a:r>
              <a:rPr lang="en-US" b="1" dirty="0" smtClean="0"/>
              <a:t>During </a:t>
            </a:r>
            <a:r>
              <a:rPr lang="en-US" b="1" dirty="0"/>
              <a:t>exercise or training, muscular activity creates heat within the body because of the inefficiency related with the metabolic reactions used for muscle force development. </a:t>
            </a:r>
          </a:p>
          <a:p>
            <a:endParaRPr lang="en-US" b="1" dirty="0"/>
          </a:p>
        </p:txBody>
      </p:sp>
    </p:spTree>
    <p:extLst>
      <p:ext uri="{BB962C8B-B14F-4D97-AF65-F5344CB8AC3E}">
        <p14:creationId xmlns:p14="http://schemas.microsoft.com/office/powerpoint/2010/main" val="811002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Hydration</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The heat from your muscles is channeled via the blood to your core, and as a result sweating ensues.  </a:t>
            </a:r>
          </a:p>
          <a:p>
            <a:pPr marL="0" indent="0">
              <a:buNone/>
            </a:pPr>
            <a:r>
              <a:rPr lang="en-US" b="1" dirty="0"/>
              <a:t> </a:t>
            </a:r>
          </a:p>
          <a:p>
            <a:pPr marL="0" indent="0">
              <a:buNone/>
            </a:pPr>
            <a:r>
              <a:rPr lang="en-US" b="1" dirty="0"/>
              <a:t> </a:t>
            </a:r>
          </a:p>
          <a:p>
            <a:r>
              <a:rPr lang="en-US" b="1" dirty="0"/>
              <a:t>As exercise intensity increases, say from jogging to running, so does the amount of heat produced by your body. More blood flows to the surface of the skin, and heat is then carried away from the body by sweat and evaporation.  </a:t>
            </a:r>
          </a:p>
          <a:p>
            <a:endParaRPr lang="en-US" b="1" dirty="0"/>
          </a:p>
          <a:p>
            <a:endParaRPr lang="en-US" dirty="0"/>
          </a:p>
        </p:txBody>
      </p:sp>
    </p:spTree>
    <p:extLst>
      <p:ext uri="{BB962C8B-B14F-4D97-AF65-F5344CB8AC3E}">
        <p14:creationId xmlns:p14="http://schemas.microsoft.com/office/powerpoint/2010/main" val="615376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Hydration</a:t>
            </a:r>
            <a:endParaRPr lang="en-US" dirty="0"/>
          </a:p>
        </p:txBody>
      </p:sp>
      <p:sp>
        <p:nvSpPr>
          <p:cNvPr id="3" name="Content Placeholder 2"/>
          <p:cNvSpPr>
            <a:spLocks noGrp="1"/>
          </p:cNvSpPr>
          <p:nvPr>
            <p:ph idx="1"/>
          </p:nvPr>
        </p:nvSpPr>
        <p:spPr/>
        <p:txBody>
          <a:bodyPr/>
          <a:lstStyle/>
          <a:p>
            <a:r>
              <a:rPr lang="en-US" b="1" dirty="0"/>
              <a:t>Being well hydrated is very important for athletes, and can extend the time it takes to become exhausted. </a:t>
            </a:r>
          </a:p>
          <a:p>
            <a:pPr marL="0" indent="0">
              <a:buNone/>
            </a:pPr>
            <a:r>
              <a:rPr lang="en-US" b="1" dirty="0"/>
              <a:t> </a:t>
            </a:r>
          </a:p>
          <a:p>
            <a:endParaRPr lang="en-US" dirty="0"/>
          </a:p>
        </p:txBody>
      </p:sp>
      <p:pic>
        <p:nvPicPr>
          <p:cNvPr id="1030" name="Picture 6" descr="C:\Users\aposton\AppData\Local\Microsoft\Windows\Temporary Internet Files\Content.IE5\1OEOBZ7Q\4769498277_3ddc081cab_z[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3187" y="3200400"/>
            <a:ext cx="3857625"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6356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2368062"/>
          </a:xfrm>
        </p:spPr>
        <p:txBody>
          <a:bodyPr>
            <a:normAutofit fontScale="90000"/>
          </a:bodyPr>
          <a:lstStyle/>
          <a:p>
            <a:r>
              <a:rPr lang="en-US" b="1" dirty="0"/>
              <a:t>In fact, proper hydration can maintain mental awareness and prevent heat related injuries such as heat stroke and heat exhaustion. </a:t>
            </a:r>
            <a:br>
              <a:rPr lang="en-US" b="1" dirty="0"/>
            </a:br>
            <a:r>
              <a:rPr lang="en-US" b="1" dirty="0"/>
              <a:t> </a:t>
            </a:r>
            <a:br>
              <a:rPr lang="en-US" b="1" dirty="0"/>
            </a:br>
            <a:endParaRPr lang="en-US" dirty="0"/>
          </a:p>
        </p:txBody>
      </p:sp>
      <p:pic>
        <p:nvPicPr>
          <p:cNvPr id="4" name="Picture 2" descr="C:\Users\aposton\AppData\Local\Microsoft\Windows\Temporary Internet Files\Content.IE5\1OEOBZ7Q\4769498277_3ddc081cab_z[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99073" y="2895600"/>
            <a:ext cx="2545854"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0522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8 oz. per 20 </a:t>
            </a:r>
            <a:r>
              <a:rPr lang="en-US" dirty="0" err="1" smtClean="0"/>
              <a:t>lbs</a:t>
            </a:r>
            <a:r>
              <a:rPr lang="en-US" dirty="0" smtClean="0"/>
              <a:t> daily</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0" y="1600200"/>
            <a:ext cx="4572000" cy="3691731"/>
          </a:xfrm>
        </p:spPr>
      </p:pic>
    </p:spTree>
    <p:extLst>
      <p:ext uri="{BB962C8B-B14F-4D97-AF65-F5344CB8AC3E}">
        <p14:creationId xmlns:p14="http://schemas.microsoft.com/office/powerpoint/2010/main" val="3855102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descr="C:\Users\aposton\AppData\Local\Microsoft\Windows\Temporary Internet Files\Content.IE5\V120B5GU\hydration_chart_using_urine_color[1]_(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095500"/>
            <a:ext cx="3810000" cy="4076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9838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Hydration</a:t>
            </a:r>
            <a:endParaRPr lang="en-US" dirty="0"/>
          </a:p>
        </p:txBody>
      </p:sp>
      <p:sp>
        <p:nvSpPr>
          <p:cNvPr id="3" name="Content Placeholder 2"/>
          <p:cNvSpPr>
            <a:spLocks noGrp="1"/>
          </p:cNvSpPr>
          <p:nvPr>
            <p:ph idx="1"/>
          </p:nvPr>
        </p:nvSpPr>
        <p:spPr>
          <a:xfrm>
            <a:off x="457200" y="1524000"/>
            <a:ext cx="8229600" cy="4602163"/>
          </a:xfrm>
        </p:spPr>
        <p:txBody>
          <a:bodyPr>
            <a:normAutofit lnSpcReduction="10000"/>
          </a:bodyPr>
          <a:lstStyle/>
          <a:p>
            <a:r>
              <a:rPr lang="en-US" b="1" dirty="0"/>
              <a:t>The more an athlete is dehydrated, the less easily his or her body can manage heat, and the more likely heat injury or illness becomes.  </a:t>
            </a:r>
          </a:p>
          <a:p>
            <a:r>
              <a:rPr lang="en-US" b="1" dirty="0"/>
              <a:t>If an athlete is hydrated, muscle glycogen can be used for energy much more efficiently than if that athlete were dehydrated.</a:t>
            </a:r>
            <a:br>
              <a:rPr lang="en-US" b="1" dirty="0"/>
            </a:br>
            <a:r>
              <a:rPr lang="en-US" b="1" dirty="0"/>
              <a:t>            </a:t>
            </a:r>
          </a:p>
          <a:p>
            <a:pPr marL="0" indent="0">
              <a:buNone/>
            </a:pPr>
            <a:r>
              <a:rPr lang="en-US" b="1" dirty="0"/>
              <a:t> </a:t>
            </a:r>
          </a:p>
        </p:txBody>
      </p:sp>
      <p:pic>
        <p:nvPicPr>
          <p:cNvPr id="2052" name="Picture 4" descr="C:\Users\aposton\AppData\Local\Microsoft\Windows\Temporary Internet Files\Content.IE5\V120B5GU\36af4abc9a12abcbe5674f3e3cafa4f6[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0" y="4648200"/>
            <a:ext cx="2857500" cy="2209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00575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627</TotalTime>
  <Words>412</Words>
  <Application>Microsoft Office PowerPoint</Application>
  <PresentationFormat>On-screen Show (4:3)</PresentationFormat>
  <Paragraphs>45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Hydration</vt:lpstr>
      <vt:lpstr>Hydration</vt:lpstr>
      <vt:lpstr>Dehydration</vt:lpstr>
      <vt:lpstr>Hydration</vt:lpstr>
      <vt:lpstr>Hydration</vt:lpstr>
      <vt:lpstr>In fact, proper hydration can maintain mental awareness and prevent heat related injuries such as heat stroke and heat exhaustion.    </vt:lpstr>
      <vt:lpstr>How much?? 8 oz. per 20 lbs daily</vt:lpstr>
      <vt:lpstr>PowerPoint Presentation</vt:lpstr>
      <vt:lpstr>Hydration</vt:lpstr>
      <vt:lpstr>Hydration</vt:lpstr>
      <vt:lpstr>Hydration</vt:lpstr>
      <vt:lpstr>PowerPoint Presentation</vt:lpstr>
      <vt:lpstr>Hydration</vt:lpstr>
      <vt:lpstr>Hydration  </vt:lpstr>
      <vt:lpstr>PowerPoint Presentation</vt:lpstr>
      <vt:lpstr>PowerPoint Presentation</vt:lpstr>
      <vt:lpstr>PowerPoint Presentation</vt:lpstr>
      <vt:lpstr>PowerPoint Presentation</vt:lpstr>
      <vt:lpstr>Drink before, during, and after workouts</vt:lpstr>
    </vt:vector>
  </TitlesOfParts>
  <Company>GCSD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Hydration</dc:title>
  <dc:creator>Administrator</dc:creator>
  <cp:lastModifiedBy>Administrator</cp:lastModifiedBy>
  <cp:revision>15</cp:revision>
  <dcterms:created xsi:type="dcterms:W3CDTF">2015-02-20T19:34:19Z</dcterms:created>
  <dcterms:modified xsi:type="dcterms:W3CDTF">2015-02-27T20:41:17Z</dcterms:modified>
</cp:coreProperties>
</file>