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7D2AFD9-3C55-46EA-9A5D-0EF346052891}" type="datetimeFigureOut">
              <a:rPr lang="en-US" smtClean="0"/>
              <a:t>8/24/2014</a:t>
            </a:fld>
            <a:endParaRPr lang="en-US"/>
          </a:p>
        </p:txBody>
      </p:sp>
      <p:sp>
        <p:nvSpPr>
          <p:cNvPr id="8" name="Slide Number Placeholder 7"/>
          <p:cNvSpPr>
            <a:spLocks noGrp="1"/>
          </p:cNvSpPr>
          <p:nvPr>
            <p:ph type="sldNum" sz="quarter" idx="11"/>
          </p:nvPr>
        </p:nvSpPr>
        <p:spPr/>
        <p:txBody>
          <a:bodyPr/>
          <a:lstStyle/>
          <a:p>
            <a:fld id="{C7F18C5B-6B62-4B2A-910A-1B44D98A8A2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AFD9-3C55-46EA-9A5D-0EF346052891}"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18C5B-6B62-4B2A-910A-1B44D98A8A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2AFD9-3C55-46EA-9A5D-0EF346052891}"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18C5B-6B62-4B2A-910A-1B44D98A8A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7D2AFD9-3C55-46EA-9A5D-0EF346052891}"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18C5B-6B62-4B2A-910A-1B44D98A8A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2AFD9-3C55-46EA-9A5D-0EF346052891}"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18C5B-6B62-4B2A-910A-1B44D98A8A22}"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7D2AFD9-3C55-46EA-9A5D-0EF346052891}"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18C5B-6B62-4B2A-910A-1B44D98A8A22}"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7D2AFD9-3C55-46EA-9A5D-0EF346052891}" type="datetimeFigureOut">
              <a:rPr lang="en-US" smtClean="0"/>
              <a:t>8/24/2014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18C5B-6B62-4B2A-910A-1B44D98A8A22}"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D2AFD9-3C55-46EA-9A5D-0EF346052891}" type="datetimeFigureOut">
              <a:rPr lang="en-US" smtClean="0"/>
              <a:t>8/24/2014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18C5B-6B62-4B2A-910A-1B44D98A8A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AFD9-3C55-46EA-9A5D-0EF346052891}" type="datetimeFigureOut">
              <a:rPr lang="en-US" smtClean="0"/>
              <a:t>8/24/2014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18C5B-6B62-4B2A-910A-1B44D98A8A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AFD9-3C55-46EA-9A5D-0EF346052891}"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18C5B-6B62-4B2A-910A-1B44D98A8A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2AFD9-3C55-46EA-9A5D-0EF346052891}"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18C5B-6B62-4B2A-910A-1B44D98A8A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7D2AFD9-3C55-46EA-9A5D-0EF346052891}" type="datetimeFigureOut">
              <a:rPr lang="en-US" smtClean="0"/>
              <a:t>8/24/2014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7F18C5B-6B62-4B2A-910A-1B44D98A8A22}"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Intellectual &amp; Artistic Renaissance</a:t>
            </a:r>
            <a:endParaRPr lang="en-US" dirty="0"/>
          </a:p>
        </p:txBody>
      </p:sp>
      <p:sp>
        <p:nvSpPr>
          <p:cNvPr id="3" name="Subtitle 2"/>
          <p:cNvSpPr>
            <a:spLocks noGrp="1"/>
          </p:cNvSpPr>
          <p:nvPr>
            <p:ph type="subTitle" idx="1"/>
          </p:nvPr>
        </p:nvSpPr>
        <p:spPr/>
        <p:txBody>
          <a:bodyPr/>
          <a:lstStyle/>
          <a:p>
            <a:r>
              <a:rPr lang="en-US" dirty="0" smtClean="0"/>
              <a:t>World History</a:t>
            </a:r>
            <a:endParaRPr lang="en-US" dirty="0"/>
          </a:p>
        </p:txBody>
      </p:sp>
    </p:spTree>
    <p:extLst>
      <p:ext uri="{BB962C8B-B14F-4D97-AF65-F5344CB8AC3E}">
        <p14:creationId xmlns:p14="http://schemas.microsoft.com/office/powerpoint/2010/main" val="405726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Masters of the High Renaissance</a:t>
            </a:r>
            <a:endParaRPr lang="en-US" dirty="0"/>
          </a:p>
        </p:txBody>
      </p:sp>
      <p:sp>
        <p:nvSpPr>
          <p:cNvPr id="3" name="Content Placeholder 2"/>
          <p:cNvSpPr>
            <a:spLocks noGrp="1"/>
          </p:cNvSpPr>
          <p:nvPr>
            <p:ph idx="1"/>
          </p:nvPr>
        </p:nvSpPr>
        <p:spPr>
          <a:xfrm>
            <a:off x="457200" y="1600201"/>
            <a:ext cx="8229600" cy="2286000"/>
          </a:xfrm>
        </p:spPr>
        <p:txBody>
          <a:bodyPr/>
          <a:lstStyle/>
          <a:p>
            <a:r>
              <a:rPr lang="en-US" sz="2800" dirty="0" smtClean="0"/>
              <a:t>Circa 1490 C.E. – 1520 C.E</a:t>
            </a:r>
          </a:p>
          <a:p>
            <a:r>
              <a:rPr lang="en-US" sz="2800" dirty="0" smtClean="0"/>
              <a:t>Focus on 3 main individuals:</a:t>
            </a:r>
          </a:p>
          <a:p>
            <a:pPr lvl="1"/>
            <a:r>
              <a:rPr lang="en-US" sz="2000" dirty="0" smtClean="0"/>
              <a:t>Leonardo da Vinci</a:t>
            </a:r>
          </a:p>
          <a:p>
            <a:pPr lvl="1"/>
            <a:r>
              <a:rPr lang="en-US" sz="2000" dirty="0" smtClean="0"/>
              <a:t>Michelangelo</a:t>
            </a:r>
          </a:p>
          <a:p>
            <a:pPr lvl="1"/>
            <a:r>
              <a:rPr lang="en-US" sz="2000" dirty="0" smtClean="0"/>
              <a:t>Raphael</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00"/>
            <a:ext cx="2651760" cy="26517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3810000"/>
            <a:ext cx="2651760" cy="26517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810000"/>
            <a:ext cx="1860189" cy="2651760"/>
          </a:xfrm>
          <a:prstGeom prst="rect">
            <a:avLst/>
          </a:prstGeom>
        </p:spPr>
      </p:pic>
    </p:spTree>
    <p:extLst>
      <p:ext uri="{BB962C8B-B14F-4D97-AF65-F5344CB8AC3E}">
        <p14:creationId xmlns:p14="http://schemas.microsoft.com/office/powerpoint/2010/main" val="347798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a:t>
            </a:r>
            <a:endParaRPr lang="en-US" dirty="0"/>
          </a:p>
        </p:txBody>
      </p:sp>
      <p:sp>
        <p:nvSpPr>
          <p:cNvPr id="3" name="Content Placeholder 2"/>
          <p:cNvSpPr>
            <a:spLocks noGrp="1"/>
          </p:cNvSpPr>
          <p:nvPr>
            <p:ph idx="1"/>
          </p:nvPr>
        </p:nvSpPr>
        <p:spPr>
          <a:xfrm>
            <a:off x="457200" y="1600201"/>
            <a:ext cx="8229600" cy="990600"/>
          </a:xfrm>
        </p:spPr>
        <p:txBody>
          <a:bodyPr/>
          <a:lstStyle/>
          <a:p>
            <a:r>
              <a:rPr lang="en-US" dirty="0" smtClean="0"/>
              <a:t>Painter, sculptor, architect</a:t>
            </a:r>
          </a:p>
          <a:p>
            <a:r>
              <a:rPr lang="en-US" i="1" dirty="0" smtClean="0"/>
              <a:t>Sistine Chapel</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581" y="2590800"/>
            <a:ext cx="6192838" cy="4114800"/>
          </a:xfrm>
          <a:prstGeom prst="rect">
            <a:avLst/>
          </a:prstGeom>
        </p:spPr>
      </p:pic>
    </p:spTree>
    <p:extLst>
      <p:ext uri="{BB962C8B-B14F-4D97-AF65-F5344CB8AC3E}">
        <p14:creationId xmlns:p14="http://schemas.microsoft.com/office/powerpoint/2010/main" val="196770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Raphael</a:t>
            </a:r>
            <a:endParaRPr lang="en-US" dirty="0"/>
          </a:p>
        </p:txBody>
      </p:sp>
      <p:sp>
        <p:nvSpPr>
          <p:cNvPr id="3" name="Content Placeholder 2"/>
          <p:cNvSpPr>
            <a:spLocks noGrp="1"/>
          </p:cNvSpPr>
          <p:nvPr>
            <p:ph idx="1"/>
          </p:nvPr>
        </p:nvSpPr>
        <p:spPr>
          <a:xfrm>
            <a:off x="457200" y="1600201"/>
            <a:ext cx="8229600" cy="1524000"/>
          </a:xfrm>
        </p:spPr>
        <p:txBody>
          <a:bodyPr>
            <a:noAutofit/>
          </a:bodyPr>
          <a:lstStyle/>
          <a:p>
            <a:r>
              <a:rPr lang="en-US" sz="2800" dirty="0" smtClean="0"/>
              <a:t>Renowned painter</a:t>
            </a:r>
          </a:p>
          <a:p>
            <a:r>
              <a:rPr lang="en-US" sz="2800" dirty="0" smtClean="0"/>
              <a:t>Known for his </a:t>
            </a:r>
            <a:r>
              <a:rPr lang="en-US" sz="2800" i="1" dirty="0" err="1" smtClean="0"/>
              <a:t>Madonnas</a:t>
            </a:r>
            <a:endParaRPr lang="en-US" sz="2800" dirty="0" smtClean="0"/>
          </a:p>
          <a:p>
            <a:r>
              <a:rPr lang="en-US" sz="2800" i="1" dirty="0" smtClean="0"/>
              <a:t>School of Athens</a:t>
            </a:r>
            <a:endParaRPr lang="en-US" sz="28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9655" y="3200400"/>
            <a:ext cx="5484690" cy="3657600"/>
          </a:xfrm>
          <a:prstGeom prst="rect">
            <a:avLst/>
          </a:prstGeom>
        </p:spPr>
      </p:pic>
    </p:spTree>
    <p:extLst>
      <p:ext uri="{BB962C8B-B14F-4D97-AF65-F5344CB8AC3E}">
        <p14:creationId xmlns:p14="http://schemas.microsoft.com/office/powerpoint/2010/main" val="370008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On a separate sheet of paper</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Please answer the following questions. You may use your notes to help you.</a:t>
            </a:r>
          </a:p>
          <a:p>
            <a:endParaRPr lang="en-US" dirty="0"/>
          </a:p>
          <a:p>
            <a:r>
              <a:rPr lang="en-US" dirty="0" smtClean="0"/>
              <a:t>What was the most important intellectual movement of the Renaissance?</a:t>
            </a:r>
          </a:p>
          <a:p>
            <a:r>
              <a:rPr lang="en-US" dirty="0" smtClean="0"/>
              <a:t>Who is known as the “Father” of Italian Renaissance?</a:t>
            </a:r>
          </a:p>
          <a:p>
            <a:r>
              <a:rPr lang="en-US" dirty="0" smtClean="0"/>
              <a:t>The language spoken in a region is known as…</a:t>
            </a:r>
          </a:p>
          <a:p>
            <a:r>
              <a:rPr lang="en-US" dirty="0" smtClean="0"/>
              <a:t>Who wrote </a:t>
            </a:r>
            <a:r>
              <a:rPr lang="en-US" i="1" dirty="0" smtClean="0"/>
              <a:t>The Divine Comedy</a:t>
            </a:r>
            <a:r>
              <a:rPr lang="en-US" dirty="0" smtClean="0"/>
              <a:t>?</a:t>
            </a:r>
          </a:p>
          <a:p>
            <a:r>
              <a:rPr lang="en-US" dirty="0" smtClean="0"/>
              <a:t>What was the name of the book by Geoffrey Chaucer?</a:t>
            </a:r>
            <a:endParaRPr lang="en-US" dirty="0"/>
          </a:p>
        </p:txBody>
      </p:sp>
    </p:spTree>
    <p:extLst>
      <p:ext uri="{BB962C8B-B14F-4D97-AF65-F5344CB8AC3E}">
        <p14:creationId xmlns:p14="http://schemas.microsoft.com/office/powerpoint/2010/main" val="310287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continued…</a:t>
            </a:r>
            <a:endParaRPr lang="en-US" dirty="0"/>
          </a:p>
        </p:txBody>
      </p:sp>
      <p:sp>
        <p:nvSpPr>
          <p:cNvPr id="3" name="Content Placeholder 2"/>
          <p:cNvSpPr>
            <a:spLocks noGrp="1"/>
          </p:cNvSpPr>
          <p:nvPr>
            <p:ph idx="1"/>
          </p:nvPr>
        </p:nvSpPr>
        <p:spPr/>
        <p:txBody>
          <a:bodyPr/>
          <a:lstStyle/>
          <a:p>
            <a:r>
              <a:rPr lang="en-US" dirty="0" smtClean="0"/>
              <a:t>True or False: Education was thought to be able to dramatically change human beings.</a:t>
            </a:r>
          </a:p>
          <a:p>
            <a:r>
              <a:rPr lang="en-US" dirty="0" smtClean="0"/>
              <a:t>True or False: At the core of Renaissance education was the sciences.</a:t>
            </a:r>
          </a:p>
          <a:p>
            <a:r>
              <a:rPr lang="en-US" dirty="0" smtClean="0"/>
              <a:t>What were Renaissance artists trying to imitate in their work?</a:t>
            </a:r>
          </a:p>
          <a:p>
            <a:r>
              <a:rPr lang="en-US" dirty="0" smtClean="0"/>
              <a:t>Who was responsible for painting the </a:t>
            </a:r>
            <a:r>
              <a:rPr lang="en-US" i="1" dirty="0" smtClean="0"/>
              <a:t>Sistine Chapel</a:t>
            </a:r>
            <a:r>
              <a:rPr lang="en-US" dirty="0" smtClean="0"/>
              <a:t>?</a:t>
            </a:r>
          </a:p>
          <a:p>
            <a:r>
              <a:rPr lang="en-US" dirty="0" smtClean="0"/>
              <a:t>The </a:t>
            </a:r>
            <a:r>
              <a:rPr lang="en-US" i="1" dirty="0" smtClean="0"/>
              <a:t>School of Athens</a:t>
            </a:r>
            <a:r>
              <a:rPr lang="en-US" dirty="0" smtClean="0"/>
              <a:t> was painted </a:t>
            </a:r>
            <a:r>
              <a:rPr lang="en-US" smtClean="0"/>
              <a:t>by whom?</a:t>
            </a:r>
            <a:endParaRPr lang="en-US" dirty="0"/>
          </a:p>
        </p:txBody>
      </p:sp>
    </p:spTree>
    <p:extLst>
      <p:ext uri="{BB962C8B-B14F-4D97-AF65-F5344CB8AC3E}">
        <p14:creationId xmlns:p14="http://schemas.microsoft.com/office/powerpoint/2010/main" val="167251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idx="1"/>
          </p:nvPr>
        </p:nvSpPr>
        <p:spPr/>
        <p:txBody>
          <a:bodyPr>
            <a:normAutofit lnSpcReduction="10000"/>
          </a:bodyPr>
          <a:lstStyle/>
          <a:p>
            <a:r>
              <a:rPr lang="en-US" dirty="0" smtClean="0"/>
              <a:t>Most important intellectual movement of the Renaissance</a:t>
            </a:r>
          </a:p>
          <a:p>
            <a:r>
              <a:rPr lang="en-US" dirty="0"/>
              <a:t>Defined as - an outlook or system of thought attaching prime importance to human rather than divine or supernatural matters. Humanist beliefs stress the potential value and goodness of human beings, emphasize common human needs, and seek solely rational ways of solving human problems.</a:t>
            </a:r>
          </a:p>
          <a:p>
            <a:r>
              <a:rPr lang="en-US" dirty="0"/>
              <a:t>a Renaissance cultural movement that turned away from medieval scholasticism and revived interest in ancient Greek and Roman thought</a:t>
            </a:r>
            <a:r>
              <a:rPr lang="en-US" dirty="0" smtClean="0"/>
              <a:t>.</a:t>
            </a:r>
            <a:endParaRPr lang="en-US" dirty="0"/>
          </a:p>
        </p:txBody>
      </p:sp>
    </p:spTree>
    <p:extLst>
      <p:ext uri="{BB962C8B-B14F-4D97-AF65-F5344CB8AC3E}">
        <p14:creationId xmlns:p14="http://schemas.microsoft.com/office/powerpoint/2010/main" val="217342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Petrarch</a:t>
            </a:r>
            <a:endParaRPr lang="en-US" dirty="0"/>
          </a:p>
        </p:txBody>
      </p:sp>
      <p:sp>
        <p:nvSpPr>
          <p:cNvPr id="3" name="Content Placeholder 2"/>
          <p:cNvSpPr>
            <a:spLocks noGrp="1"/>
          </p:cNvSpPr>
          <p:nvPr>
            <p:ph idx="1"/>
          </p:nvPr>
        </p:nvSpPr>
        <p:spPr>
          <a:xfrm>
            <a:off x="457200" y="1600200"/>
            <a:ext cx="3962400" cy="4571999"/>
          </a:xfrm>
        </p:spPr>
        <p:txBody>
          <a:bodyPr>
            <a:normAutofit/>
          </a:bodyPr>
          <a:lstStyle/>
          <a:p>
            <a:r>
              <a:rPr lang="en-US" sz="2800" dirty="0" smtClean="0"/>
              <a:t>Known as the Father of Italian Renaissance Humanism</a:t>
            </a:r>
          </a:p>
          <a:p>
            <a:pPr lvl="1"/>
            <a:r>
              <a:rPr lang="en-US" sz="2000" dirty="0" smtClean="0"/>
              <a:t>Began intense search for forgotten Latin manuscripts</a:t>
            </a:r>
          </a:p>
          <a:p>
            <a:pPr lvl="1"/>
            <a:r>
              <a:rPr lang="en-US" sz="2000" dirty="0" smtClean="0"/>
              <a:t>Emphasized use of pure classical Latin over medieval Latin</a:t>
            </a:r>
          </a:p>
          <a:p>
            <a:pPr lvl="1"/>
            <a:r>
              <a:rPr lang="en-US" sz="2000" dirty="0" smtClean="0"/>
              <a:t>Described the life of an intellectual as solitary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99" y="1676400"/>
            <a:ext cx="3777623" cy="4572000"/>
          </a:xfrm>
          <a:prstGeom prst="rect">
            <a:avLst/>
          </a:prstGeom>
        </p:spPr>
      </p:pic>
    </p:spTree>
    <p:extLst>
      <p:ext uri="{BB962C8B-B14F-4D97-AF65-F5344CB8AC3E}">
        <p14:creationId xmlns:p14="http://schemas.microsoft.com/office/powerpoint/2010/main" val="267543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Vernacular Literature</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sz="2800" dirty="0" smtClean="0"/>
              <a:t>Vernacular – language spoken in a region</a:t>
            </a:r>
          </a:p>
          <a:p>
            <a:r>
              <a:rPr lang="en-US" sz="2800" dirty="0" smtClean="0"/>
              <a:t>Important Vernacular writers:</a:t>
            </a:r>
          </a:p>
          <a:p>
            <a:pPr lvl="1"/>
            <a:r>
              <a:rPr lang="en-US" sz="2400" dirty="0" smtClean="0"/>
              <a:t>Dante – </a:t>
            </a:r>
            <a:r>
              <a:rPr lang="en-US" sz="2400" i="1" dirty="0" smtClean="0"/>
              <a:t>The Divine Comedy</a:t>
            </a:r>
            <a:endParaRPr lang="en-US" sz="2400" dirty="0" smtClean="0"/>
          </a:p>
          <a:p>
            <a:pPr lvl="1"/>
            <a:r>
              <a:rPr lang="en-US" sz="2400" dirty="0" smtClean="0"/>
              <a:t>Geoffrey Chaucer – </a:t>
            </a:r>
            <a:r>
              <a:rPr lang="en-US" sz="2400" i="1" dirty="0" smtClean="0"/>
              <a:t>The Canterbury Tales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2133600"/>
            <a:ext cx="4243348" cy="3200400"/>
          </a:xfrm>
          <a:prstGeom prst="rect">
            <a:avLst/>
          </a:prstGeom>
        </p:spPr>
      </p:pic>
    </p:spTree>
    <p:extLst>
      <p:ext uri="{BB962C8B-B14F-4D97-AF65-F5344CB8AC3E}">
        <p14:creationId xmlns:p14="http://schemas.microsoft.com/office/powerpoint/2010/main" val="15750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during the Renaissance</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Renaissance had major impact on education</a:t>
            </a:r>
          </a:p>
          <a:p>
            <a:r>
              <a:rPr lang="en-US" sz="2800" dirty="0" smtClean="0"/>
              <a:t>Felt that education could dramatically change human beings</a:t>
            </a:r>
          </a:p>
          <a:p>
            <a:r>
              <a:rPr lang="en-US" sz="2800" dirty="0" smtClean="0"/>
              <a:t>Core of education was Liberal Arts:</a:t>
            </a:r>
          </a:p>
          <a:p>
            <a:pPr lvl="1"/>
            <a:r>
              <a:rPr lang="en-US" sz="2200" dirty="0" smtClean="0"/>
              <a:t>History</a:t>
            </a:r>
          </a:p>
          <a:p>
            <a:pPr lvl="1"/>
            <a:r>
              <a:rPr lang="en-US" sz="2200" dirty="0" smtClean="0"/>
              <a:t>Moral philosophy</a:t>
            </a:r>
          </a:p>
          <a:p>
            <a:pPr lvl="1"/>
            <a:r>
              <a:rPr lang="en-US" sz="2200" dirty="0" smtClean="0"/>
              <a:t>Rhetoric</a:t>
            </a:r>
          </a:p>
          <a:p>
            <a:pPr lvl="1"/>
            <a:r>
              <a:rPr lang="en-US" sz="2200" dirty="0" smtClean="0"/>
              <a:t>Grammar &amp; logic</a:t>
            </a:r>
          </a:p>
          <a:p>
            <a:pPr lvl="1"/>
            <a:r>
              <a:rPr lang="en-US" sz="2200" dirty="0" smtClean="0"/>
              <a:t>Poetry</a:t>
            </a:r>
          </a:p>
          <a:p>
            <a:pPr lvl="1"/>
            <a:r>
              <a:rPr lang="en-US" sz="2200" dirty="0" smtClean="0"/>
              <a:t>Mathematics</a:t>
            </a:r>
          </a:p>
          <a:p>
            <a:pPr lvl="1"/>
            <a:r>
              <a:rPr lang="en-US" sz="2200" dirty="0" smtClean="0"/>
              <a:t>Astronomy</a:t>
            </a:r>
          </a:p>
          <a:p>
            <a:pPr lvl="1"/>
            <a:r>
              <a:rPr lang="en-US" sz="2200" dirty="0" smtClean="0"/>
              <a:t>Music</a:t>
            </a:r>
          </a:p>
          <a:p>
            <a:pPr lvl="1"/>
            <a:r>
              <a:rPr lang="en-US" sz="2200" dirty="0" smtClean="0"/>
              <a:t>Physical education</a:t>
            </a:r>
            <a:endParaRPr lang="en-US" sz="2200" dirty="0"/>
          </a:p>
        </p:txBody>
      </p:sp>
    </p:spTree>
    <p:extLst>
      <p:ext uri="{BB962C8B-B14F-4D97-AF65-F5344CB8AC3E}">
        <p14:creationId xmlns:p14="http://schemas.microsoft.com/office/powerpoint/2010/main" val="98975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Sound Mind – Sound Body</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4038" y="1600200"/>
            <a:ext cx="2775923" cy="4525963"/>
          </a:xfrm>
        </p:spPr>
      </p:pic>
    </p:spTree>
    <p:extLst>
      <p:ext uri="{BB962C8B-B14F-4D97-AF65-F5344CB8AC3E}">
        <p14:creationId xmlns:p14="http://schemas.microsoft.com/office/powerpoint/2010/main" val="370471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Artistic Renaissance</a:t>
            </a:r>
            <a:endParaRPr lang="en-US" dirty="0"/>
          </a:p>
        </p:txBody>
      </p:sp>
      <p:sp>
        <p:nvSpPr>
          <p:cNvPr id="3" name="Content Placeholder 2"/>
          <p:cNvSpPr>
            <a:spLocks noGrp="1"/>
          </p:cNvSpPr>
          <p:nvPr>
            <p:ph idx="1"/>
          </p:nvPr>
        </p:nvSpPr>
        <p:spPr>
          <a:xfrm>
            <a:off x="457200" y="1600201"/>
            <a:ext cx="8229600" cy="3047999"/>
          </a:xfrm>
        </p:spPr>
        <p:txBody>
          <a:bodyPr/>
          <a:lstStyle/>
          <a:p>
            <a:r>
              <a:rPr lang="en-US" sz="2800" dirty="0" smtClean="0"/>
              <a:t>Renaissance artists wanted to imitate nature in their work</a:t>
            </a:r>
          </a:p>
          <a:p>
            <a:r>
              <a:rPr lang="en-US" sz="2800" dirty="0" smtClean="0"/>
              <a:t>Fresco – painting done on fresh, wet plaster with water-based paints</a:t>
            </a:r>
          </a:p>
          <a:p>
            <a:pPr lvl="1"/>
            <a:r>
              <a:rPr lang="en-US" sz="2000" dirty="0" smtClean="0"/>
              <a:t>Gives objects more depth</a:t>
            </a:r>
          </a:p>
          <a:p>
            <a:pPr lvl="1"/>
            <a:r>
              <a:rPr lang="en-US" sz="2000" dirty="0" smtClean="0"/>
              <a:t>Illusion of three dimensions</a:t>
            </a:r>
          </a:p>
          <a:p>
            <a:pPr lvl="1"/>
            <a:r>
              <a:rPr lang="en-US" sz="2000" dirty="0" smtClean="0"/>
              <a:t>Realistic style of painting</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724400"/>
            <a:ext cx="4360292" cy="2011680"/>
          </a:xfrm>
          <a:prstGeom prst="rect">
            <a:avLst/>
          </a:prstGeom>
        </p:spPr>
      </p:pic>
    </p:spTree>
    <p:extLst>
      <p:ext uri="{BB962C8B-B14F-4D97-AF65-F5344CB8AC3E}">
        <p14:creationId xmlns:p14="http://schemas.microsoft.com/office/powerpoint/2010/main" val="245000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Sculpture &amp; Architecture</a:t>
            </a:r>
            <a:endParaRPr lang="en-US" dirty="0"/>
          </a:p>
        </p:txBody>
      </p:sp>
      <p:sp>
        <p:nvSpPr>
          <p:cNvPr id="3" name="Content Placeholder 2"/>
          <p:cNvSpPr>
            <a:spLocks noGrp="1"/>
          </p:cNvSpPr>
          <p:nvPr>
            <p:ph idx="1"/>
          </p:nvPr>
        </p:nvSpPr>
        <p:spPr>
          <a:xfrm>
            <a:off x="457200" y="1600200"/>
            <a:ext cx="4495800" cy="2708365"/>
          </a:xfrm>
        </p:spPr>
        <p:txBody>
          <a:bodyPr>
            <a:normAutofit/>
          </a:bodyPr>
          <a:lstStyle/>
          <a:p>
            <a:r>
              <a:rPr lang="en-US" sz="2800" dirty="0" smtClean="0"/>
              <a:t>Took on new styles</a:t>
            </a:r>
          </a:p>
          <a:p>
            <a:r>
              <a:rPr lang="en-US" sz="2800" dirty="0" smtClean="0"/>
              <a:t>Focus on humans and human needs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793966"/>
            <a:ext cx="3352800" cy="5029200"/>
          </a:xfrm>
          <a:prstGeom prst="rect">
            <a:avLst/>
          </a:prstGeom>
        </p:spPr>
      </p:pic>
      <p:sp>
        <p:nvSpPr>
          <p:cNvPr id="5" name="TextBox 4"/>
          <p:cNvSpPr txBox="1"/>
          <p:nvPr/>
        </p:nvSpPr>
        <p:spPr>
          <a:xfrm>
            <a:off x="2362200" y="5867400"/>
            <a:ext cx="2590800" cy="369332"/>
          </a:xfrm>
          <a:prstGeom prst="rect">
            <a:avLst/>
          </a:prstGeom>
          <a:noFill/>
        </p:spPr>
        <p:txBody>
          <a:bodyPr wrap="square" rtlCol="0">
            <a:spAutoFit/>
          </a:bodyPr>
          <a:lstStyle/>
          <a:p>
            <a:r>
              <a:rPr lang="en-US" i="1" dirty="0" smtClean="0"/>
              <a:t>David</a:t>
            </a:r>
            <a:r>
              <a:rPr lang="en-US" dirty="0" smtClean="0"/>
              <a:t> by Michelangelo</a:t>
            </a:r>
            <a:endParaRPr lang="en-US" i="1" dirty="0"/>
          </a:p>
        </p:txBody>
      </p:sp>
    </p:spTree>
    <p:extLst>
      <p:ext uri="{BB962C8B-B14F-4D97-AF65-F5344CB8AC3E}">
        <p14:creationId xmlns:p14="http://schemas.microsoft.com/office/powerpoint/2010/main" val="43540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a:xfrm>
            <a:off x="457200" y="1600201"/>
            <a:ext cx="8229600" cy="1828800"/>
          </a:xfrm>
        </p:spPr>
        <p:txBody>
          <a:bodyPr/>
          <a:lstStyle/>
          <a:p>
            <a:r>
              <a:rPr lang="en-US" sz="2800" dirty="0" err="1" smtClean="0"/>
              <a:t>Filippo</a:t>
            </a:r>
            <a:r>
              <a:rPr lang="en-US" sz="2800" dirty="0" smtClean="0"/>
              <a:t> Brunelleschi – inspired by classical Rome</a:t>
            </a:r>
          </a:p>
          <a:p>
            <a:pPr lvl="1"/>
            <a:r>
              <a:rPr lang="en-US" sz="2000" dirty="0" smtClean="0"/>
              <a:t>Hired by Medici family in Florence</a:t>
            </a:r>
          </a:p>
          <a:p>
            <a:pPr lvl="1"/>
            <a:r>
              <a:rPr lang="en-US" sz="2000" dirty="0" smtClean="0"/>
              <a:t>Designed church of San Lorenzo</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486" y="3352800"/>
            <a:ext cx="5546652" cy="3291840"/>
          </a:xfrm>
          <a:prstGeom prst="rect">
            <a:avLst/>
          </a:prstGeom>
        </p:spPr>
      </p:pic>
    </p:spTree>
    <p:extLst>
      <p:ext uri="{BB962C8B-B14F-4D97-AF65-F5344CB8AC3E}">
        <p14:creationId xmlns:p14="http://schemas.microsoft.com/office/powerpoint/2010/main" val="589656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78</TotalTime>
  <Words>428</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Intellectual &amp; Artistic Renaissance</vt:lpstr>
      <vt:lpstr>Humanism</vt:lpstr>
      <vt:lpstr>Petrarch</vt:lpstr>
      <vt:lpstr>Growth of Vernacular Literature</vt:lpstr>
      <vt:lpstr>Education during the Renaissance</vt:lpstr>
      <vt:lpstr>Sound Mind – Sound Body</vt:lpstr>
      <vt:lpstr>Artistic Renaissance</vt:lpstr>
      <vt:lpstr>Sculpture &amp; Architecture</vt:lpstr>
      <vt:lpstr>Architecture</vt:lpstr>
      <vt:lpstr>Masters of the High Renaissance</vt:lpstr>
      <vt:lpstr>Michelangelo</vt:lpstr>
      <vt:lpstr>Raphael</vt:lpstr>
      <vt:lpstr>On a separate sheet of paper</vt:lpstr>
      <vt:lpstr>Questions continued…</vt:lpstr>
    </vt:vector>
  </TitlesOfParts>
  <Company>GCSD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&amp; Artistic Renaissance</dc:title>
  <dc:creator>Stoddard, Jason</dc:creator>
  <cp:lastModifiedBy>Stoddard, Jason</cp:lastModifiedBy>
  <cp:revision>7</cp:revision>
  <dcterms:created xsi:type="dcterms:W3CDTF">2014-08-24T19:27:31Z</dcterms:created>
  <dcterms:modified xsi:type="dcterms:W3CDTF">2014-08-24T20:46:26Z</dcterms:modified>
</cp:coreProperties>
</file>