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76" r:id="rId2"/>
    <p:sldId id="256" r:id="rId3"/>
    <p:sldId id="282" r:id="rId4"/>
    <p:sldId id="279" r:id="rId5"/>
    <p:sldId id="257" r:id="rId6"/>
    <p:sldId id="259" r:id="rId7"/>
    <p:sldId id="260" r:id="rId8"/>
    <p:sldId id="262" r:id="rId9"/>
    <p:sldId id="261" r:id="rId10"/>
    <p:sldId id="278" r:id="rId11"/>
    <p:sldId id="264" r:id="rId12"/>
    <p:sldId id="263" r:id="rId13"/>
    <p:sldId id="275" r:id="rId14"/>
    <p:sldId id="266" r:id="rId15"/>
    <p:sldId id="274" r:id="rId16"/>
    <p:sldId id="281" r:id="rId17"/>
    <p:sldId id="267" r:id="rId18"/>
    <p:sldId id="268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94" d="100"/>
          <a:sy n="94" d="100"/>
        </p:scale>
        <p:origin x="-88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9C80-528A-40F4-9577-A5293BE8E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A8A8-32DA-46F5-ACD6-25C836CBC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5E6B-D769-4E9D-B81E-827BD8200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4E46-26DF-40F5-931B-7551C0FFE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F4B1-2320-4CC3-88BD-9C95219C8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0231-AC2D-4DB7-AD09-9937F23A9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1E5A7-7D85-4E0D-BCB2-10173F4D0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AFCE4-20E1-4600-917B-EC8DDE70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7D316-3D07-46CE-8D70-EE1F264E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9492-72C7-433D-8C41-08560BD6F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86B91-2FA9-4DBF-B3B8-B58D1D7D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A372-6241-4744-AE99-96CE6DCA9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DD5A5FE-A816-422D-A733-E6C455403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9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99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99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AutoNum type="arabicPeriod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Ch. 2 Warm-Up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the difference between an atom, element and compound?</a:t>
            </a:r>
          </a:p>
          <a:p>
            <a:pPr>
              <a:defRPr/>
            </a:pPr>
            <a:r>
              <a:rPr lang="en-US" dirty="0" smtClean="0"/>
              <a:t>What are the 3 main components of an atom?  What are their charges?</a:t>
            </a:r>
          </a:p>
          <a:p>
            <a:pPr>
              <a:defRPr/>
            </a:pPr>
            <a:r>
              <a:rPr lang="en-US" dirty="0" smtClean="0"/>
              <a:t>What type of bond is found in:</a:t>
            </a:r>
          </a:p>
          <a:p>
            <a:pPr lvl="1"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  <a:p>
            <a:pPr lvl="1">
              <a:defRPr/>
            </a:pPr>
            <a:r>
              <a:rPr lang="en-US" dirty="0" err="1" smtClean="0"/>
              <a:t>KCl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err="1" smtClean="0"/>
              <a:t>Ba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r>
              <a:rPr lang="en-US" dirty="0" smtClean="0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800600" y="2514600"/>
            <a:ext cx="29718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symbol</a:t>
            </a:r>
            <a:endParaRPr lang="en-US"/>
          </a:p>
        </p:txBody>
      </p:sp>
      <p:grpSp>
        <p:nvGrpSpPr>
          <p:cNvPr id="12291" name="Group 25"/>
          <p:cNvGrpSpPr>
            <a:grpSpLocks/>
          </p:cNvGrpSpPr>
          <p:nvPr/>
        </p:nvGrpSpPr>
        <p:grpSpPr bwMode="auto">
          <a:xfrm>
            <a:off x="685800" y="1295400"/>
            <a:ext cx="2667000" cy="3200400"/>
            <a:chOff x="609600" y="1371600"/>
            <a:chExt cx="2666756" cy="3200400"/>
          </a:xfrm>
        </p:grpSpPr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2666756" cy="32004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8" name="Group 24"/>
            <p:cNvGrpSpPr>
              <a:grpSpLocks/>
            </p:cNvGrpSpPr>
            <p:nvPr/>
          </p:nvGrpSpPr>
          <p:grpSpPr bwMode="auto">
            <a:xfrm>
              <a:off x="937676" y="2209835"/>
              <a:ext cx="1729136" cy="1676470"/>
              <a:chOff x="937676" y="2209835"/>
              <a:chExt cx="1729136" cy="1676470"/>
            </a:xfrm>
          </p:grpSpPr>
          <p:sp>
            <p:nvSpPr>
              <p:cNvPr id="12299" name="Text Box 7"/>
              <p:cNvSpPr txBox="1">
                <a:spLocks noChangeArrowheads="1"/>
              </p:cNvSpPr>
              <p:nvPr/>
            </p:nvSpPr>
            <p:spPr bwMode="auto">
              <a:xfrm>
                <a:off x="937676" y="2209835"/>
                <a:ext cx="814819" cy="16764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400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4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en-US" sz="400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2300" name="Text Box 6"/>
              <p:cNvSpPr txBox="1">
                <a:spLocks noChangeArrowheads="1"/>
              </p:cNvSpPr>
              <p:nvPr/>
            </p:nvSpPr>
            <p:spPr bwMode="auto">
              <a:xfrm>
                <a:off x="1472778" y="2438445"/>
                <a:ext cx="1194034" cy="990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600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</a:t>
                </a:r>
              </a:p>
            </p:txBody>
          </p:sp>
        </p:grpSp>
      </p:grpSp>
      <p:cxnSp>
        <p:nvCxnSpPr>
          <p:cNvPr id="65544" name="AutoShape 8"/>
          <p:cNvCxnSpPr>
            <a:cxnSpLocks noChangeShapeType="1"/>
          </p:cNvCxnSpPr>
          <p:nvPr/>
        </p:nvCxnSpPr>
        <p:spPr bwMode="auto">
          <a:xfrm flipV="1">
            <a:off x="1524000" y="1752600"/>
            <a:ext cx="2438400" cy="6096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</p:spPr>
      </p:cxnSp>
      <p:cxnSp>
        <p:nvCxnSpPr>
          <p:cNvPr id="65546" name="AutoShape 10"/>
          <p:cNvCxnSpPr>
            <a:cxnSpLocks noChangeShapeType="1"/>
            <a:stCxn id="12300" idx="3"/>
            <a:endCxn id="65539" idx="1"/>
          </p:cNvCxnSpPr>
          <p:nvPr/>
        </p:nvCxnSpPr>
        <p:spPr bwMode="auto">
          <a:xfrm flipV="1">
            <a:off x="2743200" y="2814638"/>
            <a:ext cx="2057400" cy="428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stealth" w="med" len="med"/>
            <a:tailEnd/>
          </a:ln>
        </p:spPr>
      </p:cxnSp>
      <p:cxnSp>
        <p:nvCxnSpPr>
          <p:cNvPr id="65547" name="AutoShape 11"/>
          <p:cNvCxnSpPr>
            <a:cxnSpLocks noChangeShapeType="1"/>
            <a:endCxn id="65548" idx="1"/>
          </p:cNvCxnSpPr>
          <p:nvPr/>
        </p:nvCxnSpPr>
        <p:spPr bwMode="auto">
          <a:xfrm>
            <a:off x="1600200" y="3429000"/>
            <a:ext cx="2362200" cy="8382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</p:spPr>
      </p:cxn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962400" y="3581400"/>
            <a:ext cx="4929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Atomic # (protons or electrons)</a:t>
            </a:r>
            <a:endParaRPr lang="en-US" sz="3200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3733800" y="11430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Mass # (protons + neutrons)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8" grpId="0"/>
      <p:bldP spid="655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060825" y="2903538"/>
            <a:ext cx="276066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symbol</a:t>
            </a:r>
            <a:endParaRPr lang="en-US"/>
          </a:p>
        </p:txBody>
      </p:sp>
      <p:grpSp>
        <p:nvGrpSpPr>
          <p:cNvPr id="13315" name="Group 25"/>
          <p:cNvGrpSpPr>
            <a:grpSpLocks/>
          </p:cNvGrpSpPr>
          <p:nvPr/>
        </p:nvGrpSpPr>
        <p:grpSpPr bwMode="auto">
          <a:xfrm>
            <a:off x="685800" y="1295400"/>
            <a:ext cx="2667000" cy="3505200"/>
            <a:chOff x="609600" y="1371600"/>
            <a:chExt cx="2666756" cy="3505347"/>
          </a:xfrm>
        </p:grpSpPr>
        <p:sp>
          <p:nvSpPr>
            <p:cNvPr id="13325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2666756" cy="32004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6" name="Group 24"/>
            <p:cNvGrpSpPr>
              <a:grpSpLocks/>
            </p:cNvGrpSpPr>
            <p:nvPr/>
          </p:nvGrpSpPr>
          <p:grpSpPr bwMode="auto">
            <a:xfrm>
              <a:off x="1216015" y="1566642"/>
              <a:ext cx="1972893" cy="3310305"/>
              <a:chOff x="1216015" y="1566642"/>
              <a:chExt cx="1972893" cy="3310305"/>
            </a:xfrm>
          </p:grpSpPr>
          <p:sp>
            <p:nvSpPr>
              <p:cNvPr id="13327" name="Text Box 6"/>
              <p:cNvSpPr txBox="1">
                <a:spLocks noChangeArrowheads="1"/>
              </p:cNvSpPr>
              <p:nvPr/>
            </p:nvSpPr>
            <p:spPr bwMode="auto">
              <a:xfrm>
                <a:off x="1216015" y="1566642"/>
                <a:ext cx="1194033" cy="3310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5400">
                    <a:solidFill>
                      <a:schemeClr val="bg2"/>
                    </a:solidFill>
                    <a:latin typeface="Calibri" pitchFamily="34" charset="0"/>
                  </a:rPr>
                  <a:t>2</a:t>
                </a:r>
                <a:endParaRPr lang="en-US" sz="5400">
                  <a:solidFill>
                    <a:schemeClr val="bg2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5400">
                    <a:solidFill>
                      <a:schemeClr val="bg2"/>
                    </a:solidFill>
                    <a:latin typeface="Calibri" pitchFamily="34" charset="0"/>
                  </a:rPr>
                  <a:t>He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en-US" sz="5400">
                    <a:solidFill>
                      <a:schemeClr val="bg2"/>
                    </a:solidFill>
                    <a:latin typeface="Calibri" pitchFamily="34" charset="0"/>
                  </a:rPr>
                  <a:t>4</a:t>
                </a:r>
                <a:endParaRPr lang="en-US" sz="3200">
                  <a:solidFill>
                    <a:schemeClr val="bg2"/>
                  </a:solidFill>
                </a:endParaRPr>
              </a:p>
            </p:txBody>
          </p:sp>
          <p:sp>
            <p:nvSpPr>
              <p:cNvPr id="13328" name="Text Box 7"/>
              <p:cNvSpPr txBox="1">
                <a:spLocks noChangeArrowheads="1"/>
              </p:cNvSpPr>
              <p:nvPr/>
            </p:nvSpPr>
            <p:spPr bwMode="auto">
              <a:xfrm>
                <a:off x="2374089" y="2246195"/>
                <a:ext cx="814819" cy="8869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3600">
                    <a:solidFill>
                      <a:schemeClr val="bg2"/>
                    </a:solidFill>
                    <a:latin typeface="Calibri" pitchFamily="34" charset="0"/>
                  </a:rPr>
                  <a:t>2</a:t>
                </a:r>
                <a:endParaRPr lang="en-US" sz="2400">
                  <a:solidFill>
                    <a:schemeClr val="bg2"/>
                  </a:solidFill>
                </a:endParaRPr>
              </a:p>
            </p:txBody>
          </p:sp>
        </p:grpSp>
      </p:grpSp>
      <p:cxnSp>
        <p:nvCxnSpPr>
          <p:cNvPr id="65544" name="AutoShape 8"/>
          <p:cNvCxnSpPr>
            <a:cxnSpLocks noChangeShapeType="1"/>
          </p:cNvCxnSpPr>
          <p:nvPr/>
        </p:nvCxnSpPr>
        <p:spPr bwMode="auto">
          <a:xfrm flipH="1">
            <a:off x="2089150" y="1981200"/>
            <a:ext cx="1952625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</p:spPr>
      </p:cxnSp>
      <p:cxnSp>
        <p:nvCxnSpPr>
          <p:cNvPr id="65545" name="AutoShape 9"/>
          <p:cNvCxnSpPr>
            <a:cxnSpLocks noChangeShapeType="1"/>
          </p:cNvCxnSpPr>
          <p:nvPr/>
        </p:nvCxnSpPr>
        <p:spPr bwMode="auto">
          <a:xfrm flipH="1">
            <a:off x="2941638" y="2574925"/>
            <a:ext cx="1028700" cy="1588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</p:spPr>
      </p:cxnSp>
      <p:cxnSp>
        <p:nvCxnSpPr>
          <p:cNvPr id="65546" name="AutoShape 10"/>
          <p:cNvCxnSpPr>
            <a:cxnSpLocks noChangeShapeType="1"/>
          </p:cNvCxnSpPr>
          <p:nvPr/>
        </p:nvCxnSpPr>
        <p:spPr bwMode="auto">
          <a:xfrm rot="10800000">
            <a:off x="2284413" y="2941638"/>
            <a:ext cx="1677987" cy="25876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</p:spPr>
      </p:cxnSp>
      <p:cxnSp>
        <p:nvCxnSpPr>
          <p:cNvPr id="65547" name="AutoShape 11"/>
          <p:cNvCxnSpPr>
            <a:cxnSpLocks noChangeShapeType="1"/>
          </p:cNvCxnSpPr>
          <p:nvPr/>
        </p:nvCxnSpPr>
        <p:spPr bwMode="auto">
          <a:xfrm flipH="1">
            <a:off x="2130425" y="3841750"/>
            <a:ext cx="1839913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</p:spPr>
      </p:cxn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062413" y="1657350"/>
            <a:ext cx="49291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atomic # (never changes)</a:t>
            </a:r>
            <a:endParaRPr lang="en-US" sz="3200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051300" y="2276475"/>
            <a:ext cx="38735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valence e</a:t>
            </a:r>
            <a:r>
              <a:rPr lang="en-US" sz="3600" baseline="30000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3600" baseline="30000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059238" y="3511550"/>
            <a:ext cx="276066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mass #</a:t>
            </a:r>
            <a:endParaRPr lang="en-US" sz="320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3884613" y="4694238"/>
            <a:ext cx="3125787" cy="15541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smtClean="0"/>
              <a:t>Protons =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smtClean="0"/>
              <a:t>Electrons =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smtClean="0"/>
              <a:t>Neutrons =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6553200" y="4694238"/>
            <a:ext cx="533400" cy="1706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EEF4F9"/>
                </a:solidFill>
              </a:rPr>
              <a:t>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EEF4F9"/>
                </a:solidFill>
              </a:rPr>
              <a:t>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smtClean="0">
                <a:solidFill>
                  <a:srgbClr val="EEF4F9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8" grpId="0"/>
      <p:bldP spid="65549" grpId="0"/>
      <p:bldP spid="65550" grpId="0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Isotopes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514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/>
              <a:t># </a:t>
            </a:r>
            <a:r>
              <a:rPr lang="en-US" b="1" u="sng" smtClean="0"/>
              <a:t>neutrons</a:t>
            </a:r>
            <a:r>
              <a:rPr lang="en-US" b="1" smtClean="0"/>
              <a:t> varies, but same # of protons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/>
              <a:t>Radioactive isotopes used as tracers (follow molecules, medical diagnosis)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smtClean="0"/>
              <a:t>Uncontrolled exposure causes harm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225" y="3854450"/>
            <a:ext cx="69881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III. Chemical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ea typeface="+mn-ea"/>
                <a:cs typeface="+mn-cs"/>
              </a:rPr>
              <a:t>Strongest Bonds: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b="1" u="sng" dirty="0" smtClean="0">
                <a:ea typeface="+mn-ea"/>
                <a:cs typeface="+mn-cs"/>
              </a:rPr>
              <a:t>Covalent</a:t>
            </a:r>
            <a:r>
              <a:rPr lang="en-US" b="1" dirty="0" smtClean="0">
                <a:ea typeface="+mn-ea"/>
                <a:cs typeface="+mn-cs"/>
              </a:rPr>
              <a:t>: sharing of e</a:t>
            </a:r>
            <a:r>
              <a:rPr lang="en-US" b="1" baseline="30000" dirty="0" smtClean="0">
                <a:ea typeface="+mn-ea"/>
                <a:cs typeface="+mn-cs"/>
              </a:rPr>
              <a:t>-</a:t>
            </a:r>
            <a:endParaRPr lang="en-US" b="1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  <a:ea typeface="ＭＳ Ｐゴシック" charset="0"/>
              </a:rPr>
              <a:t>Polar</a:t>
            </a:r>
            <a:r>
              <a:rPr lang="en-US" b="1" dirty="0" smtClean="0">
                <a:ea typeface="ＭＳ Ｐゴシック" charset="0"/>
              </a:rPr>
              <a:t>: covalent bond between atoms that differ in electronegativity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b="1" u="sng" dirty="0" err="1" smtClean="0">
                <a:solidFill>
                  <a:srgbClr val="FFFF00"/>
                </a:solidFill>
                <a:ea typeface="ＭＳ Ｐゴシック" charset="0"/>
              </a:rPr>
              <a:t>Nonpolar</a:t>
            </a:r>
            <a:r>
              <a:rPr lang="en-US" b="1" dirty="0" smtClean="0">
                <a:ea typeface="ＭＳ Ｐゴシック" charset="0"/>
              </a:rPr>
              <a:t>: e</a:t>
            </a:r>
            <a:r>
              <a:rPr lang="en-US" b="1" baseline="30000" dirty="0" smtClean="0">
                <a:ea typeface="ＭＳ Ｐゴシック" charset="0"/>
              </a:rPr>
              <a:t>-</a:t>
            </a:r>
            <a:r>
              <a:rPr lang="en-US" b="1" dirty="0" smtClean="0">
                <a:ea typeface="ＭＳ Ｐゴシック" charset="0"/>
              </a:rPr>
              <a:t> shared equally; </a:t>
            </a:r>
            <a:r>
              <a:rPr lang="en-US" b="1" dirty="0" err="1" smtClean="0">
                <a:ea typeface="ＭＳ Ｐゴシック" charset="0"/>
              </a:rPr>
              <a:t>eg</a:t>
            </a:r>
            <a:r>
              <a:rPr lang="en-US" b="1" dirty="0" smtClean="0">
                <a:ea typeface="ＭＳ Ｐゴシック" charset="0"/>
              </a:rPr>
              <a:t>. O</a:t>
            </a:r>
            <a:r>
              <a:rPr lang="en-US" b="1" baseline="-25000" dirty="0" smtClean="0">
                <a:ea typeface="ＭＳ Ｐゴシック" charset="0"/>
              </a:rPr>
              <a:t>2</a:t>
            </a:r>
            <a:r>
              <a:rPr lang="en-US" b="1" dirty="0" smtClean="0">
                <a:ea typeface="ＭＳ Ｐゴシック" charset="0"/>
              </a:rPr>
              <a:t> or H</a:t>
            </a:r>
            <a:r>
              <a:rPr lang="en-US" b="1" baseline="-25000" dirty="0" smtClean="0">
                <a:ea typeface="ＭＳ Ｐゴシック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u="sng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</p:txBody>
      </p:sp>
      <p:pic>
        <p:nvPicPr>
          <p:cNvPr id="4" name="Picture 3" descr="02_13PolarCovalentBond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31765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III. Chemical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/>
              <a:t>Strongest Bonds:</a:t>
            </a:r>
          </a:p>
          <a:p>
            <a:pPr eaLnBrk="1" hangingPunct="1">
              <a:buFont typeface="+mj-lt"/>
              <a:buAutoNum type="arabicPeriod" startAt="2"/>
              <a:defRPr/>
            </a:pPr>
            <a:r>
              <a:rPr lang="en-US" b="1" u="sng" dirty="0" smtClean="0"/>
              <a:t>Ionic</a:t>
            </a:r>
            <a:r>
              <a:rPr lang="en-US" b="1" dirty="0" smtClean="0"/>
              <a:t>: 2 ions (+/-) bond (givers/takers)</a:t>
            </a:r>
          </a:p>
          <a:p>
            <a:pPr lvl="1" eaLnBrk="1" hangingPunct="1">
              <a:defRPr/>
            </a:pPr>
            <a:r>
              <a:rPr lang="en-US" b="1" dirty="0" err="1" smtClean="0"/>
              <a:t>Na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Cl</a:t>
            </a:r>
            <a:r>
              <a:rPr lang="en-US" b="1" baseline="30000" dirty="0" smtClean="0"/>
              <a:t>-</a:t>
            </a:r>
            <a:r>
              <a:rPr lang="en-US" b="1" dirty="0" smtClean="0"/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Affected by environment (</a:t>
            </a:r>
            <a:r>
              <a:rPr lang="en-US" b="1" dirty="0" err="1" smtClean="0"/>
              <a:t>eg</a:t>
            </a:r>
            <a:r>
              <a:rPr lang="en-US" b="1" dirty="0" smtClean="0"/>
              <a:t>. water)</a:t>
            </a:r>
          </a:p>
        </p:txBody>
      </p:sp>
      <p:pic>
        <p:nvPicPr>
          <p:cNvPr id="4" name="Picture 3" descr="02_15_SodiumChloride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5943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ea typeface="+mn-ea"/>
                <a:cs typeface="+mn-cs"/>
              </a:rPr>
              <a:t>Weaker Bonds:</a:t>
            </a:r>
          </a:p>
          <a:p>
            <a:pPr eaLnBrk="1" hangingPunct="1">
              <a:buFont typeface="+mj-lt"/>
              <a:buAutoNum type="arabicPeriod" startAt="3"/>
              <a:defRPr/>
            </a:pPr>
            <a:r>
              <a:rPr lang="en-US" b="1" u="sng" dirty="0" smtClean="0"/>
              <a:t>Hydrogen</a:t>
            </a:r>
            <a:r>
              <a:rPr lang="en-US" b="1" dirty="0" smtClean="0"/>
              <a:t>: H of polar covalent molecule bonds to electronegative atom of other polar covalent molecules</a:t>
            </a:r>
          </a:p>
        </p:txBody>
      </p:sp>
      <p:pic>
        <p:nvPicPr>
          <p:cNvPr id="17411" name="Picture 1" descr="02_16HydrogenBond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4114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ea typeface="+mn-ea"/>
                <a:cs typeface="+mn-cs"/>
              </a:rPr>
              <a:t>Weaker Bonds:</a:t>
            </a:r>
          </a:p>
          <a:p>
            <a:pPr eaLnBrk="1" hangingPunct="1">
              <a:buFont typeface="+mj-lt"/>
              <a:buAutoNum type="arabicPeriod" startAt="4"/>
              <a:defRPr/>
            </a:pPr>
            <a:r>
              <a:rPr lang="en-US" b="1" u="sng" dirty="0" smtClean="0">
                <a:ea typeface="+mn-ea"/>
                <a:cs typeface="+mn-cs"/>
              </a:rPr>
              <a:t>Van </a:t>
            </a:r>
            <a:r>
              <a:rPr lang="en-US" b="1" u="sng" dirty="0" err="1" smtClean="0">
                <a:ea typeface="+mn-ea"/>
                <a:cs typeface="+mn-cs"/>
              </a:rPr>
              <a:t>der</a:t>
            </a:r>
            <a:r>
              <a:rPr lang="en-US" b="1" u="sng" dirty="0" smtClean="0">
                <a:ea typeface="+mn-ea"/>
                <a:cs typeface="+mn-cs"/>
              </a:rPr>
              <a:t> Waals Interactions</a:t>
            </a:r>
            <a:r>
              <a:rPr lang="en-US" b="1" dirty="0" smtClean="0">
                <a:ea typeface="+mn-ea"/>
                <a:cs typeface="+mn-cs"/>
              </a:rPr>
              <a:t>: slight, fleeting attractions  between atoms and molecules close together</a:t>
            </a:r>
          </a:p>
          <a:p>
            <a:pPr lvl="1" eaLnBrk="1" hangingPunct="1">
              <a:defRPr/>
            </a:pPr>
            <a:r>
              <a:rPr lang="en-US" b="1" dirty="0" smtClean="0">
                <a:ea typeface="ＭＳ Ｐゴシック" charset="0"/>
              </a:rPr>
              <a:t>Weakest bond</a:t>
            </a:r>
          </a:p>
          <a:p>
            <a:pPr lvl="1" eaLnBrk="1" hangingPunct="1">
              <a:defRPr/>
            </a:pPr>
            <a:r>
              <a:rPr lang="en-US" b="1" dirty="0" err="1" smtClean="0">
                <a:ea typeface="ＭＳ Ｐゴシック" charset="0"/>
              </a:rPr>
              <a:t>Eg</a:t>
            </a:r>
            <a:r>
              <a:rPr lang="en-US" b="1" dirty="0" smtClean="0">
                <a:ea typeface="ＭＳ Ｐゴシック" charset="0"/>
              </a:rPr>
              <a:t>. gecko toe hairs + wall surface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ea typeface="ＭＳ Ｐゴシック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91000"/>
            <a:ext cx="38020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02_UN01Gecko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90800"/>
            <a:ext cx="12954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34403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ea typeface="MS PGothic" pitchFamily="34" charset="-128"/>
                        </a:rPr>
                        <a:t>Covalent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ea typeface="MS PGothic" pitchFamily="34" charset="-128"/>
                        </a:rPr>
                        <a:t>Ionic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ea typeface="MS PGothic" pitchFamily="34" charset="-128"/>
                        </a:rPr>
                        <a:t>Hydrogen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All important to life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Form cell’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 molecules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Quick reactions/ responses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 bonds to other electronegative atoms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Strong bond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Weaker bond (esp. in 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Even weaker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080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Made and broken by chemical reactions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0" y="-76200"/>
            <a:ext cx="91440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All bonds affect molecule</a:t>
            </a:r>
            <a:r>
              <a:rPr lang="en-US" altLang="en-US" sz="4400" smtClean="0"/>
              <a:t>’</a:t>
            </a:r>
            <a:r>
              <a:rPr lang="en-US" sz="4400" smtClean="0"/>
              <a:t>s </a:t>
            </a:r>
            <a:r>
              <a:rPr lang="en-US" sz="4400" u="sng" smtClean="0">
                <a:solidFill>
                  <a:srgbClr val="FFFF00"/>
                </a:solidFill>
              </a:rPr>
              <a:t>SHAPE</a:t>
            </a:r>
            <a:r>
              <a:rPr lang="en-US" sz="4400" smtClean="0">
                <a:solidFill>
                  <a:srgbClr val="FFFF00"/>
                </a:solidFill>
              </a:rPr>
              <a:t/>
            </a:r>
            <a:br>
              <a:rPr lang="en-US" sz="4400" smtClean="0">
                <a:solidFill>
                  <a:srgbClr val="FFFF00"/>
                </a:solidFill>
              </a:rPr>
            </a:br>
            <a:r>
              <a:rPr lang="en-US" sz="4400" smtClean="0">
                <a:sym typeface="Wingdings" pitchFamily="2" charset="2"/>
              </a:rPr>
              <a:t> affect molecule</a:t>
            </a:r>
            <a:r>
              <a:rPr lang="en-US" altLang="en-US" sz="4400" smtClean="0">
                <a:sym typeface="Wingdings" pitchFamily="2" charset="2"/>
              </a:rPr>
              <a:t>’</a:t>
            </a:r>
            <a:r>
              <a:rPr lang="en-US" sz="4400" smtClean="0">
                <a:sym typeface="Wingdings" pitchFamily="2" charset="2"/>
              </a:rPr>
              <a:t>s </a:t>
            </a:r>
            <a:r>
              <a:rPr lang="en-US" sz="4400" u="sng" smtClean="0">
                <a:solidFill>
                  <a:srgbClr val="FFFF00"/>
                </a:solidFill>
                <a:sym typeface="Wingdings" pitchFamily="2" charset="2"/>
              </a:rPr>
              <a:t>FUNCTION</a:t>
            </a:r>
            <a:endParaRPr lang="en-US" sz="4400" u="sng" smtClean="0">
              <a:solidFill>
                <a:srgbClr val="FFFF00"/>
              </a:solidFill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685800" y="4267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30238" indent="-395288" eaLnBrk="1" hangingPunct="1">
              <a:buFont typeface="Wingdings" pitchFamily="2" charset="2"/>
              <a:buChar char="§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 shapes = mimic</a:t>
            </a:r>
          </a:p>
          <a:p>
            <a:pPr marL="1087438" lvl="1" indent="-395288" eaLnBrk="1" hangingPunct="1">
              <a:buFont typeface="Wingdings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morphine, heroin, opiates mimic endorphin (euphoria, relieve pain)</a:t>
            </a:r>
          </a:p>
        </p:txBody>
      </p:sp>
      <p:pic>
        <p:nvPicPr>
          <p:cNvPr id="2" name="Picture 1" descr="02_18aMolecularMimic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6957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2_18bMolecularMimic-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450" y="2057400"/>
            <a:ext cx="43497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Reactants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Products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Eg</a:t>
            </a:r>
            <a:r>
              <a:rPr lang="en-US" dirty="0" smtClean="0">
                <a:sym typeface="Wingdings" pitchFamily="2" charset="2"/>
              </a:rPr>
              <a:t>. 6CO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+ 6H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 C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12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 + O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Some reactions are reversible: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Eg</a:t>
            </a:r>
            <a:r>
              <a:rPr lang="en-US" dirty="0" smtClean="0">
                <a:sym typeface="Wingdings" pitchFamily="2" charset="2"/>
              </a:rPr>
              <a:t>. 3H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N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         2NH</a:t>
            </a:r>
            <a:r>
              <a:rPr lang="en-US" baseline="-25000" dirty="0" smtClean="0">
                <a:sym typeface="Wingdings" pitchFamily="2" charset="2"/>
              </a:rPr>
              <a:t>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Chemical equilibrium</a:t>
            </a:r>
            <a:r>
              <a:rPr lang="en-US" dirty="0" smtClean="0"/>
              <a:t>: point at which forward and reverse reactions offset one another exactly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Reactions still occurring, but </a:t>
            </a:r>
            <a:r>
              <a:rPr lang="en-US" b="1" u="sng" dirty="0" smtClean="0"/>
              <a:t>no net change</a:t>
            </a:r>
            <a:r>
              <a:rPr lang="en-US" b="1" dirty="0" smtClean="0"/>
              <a:t> </a:t>
            </a:r>
            <a:r>
              <a:rPr lang="en-US" dirty="0" smtClean="0"/>
              <a:t>in concentrations of reactants/products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81400" y="3276600"/>
            <a:ext cx="533400" cy="79375"/>
            <a:chOff x="3657600" y="3503612"/>
            <a:chExt cx="533400" cy="79376"/>
          </a:xfrm>
        </p:grpSpPr>
        <p:cxnSp>
          <p:nvCxnSpPr>
            <p:cNvPr id="21509" name="Straight Arrow Connector 4"/>
            <p:cNvCxnSpPr>
              <a:cxnSpLocks noChangeShapeType="1"/>
            </p:cNvCxnSpPr>
            <p:nvPr/>
          </p:nvCxnSpPr>
          <p:spPr bwMode="auto">
            <a:xfrm>
              <a:off x="3657600" y="3503612"/>
              <a:ext cx="533400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510" name="Straight Arrow Connector 6"/>
            <p:cNvCxnSpPr>
              <a:cxnSpLocks noChangeShapeType="1"/>
            </p:cNvCxnSpPr>
            <p:nvPr/>
          </p:nvCxnSpPr>
          <p:spPr bwMode="auto">
            <a:xfrm>
              <a:off x="3657600" y="3581400"/>
              <a:ext cx="533400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5398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2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Chemical Context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Ants &amp; the </a:t>
            </a:r>
            <a:r>
              <a:rPr lang="en-US" i="1" dirty="0" err="1" smtClean="0"/>
              <a:t>Duroia</a:t>
            </a:r>
            <a:r>
              <a:rPr lang="en-US" dirty="0" smtClean="0"/>
              <a:t> </a:t>
            </a:r>
            <a:r>
              <a:rPr lang="en-US" dirty="0" smtClean="0"/>
              <a:t>Trees</a:t>
            </a:r>
            <a:br>
              <a:rPr lang="en-US" dirty="0" smtClean="0"/>
            </a:br>
            <a:r>
              <a:rPr lang="en-US" sz="2800" dirty="0" smtClean="0"/>
              <a:t>“</a:t>
            </a:r>
            <a:r>
              <a:rPr lang="en-US" sz="2800" smtClean="0"/>
              <a:t>Devil’s Garden”</a:t>
            </a:r>
            <a:endParaRPr lang="en-US" dirty="0"/>
          </a:p>
        </p:txBody>
      </p:sp>
      <p:pic>
        <p:nvPicPr>
          <p:cNvPr id="5123" name="Content Placeholder 5" descr="02_01DevilsGarden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351588" cy="4525963"/>
          </a:xfrm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762000" y="58674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Ants use formic acid to prevent other plants from growing so that the Duroia trees can serve as their home.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 Must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The three subatomic particles and their significance.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mtClean="0"/>
              <a:t>The types of bonds, how they form, and their relative strengths.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I. Matter vs. Energy</a:t>
            </a:r>
          </a:p>
        </p:txBody>
      </p:sp>
      <p:sp>
        <p:nvSpPr>
          <p:cNvPr id="51227" name="Rectangle 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Matter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/>
              <a:t>Has mass &amp; takes up space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/>
              <a:t>Affected by gravity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/>
              <a:t>Consists of elements and compounds</a:t>
            </a:r>
          </a:p>
        </p:txBody>
      </p:sp>
      <p:sp>
        <p:nvSpPr>
          <p:cNvPr id="51228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a typeface="+mn-ea"/>
                <a:cs typeface="+mn-cs"/>
              </a:rPr>
              <a:t>Energy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Moves matter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Potential, kinetic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Ability to do work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Conversions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Sound, light, heat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ea typeface="+mn-ea"/>
              <a:cs typeface="+mn-cs"/>
            </a:endParaRPr>
          </a:p>
        </p:txBody>
      </p:sp>
      <p:sp>
        <p:nvSpPr>
          <p:cNvPr id="7173" name="Line 29"/>
          <p:cNvSpPr>
            <a:spLocks noChangeShapeType="1"/>
          </p:cNvSpPr>
          <p:nvPr/>
        </p:nvSpPr>
        <p:spPr bwMode="auto">
          <a:xfrm>
            <a:off x="457200" y="22860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30"/>
          <p:cNvSpPr>
            <a:spLocks noChangeShapeType="1"/>
          </p:cNvSpPr>
          <p:nvPr/>
        </p:nvSpPr>
        <p:spPr bwMode="auto">
          <a:xfrm>
            <a:off x="4800600" y="1600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FFFF00"/>
                </a:solidFill>
              </a:rPr>
              <a:t>Element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ja-JP" altLang="en-US" sz="3200" b="1" smtClean="0"/>
              <a:t>“</a:t>
            </a:r>
            <a:r>
              <a:rPr lang="en-US" altLang="ja-JP" sz="3200" b="1" smtClean="0"/>
              <a:t>pure</a:t>
            </a:r>
            <a:r>
              <a:rPr lang="ja-JP" altLang="en-US" sz="3200" b="1" smtClean="0"/>
              <a:t>”</a:t>
            </a:r>
            <a:r>
              <a:rPr lang="en-US" altLang="ja-JP" sz="3200" b="1" smtClean="0"/>
              <a:t> substance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smtClean="0"/>
              <a:t>Can</a:t>
            </a:r>
            <a:r>
              <a:rPr lang="en-US" altLang="en-US" sz="3200" b="1" smtClean="0"/>
              <a:t>’</a:t>
            </a:r>
            <a:r>
              <a:rPr lang="en-US" sz="3200" b="1" smtClean="0"/>
              <a:t>t be broken down by </a:t>
            </a:r>
            <a:r>
              <a:rPr lang="ja-JP" altLang="en-US" sz="3200" b="1" smtClean="0"/>
              <a:t>“</a:t>
            </a:r>
            <a:r>
              <a:rPr lang="en-US" altLang="ja-JP" sz="3200" b="1" smtClean="0"/>
              <a:t>ordinary</a:t>
            </a:r>
            <a:r>
              <a:rPr lang="ja-JP" altLang="en-US" sz="3200" b="1" smtClean="0"/>
              <a:t>”</a:t>
            </a:r>
            <a:r>
              <a:rPr lang="en-US" altLang="ja-JP" sz="3200" b="1" smtClean="0"/>
              <a:t> means to another substance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smtClean="0"/>
              <a:t>Ex. hydrogen (H), nitrogen (N)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42672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  <a:ea typeface="+mn-ea"/>
                <a:cs typeface="+mn-cs"/>
              </a:rPr>
              <a:t>Compound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2 or more different elements combined in a fixed ratio</a:t>
            </a:r>
          </a:p>
          <a:p>
            <a:pPr eaLnBrk="1" hangingPunct="1">
              <a:buSzPct val="70000"/>
              <a:buFont typeface="Wingdings" pitchFamily="2" charset="2"/>
              <a:buChar char="n"/>
              <a:defRPr/>
            </a:pPr>
            <a:r>
              <a:rPr lang="en-US" sz="3200" b="1" dirty="0" smtClean="0">
                <a:ea typeface="+mn-ea"/>
                <a:cs typeface="+mn-cs"/>
              </a:rPr>
              <a:t>Ex. H</a:t>
            </a:r>
            <a:r>
              <a:rPr lang="en-US" sz="3200" b="1" baseline="-25000" dirty="0" smtClean="0">
                <a:ea typeface="+mn-ea"/>
                <a:cs typeface="+mn-cs"/>
              </a:rPr>
              <a:t>2</a:t>
            </a:r>
            <a:r>
              <a:rPr lang="en-US" sz="3200" b="1" dirty="0" smtClean="0">
                <a:ea typeface="+mn-ea"/>
                <a:cs typeface="+mn-cs"/>
              </a:rPr>
              <a:t>O, CO</a:t>
            </a:r>
            <a:r>
              <a:rPr lang="en-US" sz="3200" b="1" baseline="-25000" dirty="0" smtClean="0">
                <a:ea typeface="+mn-ea"/>
                <a:cs typeface="+mn-cs"/>
              </a:rPr>
              <a:t>2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000" b="1" dirty="0" smtClean="0">
              <a:ea typeface="+mn-ea"/>
              <a:cs typeface="+mn-cs"/>
            </a:endParaRP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457200" y="22860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4800600" y="1600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029200"/>
            <a:ext cx="1600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105400"/>
            <a:ext cx="170338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" descr="02_03_CompoundProperties-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4313" y="0"/>
            <a:ext cx="30368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Elements of Life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571500" indent="-571500" eaLnBrk="1" hangingPunct="1">
              <a:buSzPct val="150000"/>
              <a:buFont typeface="Arial" charset="0"/>
              <a:buChar char="•"/>
            </a:pPr>
            <a:r>
              <a:rPr lang="en-US" sz="3600" b="1" smtClean="0"/>
              <a:t>25 elements</a:t>
            </a:r>
          </a:p>
          <a:p>
            <a:pPr lvl="1" eaLnBrk="1" hangingPunct="1">
              <a:buSzPct val="150000"/>
              <a:buFontTx/>
              <a:buChar char="•"/>
            </a:pPr>
            <a:r>
              <a:rPr lang="en-US" sz="3200" b="1" smtClean="0"/>
              <a:t>96% : O, C, H, N</a:t>
            </a:r>
          </a:p>
          <a:p>
            <a:pPr lvl="1" eaLnBrk="1" hangingPunct="1">
              <a:buSzPct val="150000"/>
              <a:buFontTx/>
              <a:buChar char="•"/>
            </a:pPr>
            <a:r>
              <a:rPr lang="en-US" sz="3200" b="1" smtClean="0"/>
              <a:t>~ 4% : P, S, Ca, K &amp; trace elements (ex: Fe, I)</a:t>
            </a:r>
          </a:p>
          <a:p>
            <a:pPr lvl="1" eaLnBrk="1" hangingPunct="1">
              <a:buSzPct val="150000"/>
              <a:buFontTx/>
              <a:buNone/>
            </a:pPr>
            <a:endParaRPr lang="en-US" sz="3200" b="1" smtClean="0"/>
          </a:p>
          <a:p>
            <a:pPr marL="571500" indent="-571500" algn="ctr" eaLnBrk="1" hangingPunct="1">
              <a:buSzPct val="150000"/>
              <a:buFontTx/>
              <a:buNone/>
            </a:pPr>
            <a:r>
              <a:rPr lang="en-US" sz="3600" b="1" smtClean="0"/>
              <a:t>Hint: Remember </a:t>
            </a:r>
            <a:r>
              <a:rPr lang="en-US" sz="3600" b="1" smtClean="0">
                <a:solidFill>
                  <a:schemeClr val="hlink"/>
                </a:solidFill>
              </a:rPr>
              <a:t>CHNOPS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02_T01ElementsInBody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27000"/>
            <a:ext cx="6461125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II. Atomic Structure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5791200" cy="1981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800" b="1" u="sng" smtClean="0">
                <a:solidFill>
                  <a:srgbClr val="FFFF00"/>
                </a:solidFill>
              </a:rPr>
              <a:t>Atom</a:t>
            </a:r>
            <a:r>
              <a:rPr lang="en-US" sz="2800" b="1" smtClean="0"/>
              <a:t> = smallest unit of matter that retains properties of an element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b="1" u="sng" smtClean="0">
                <a:solidFill>
                  <a:srgbClr val="FFFF00"/>
                </a:solidFill>
              </a:rPr>
              <a:t>Subatomic particles</a:t>
            </a:r>
            <a:r>
              <a:rPr lang="en-US" sz="2800" b="1" smtClean="0"/>
              <a:t>:</a:t>
            </a:r>
          </a:p>
        </p:txBody>
      </p:sp>
      <p:graphicFrame>
        <p:nvGraphicFramePr>
          <p:cNvPr id="61471" name="Group 31"/>
          <p:cNvGraphicFramePr>
            <a:graphicFrameLocks noGrp="1"/>
          </p:cNvGraphicFramePr>
          <p:nvPr>
            <p:ph sz="half" idx="2"/>
          </p:nvPr>
        </p:nvGraphicFramePr>
        <p:xfrm>
          <a:off x="914400" y="3592513"/>
          <a:ext cx="7772400" cy="3036889"/>
        </p:xfrm>
        <a:graphic>
          <a:graphicData uri="http://schemas.openxmlformats.org/drawingml/2006/table">
            <a:tbl>
              <a:tblPr/>
              <a:tblGrid>
                <a:gridCol w="1828800"/>
                <a:gridCol w="2438400"/>
                <a:gridCol w="1981200"/>
                <a:gridCol w="1524000"/>
              </a:tblGrid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Mass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(dalton or AMU)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Location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Charge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neutron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nucleus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proton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nucleus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+1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electron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negligible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shell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MS PGothic" pitchFamily="34" charset="-128"/>
                        </a:rPr>
                        <a:t>-1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95" name="Picture 1" descr="02_05HeliumModels-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3119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381</TotalTime>
  <Words>553</Words>
  <Application>Microsoft Office PowerPoint</Application>
  <PresentationFormat>On-screen Show (4:3)</PresentationFormat>
  <Paragraphs>126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Stream</vt:lpstr>
      <vt:lpstr>Ch. 2 Warm-Up</vt:lpstr>
      <vt:lpstr>Chapter 2</vt:lpstr>
      <vt:lpstr>Ants &amp; the Duroia Trees “Devil’s Garden”</vt:lpstr>
      <vt:lpstr>You Must Know</vt:lpstr>
      <vt:lpstr>I. Matter vs. Energy</vt:lpstr>
      <vt:lpstr>PowerPoint Presentation</vt:lpstr>
      <vt:lpstr>Elements of Life</vt:lpstr>
      <vt:lpstr>PowerPoint Presentation</vt:lpstr>
      <vt:lpstr>II. Atomic Structure</vt:lpstr>
      <vt:lpstr>PowerPoint Presentation</vt:lpstr>
      <vt:lpstr>PowerPoint Presentation</vt:lpstr>
      <vt:lpstr>Isotopes</vt:lpstr>
      <vt:lpstr>III. Chemical Bonds</vt:lpstr>
      <vt:lpstr>III. Chemical Bonds</vt:lpstr>
      <vt:lpstr>PowerPoint Presentation</vt:lpstr>
      <vt:lpstr>PowerPoint Presentation</vt:lpstr>
      <vt:lpstr>Bonds</vt:lpstr>
      <vt:lpstr>All bonds affect molecule’s SHAPE  affect molecule’s FUNCTION</vt:lpstr>
      <vt:lpstr>Chemical Reactions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Chris Nancy Chou</dc:creator>
  <cp:lastModifiedBy>GCSD Admin</cp:lastModifiedBy>
  <cp:revision>40</cp:revision>
  <dcterms:created xsi:type="dcterms:W3CDTF">2009-08-18T03:22:27Z</dcterms:created>
  <dcterms:modified xsi:type="dcterms:W3CDTF">2016-11-28T13:53:27Z</dcterms:modified>
</cp:coreProperties>
</file>