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Newton’s First Law of 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90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>
                <a:solidFill>
                  <a:prstClr val="white"/>
                </a:solidFill>
              </a:rPr>
              <a:t>Law of Action and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51313"/>
          </a:xfrm>
        </p:spPr>
        <p:txBody>
          <a:bodyPr>
            <a:normAutofit/>
          </a:bodyPr>
          <a:lstStyle/>
          <a:p>
            <a:r>
              <a:rPr lang="en-US" sz="3600" dirty="0"/>
              <a:t>Even though the forces are equal in </a:t>
            </a:r>
            <a:r>
              <a:rPr lang="en-US" sz="3600" u="sng" dirty="0"/>
              <a:t>magnitude</a:t>
            </a:r>
            <a:r>
              <a:rPr lang="en-US" sz="3600" dirty="0"/>
              <a:t> and opposite in </a:t>
            </a:r>
            <a:r>
              <a:rPr lang="en-US" sz="3600" u="sng" dirty="0"/>
              <a:t>direction</a:t>
            </a:r>
            <a:r>
              <a:rPr lang="en-US" sz="3600" dirty="0"/>
              <a:t>, they do not </a:t>
            </a:r>
            <a:r>
              <a:rPr lang="en-US" sz="3600" u="sng" dirty="0"/>
              <a:t>cancel</a:t>
            </a:r>
            <a:r>
              <a:rPr lang="en-US" sz="3600" dirty="0"/>
              <a:t> each other</a:t>
            </a:r>
          </a:p>
          <a:p>
            <a:r>
              <a:rPr lang="en-US" sz="3600" dirty="0"/>
              <a:t>This law addresses two objects, each with only </a:t>
            </a:r>
            <a:r>
              <a:rPr lang="en-US" sz="3600" u="sng" dirty="0"/>
              <a:t>one</a:t>
            </a:r>
            <a:r>
              <a:rPr lang="en-US" sz="3600" dirty="0"/>
              <a:t> force exerted on it</a:t>
            </a:r>
          </a:p>
          <a:p>
            <a:pPr lvl="1"/>
            <a:r>
              <a:rPr lang="en-US" sz="3200" dirty="0"/>
              <a:t>Each object is exerting </a:t>
            </a:r>
            <a:r>
              <a:rPr lang="en-US" sz="3200" u="sng" dirty="0"/>
              <a:t>one</a:t>
            </a:r>
            <a:r>
              <a:rPr lang="en-US" sz="3200" dirty="0"/>
              <a:t> force on the other object</a:t>
            </a:r>
          </a:p>
          <a:p>
            <a:pPr lvl="1"/>
            <a:r>
              <a:rPr lang="en-US" sz="3200" dirty="0"/>
              <a:t>Each object is </a:t>
            </a:r>
            <a:r>
              <a:rPr lang="en-US" sz="3200" u="sng" dirty="0"/>
              <a:t>experiencing</a:t>
            </a:r>
            <a:r>
              <a:rPr lang="en-US" sz="3200" dirty="0"/>
              <a:t> only one force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727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/>
          <a:lstStyle/>
          <a:p>
            <a:pPr algn="ctr"/>
            <a:r>
              <a:rPr lang="en-US" sz="5400" b="1" dirty="0">
                <a:solidFill>
                  <a:prstClr val="white"/>
                </a:solidFill>
              </a:rPr>
              <a:t>Action &amp; Reaction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097280"/>
            <a:ext cx="9905999" cy="5554980"/>
          </a:xfrm>
        </p:spPr>
        <p:txBody>
          <a:bodyPr>
            <a:normAutofit/>
          </a:bodyPr>
          <a:lstStyle/>
          <a:p>
            <a:pPr lvl="0"/>
            <a:r>
              <a:rPr lang="en-US" sz="3600" dirty="0">
                <a:solidFill>
                  <a:prstClr val="white"/>
                </a:solidFill>
              </a:rPr>
              <a:t>A swimmer swimming forward</a:t>
            </a:r>
          </a:p>
          <a:p>
            <a:pPr lvl="1"/>
            <a:r>
              <a:rPr lang="en-US" sz="3200" dirty="0">
                <a:solidFill>
                  <a:prstClr val="white"/>
                </a:solidFill>
              </a:rPr>
              <a:t>The swimmer </a:t>
            </a:r>
            <a:r>
              <a:rPr lang="en-US" sz="3200" u="sng" dirty="0">
                <a:solidFill>
                  <a:prstClr val="white"/>
                </a:solidFill>
              </a:rPr>
              <a:t>pushes</a:t>
            </a:r>
            <a:r>
              <a:rPr lang="en-US" sz="3200" dirty="0">
                <a:solidFill>
                  <a:prstClr val="white"/>
                </a:solidFill>
              </a:rPr>
              <a:t> </a:t>
            </a:r>
            <a:r>
              <a:rPr lang="en-US" sz="3200" u="sng" dirty="0">
                <a:solidFill>
                  <a:prstClr val="white"/>
                </a:solidFill>
              </a:rPr>
              <a:t>against</a:t>
            </a:r>
            <a:r>
              <a:rPr lang="en-US" sz="3200" dirty="0">
                <a:solidFill>
                  <a:prstClr val="white"/>
                </a:solidFill>
              </a:rPr>
              <a:t> the water (</a:t>
            </a:r>
            <a:r>
              <a:rPr lang="en-US" sz="3200" u="sng" dirty="0">
                <a:solidFill>
                  <a:prstClr val="white"/>
                </a:solidFill>
              </a:rPr>
              <a:t>action</a:t>
            </a:r>
            <a:r>
              <a:rPr lang="en-US" sz="3200" dirty="0">
                <a:solidFill>
                  <a:prstClr val="white"/>
                </a:solidFill>
              </a:rPr>
              <a:t> force), the </a:t>
            </a:r>
            <a:r>
              <a:rPr lang="en-US" sz="3200" u="sng" dirty="0">
                <a:solidFill>
                  <a:prstClr val="white"/>
                </a:solidFill>
              </a:rPr>
              <a:t>water</a:t>
            </a:r>
            <a:r>
              <a:rPr lang="en-US" sz="3200" dirty="0">
                <a:solidFill>
                  <a:prstClr val="white"/>
                </a:solidFill>
              </a:rPr>
              <a:t> pushes back on the </a:t>
            </a:r>
            <a:r>
              <a:rPr lang="en-US" sz="3200" u="sng" dirty="0">
                <a:solidFill>
                  <a:prstClr val="white"/>
                </a:solidFill>
              </a:rPr>
              <a:t>swimmer</a:t>
            </a:r>
            <a:r>
              <a:rPr lang="en-US" sz="3200" dirty="0">
                <a:solidFill>
                  <a:prstClr val="white"/>
                </a:solidFill>
              </a:rPr>
              <a:t> (</a:t>
            </a:r>
            <a:r>
              <a:rPr lang="en-US" sz="3200" u="sng" dirty="0">
                <a:solidFill>
                  <a:prstClr val="white"/>
                </a:solidFill>
              </a:rPr>
              <a:t>reaction</a:t>
            </a:r>
            <a:r>
              <a:rPr lang="en-US" sz="3200" dirty="0">
                <a:solidFill>
                  <a:prstClr val="white"/>
                </a:solidFill>
              </a:rPr>
              <a:t> force) and pushes her forward</a:t>
            </a:r>
          </a:p>
          <a:p>
            <a:pPr lvl="0"/>
            <a:r>
              <a:rPr lang="en-US" sz="3600" dirty="0">
                <a:solidFill>
                  <a:prstClr val="white"/>
                </a:solidFill>
              </a:rPr>
              <a:t>A ball is thrown against a wall</a:t>
            </a:r>
          </a:p>
          <a:p>
            <a:pPr lvl="1"/>
            <a:r>
              <a:rPr lang="en-US" sz="3200" dirty="0">
                <a:solidFill>
                  <a:prstClr val="white"/>
                </a:solidFill>
              </a:rPr>
              <a:t>The ball puts a force on the </a:t>
            </a:r>
            <a:r>
              <a:rPr lang="en-US" sz="3200" u="sng" dirty="0">
                <a:solidFill>
                  <a:prstClr val="white"/>
                </a:solidFill>
              </a:rPr>
              <a:t>wall</a:t>
            </a:r>
            <a:r>
              <a:rPr lang="en-US" sz="3200" dirty="0">
                <a:solidFill>
                  <a:prstClr val="white"/>
                </a:solidFill>
              </a:rPr>
              <a:t> (action force), and the wall puts a force on the </a:t>
            </a:r>
            <a:r>
              <a:rPr lang="en-US" sz="3200" u="sng" dirty="0">
                <a:solidFill>
                  <a:prstClr val="white"/>
                </a:solidFill>
              </a:rPr>
              <a:t>ball</a:t>
            </a:r>
            <a:r>
              <a:rPr lang="en-US" sz="3200" dirty="0">
                <a:solidFill>
                  <a:prstClr val="white"/>
                </a:solidFill>
              </a:rPr>
              <a:t> (reaction force) so the ball bounces off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66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-427010"/>
            <a:ext cx="9905998" cy="1478570"/>
          </a:xfrm>
        </p:spPr>
        <p:txBody>
          <a:bodyPr/>
          <a:lstStyle/>
          <a:p>
            <a:pPr algn="ctr"/>
            <a:r>
              <a:rPr lang="en-US" sz="5400" b="1" dirty="0">
                <a:solidFill>
                  <a:prstClr val="white"/>
                </a:solidFill>
              </a:rPr>
              <a:t>Action &amp; Reaction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480060"/>
            <a:ext cx="9905999" cy="637794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200" dirty="0">
                <a:solidFill>
                  <a:prstClr val="white"/>
                </a:solidFill>
              </a:rPr>
              <a:t>A person is diving off a raft</a:t>
            </a:r>
          </a:p>
          <a:p>
            <a:pPr lvl="1"/>
            <a:r>
              <a:rPr lang="en-US" sz="2800" dirty="0">
                <a:solidFill>
                  <a:prstClr val="white"/>
                </a:solidFill>
              </a:rPr>
              <a:t>The person puts a force on the raft (</a:t>
            </a:r>
            <a:r>
              <a:rPr lang="en-US" sz="2800" u="sng" dirty="0">
                <a:solidFill>
                  <a:prstClr val="white"/>
                </a:solidFill>
              </a:rPr>
              <a:t>action</a:t>
            </a:r>
            <a:r>
              <a:rPr lang="en-US" sz="2800" dirty="0">
                <a:solidFill>
                  <a:prstClr val="white"/>
                </a:solidFill>
              </a:rPr>
              <a:t> force) pushing it, and the raft puts a force on the diver (</a:t>
            </a:r>
            <a:r>
              <a:rPr lang="en-US" sz="2800" u="sng" dirty="0">
                <a:solidFill>
                  <a:prstClr val="white"/>
                </a:solidFill>
              </a:rPr>
              <a:t>reaction</a:t>
            </a:r>
            <a:r>
              <a:rPr lang="en-US" sz="2800" dirty="0">
                <a:solidFill>
                  <a:prstClr val="white"/>
                </a:solidFill>
              </a:rPr>
              <a:t> force) pushing them in the </a:t>
            </a:r>
            <a:r>
              <a:rPr lang="en-US" sz="2800" u="sng" dirty="0">
                <a:solidFill>
                  <a:prstClr val="white"/>
                </a:solidFill>
              </a:rPr>
              <a:t>opposite</a:t>
            </a:r>
            <a:r>
              <a:rPr lang="en-US" sz="2800" dirty="0">
                <a:solidFill>
                  <a:prstClr val="white"/>
                </a:solidFill>
              </a:rPr>
              <a:t> direction</a:t>
            </a:r>
          </a:p>
          <a:p>
            <a:pPr lvl="0"/>
            <a:r>
              <a:rPr lang="en-US" sz="3200" dirty="0">
                <a:solidFill>
                  <a:prstClr val="white"/>
                </a:solidFill>
              </a:rPr>
              <a:t>A person </a:t>
            </a:r>
            <a:r>
              <a:rPr lang="en-US" sz="3200" u="sng" dirty="0">
                <a:solidFill>
                  <a:prstClr val="white"/>
                </a:solidFill>
              </a:rPr>
              <a:t>pushes</a:t>
            </a:r>
            <a:r>
              <a:rPr lang="en-US" sz="3200" dirty="0">
                <a:solidFill>
                  <a:prstClr val="white"/>
                </a:solidFill>
              </a:rPr>
              <a:t> against a wall (action force), and the wall exerts an </a:t>
            </a:r>
            <a:r>
              <a:rPr lang="en-US" sz="3200" u="sng" dirty="0">
                <a:solidFill>
                  <a:prstClr val="white"/>
                </a:solidFill>
              </a:rPr>
              <a:t>equal</a:t>
            </a:r>
            <a:r>
              <a:rPr lang="en-US" sz="3200" dirty="0">
                <a:solidFill>
                  <a:prstClr val="white"/>
                </a:solidFill>
              </a:rPr>
              <a:t> and </a:t>
            </a:r>
            <a:r>
              <a:rPr lang="en-US" sz="3200" u="sng" dirty="0">
                <a:solidFill>
                  <a:prstClr val="white"/>
                </a:solidFill>
              </a:rPr>
              <a:t>opposite</a:t>
            </a:r>
            <a:r>
              <a:rPr lang="en-US" sz="3200" dirty="0">
                <a:solidFill>
                  <a:prstClr val="white"/>
                </a:solidFill>
              </a:rPr>
              <a:t> force against the person (reaction force)</a:t>
            </a:r>
          </a:p>
          <a:p>
            <a:pPr lvl="0"/>
            <a:r>
              <a:rPr lang="en-US" sz="3200" dirty="0">
                <a:solidFill>
                  <a:prstClr val="white"/>
                </a:solidFill>
              </a:rPr>
              <a:t>The Space Shuttle engines </a:t>
            </a:r>
            <a:r>
              <a:rPr lang="en-US" sz="3200" u="sng" dirty="0">
                <a:solidFill>
                  <a:prstClr val="white"/>
                </a:solidFill>
              </a:rPr>
              <a:t>push</a:t>
            </a:r>
            <a:r>
              <a:rPr lang="en-US" sz="3200" dirty="0">
                <a:solidFill>
                  <a:prstClr val="white"/>
                </a:solidFill>
              </a:rPr>
              <a:t> </a:t>
            </a:r>
            <a:r>
              <a:rPr lang="en-US" sz="3200" u="sng" dirty="0">
                <a:solidFill>
                  <a:prstClr val="white"/>
                </a:solidFill>
              </a:rPr>
              <a:t>out</a:t>
            </a:r>
            <a:r>
              <a:rPr lang="en-US" sz="3200" dirty="0">
                <a:solidFill>
                  <a:prstClr val="white"/>
                </a:solidFill>
              </a:rPr>
              <a:t> hot gases (action force), and the hot gases put a force on the </a:t>
            </a:r>
            <a:r>
              <a:rPr lang="en-US" sz="3200" u="sng" dirty="0">
                <a:solidFill>
                  <a:prstClr val="white"/>
                </a:solidFill>
              </a:rPr>
              <a:t>shuttle</a:t>
            </a:r>
            <a:r>
              <a:rPr lang="en-US" sz="3200" dirty="0">
                <a:solidFill>
                  <a:prstClr val="white"/>
                </a:solidFill>
              </a:rPr>
              <a:t> </a:t>
            </a:r>
            <a:r>
              <a:rPr lang="en-US" sz="3200" u="sng" dirty="0">
                <a:solidFill>
                  <a:prstClr val="white"/>
                </a:solidFill>
              </a:rPr>
              <a:t>engines</a:t>
            </a:r>
            <a:r>
              <a:rPr lang="en-US" sz="3200" dirty="0">
                <a:solidFill>
                  <a:prstClr val="white"/>
                </a:solidFill>
              </a:rPr>
              <a:t> (reaction force) so the shuttle lifts (there is no sling shot doing it)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638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Newton’s First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“The velocity of an object will remain constant unless a new force acts on it”</a:t>
            </a:r>
          </a:p>
          <a:p>
            <a:pPr lvl="1"/>
            <a:r>
              <a:rPr lang="en-US" sz="3600" i="1" u="sng" dirty="0"/>
              <a:t>Law</a:t>
            </a:r>
            <a:r>
              <a:rPr lang="en-US" sz="3600" i="1" dirty="0"/>
              <a:t> </a:t>
            </a:r>
            <a:r>
              <a:rPr lang="en-US" sz="3600" i="1" u="sng" dirty="0"/>
              <a:t>of</a:t>
            </a:r>
            <a:r>
              <a:rPr lang="en-US" sz="3600" i="1" dirty="0"/>
              <a:t> </a:t>
            </a:r>
            <a:r>
              <a:rPr lang="en-US" sz="3600" i="1" u="sng" dirty="0"/>
              <a:t>Inertia</a:t>
            </a:r>
          </a:p>
        </p:txBody>
      </p:sp>
    </p:spTree>
    <p:extLst>
      <p:ext uri="{BB962C8B-B14F-4D97-AF65-F5344CB8AC3E}">
        <p14:creationId xmlns:p14="http://schemas.microsoft.com/office/powerpoint/2010/main" val="261149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Law of Inertia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If an object is moving, it will </a:t>
            </a:r>
            <a:r>
              <a:rPr lang="en-US" sz="3600" u="sng" dirty="0"/>
              <a:t>continue</a:t>
            </a:r>
            <a:r>
              <a:rPr lang="en-US" sz="3600" dirty="0"/>
              <a:t> moving with a constant </a:t>
            </a:r>
            <a:r>
              <a:rPr lang="en-US" sz="3600" u="sng" dirty="0"/>
              <a:t>velocity</a:t>
            </a:r>
            <a:r>
              <a:rPr lang="en-US" sz="3600" dirty="0"/>
              <a:t> (in a straight line and with constant speed) unless a </a:t>
            </a:r>
            <a:r>
              <a:rPr lang="en-US" sz="3600" u="sng" dirty="0"/>
              <a:t>net</a:t>
            </a:r>
            <a:r>
              <a:rPr lang="en-US" sz="3600" dirty="0"/>
              <a:t> </a:t>
            </a:r>
            <a:r>
              <a:rPr lang="en-US" sz="3600" u="sng" dirty="0"/>
              <a:t>force</a:t>
            </a:r>
            <a:r>
              <a:rPr lang="en-US" sz="3600" dirty="0"/>
              <a:t> acts on it</a:t>
            </a:r>
          </a:p>
          <a:p>
            <a:r>
              <a:rPr lang="en-US" sz="3600" dirty="0"/>
              <a:t>If an object is at </a:t>
            </a:r>
            <a:r>
              <a:rPr lang="en-US" sz="3600" u="sng" dirty="0"/>
              <a:t>rest</a:t>
            </a:r>
            <a:r>
              <a:rPr lang="en-US" sz="3600" dirty="0"/>
              <a:t>, it will </a:t>
            </a:r>
            <a:r>
              <a:rPr lang="en-US" sz="3600" u="sng" dirty="0"/>
              <a:t>stay</a:t>
            </a:r>
            <a:r>
              <a:rPr lang="en-US" sz="3600" dirty="0"/>
              <a:t> at rest unless a net force acts on it</a:t>
            </a:r>
          </a:p>
        </p:txBody>
      </p:sp>
    </p:spTree>
    <p:extLst>
      <p:ext uri="{BB962C8B-B14F-4D97-AF65-F5344CB8AC3E}">
        <p14:creationId xmlns:p14="http://schemas.microsoft.com/office/powerpoint/2010/main" val="165214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Inertia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68556"/>
            <a:ext cx="9905999" cy="4303643"/>
          </a:xfrm>
        </p:spPr>
        <p:txBody>
          <a:bodyPr>
            <a:noAutofit/>
          </a:bodyPr>
          <a:lstStyle/>
          <a:p>
            <a:r>
              <a:rPr lang="en-US" sz="3600" u="sng" dirty="0"/>
              <a:t>Inertia</a:t>
            </a:r>
            <a:r>
              <a:rPr lang="en-US" sz="3600" dirty="0"/>
              <a:t> is the tendency of the motion of an object to remain constant in terms of both </a:t>
            </a:r>
            <a:r>
              <a:rPr lang="en-US" sz="3600" u="sng" dirty="0"/>
              <a:t>speed</a:t>
            </a:r>
            <a:r>
              <a:rPr lang="en-US" sz="3600" dirty="0"/>
              <a:t> and </a:t>
            </a:r>
            <a:r>
              <a:rPr lang="en-US" sz="3600" u="sng" dirty="0"/>
              <a:t>direction</a:t>
            </a:r>
          </a:p>
          <a:p>
            <a:r>
              <a:rPr lang="en-US" sz="3600" dirty="0"/>
              <a:t>The amount of inertia that an object has is </a:t>
            </a:r>
            <a:r>
              <a:rPr lang="en-US" sz="3600" u="sng" dirty="0"/>
              <a:t>dependent</a:t>
            </a:r>
            <a:r>
              <a:rPr lang="en-US" sz="3600" dirty="0"/>
              <a:t> on the object’s </a:t>
            </a:r>
            <a:r>
              <a:rPr lang="en-US" sz="3600" u="sng" dirty="0"/>
              <a:t>mass</a:t>
            </a:r>
          </a:p>
          <a:p>
            <a:pPr lvl="1"/>
            <a:r>
              <a:rPr lang="en-US" sz="3200" dirty="0"/>
              <a:t>The </a:t>
            </a:r>
            <a:r>
              <a:rPr lang="en-US" sz="3200" u="sng" dirty="0"/>
              <a:t>more</a:t>
            </a:r>
            <a:r>
              <a:rPr lang="en-US" sz="3200" dirty="0"/>
              <a:t> mass an object has the </a:t>
            </a:r>
            <a:r>
              <a:rPr lang="en-US" sz="3200" u="sng" dirty="0"/>
              <a:t>more</a:t>
            </a:r>
            <a:r>
              <a:rPr lang="en-US" sz="3200" dirty="0"/>
              <a:t> inertia it has</a:t>
            </a:r>
          </a:p>
        </p:txBody>
      </p:sp>
    </p:spTree>
    <p:extLst>
      <p:ext uri="{BB962C8B-B14F-4D97-AF65-F5344CB8AC3E}">
        <p14:creationId xmlns:p14="http://schemas.microsoft.com/office/powerpoint/2010/main" val="1317046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Amount of Inertia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74173"/>
          </a:xfrm>
        </p:spPr>
        <p:txBody>
          <a:bodyPr>
            <a:noAutofit/>
          </a:bodyPr>
          <a:lstStyle/>
          <a:p>
            <a:r>
              <a:rPr lang="en-US" sz="3600" dirty="0"/>
              <a:t>If an object has a </a:t>
            </a:r>
            <a:r>
              <a:rPr lang="en-US" sz="3600" u="sng" dirty="0"/>
              <a:t>large</a:t>
            </a:r>
            <a:r>
              <a:rPr lang="en-US" sz="3600" dirty="0"/>
              <a:t> amount of inertia (due to a large </a:t>
            </a:r>
            <a:r>
              <a:rPr lang="en-US" sz="3600" u="sng" dirty="0"/>
              <a:t>mass</a:t>
            </a:r>
            <a:r>
              <a:rPr lang="en-US" sz="3600" dirty="0"/>
              <a:t>)</a:t>
            </a:r>
          </a:p>
          <a:p>
            <a:pPr lvl="1"/>
            <a:r>
              <a:rPr lang="en-US" sz="3200" dirty="0"/>
              <a:t>It will be </a:t>
            </a:r>
            <a:r>
              <a:rPr lang="en-US" sz="3200" u="sng" dirty="0"/>
              <a:t>hard</a:t>
            </a:r>
            <a:r>
              <a:rPr lang="en-US" sz="3200" dirty="0"/>
              <a:t> to slow it down or speed it up if it is moving</a:t>
            </a:r>
          </a:p>
          <a:p>
            <a:pPr lvl="1"/>
            <a:r>
              <a:rPr lang="en-US" sz="3200" dirty="0"/>
              <a:t>It will be hard to make it </a:t>
            </a:r>
            <a:r>
              <a:rPr lang="en-US" sz="3200" u="sng" dirty="0"/>
              <a:t>start</a:t>
            </a:r>
            <a:r>
              <a:rPr lang="en-US" sz="3200" dirty="0"/>
              <a:t> moving if it is at </a:t>
            </a:r>
            <a:r>
              <a:rPr lang="en-US" sz="3200" u="sng" dirty="0"/>
              <a:t>rest</a:t>
            </a:r>
          </a:p>
          <a:p>
            <a:pPr lvl="1"/>
            <a:r>
              <a:rPr lang="en-US" sz="3200" dirty="0"/>
              <a:t>It will be hard to make it </a:t>
            </a:r>
            <a:r>
              <a:rPr lang="en-US" sz="3200" u="sng" dirty="0"/>
              <a:t>change</a:t>
            </a:r>
            <a:r>
              <a:rPr lang="en-US" sz="3200" dirty="0"/>
              <a:t> direction</a:t>
            </a:r>
          </a:p>
        </p:txBody>
      </p:sp>
    </p:spTree>
    <p:extLst>
      <p:ext uri="{BB962C8B-B14F-4D97-AF65-F5344CB8AC3E}">
        <p14:creationId xmlns:p14="http://schemas.microsoft.com/office/powerpoint/2010/main" val="1224773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Effects of Inertia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68556"/>
            <a:ext cx="9905999" cy="4600823"/>
          </a:xfrm>
        </p:spPr>
        <p:txBody>
          <a:bodyPr>
            <a:noAutofit/>
          </a:bodyPr>
          <a:lstStyle/>
          <a:p>
            <a:r>
              <a:rPr lang="en-US" sz="3600" dirty="0"/>
              <a:t>Inertia causes a passenger in a car to </a:t>
            </a:r>
            <a:r>
              <a:rPr lang="en-US" sz="3600" u="sng" dirty="0"/>
              <a:t>continue</a:t>
            </a:r>
            <a:r>
              <a:rPr lang="en-US" sz="3600" dirty="0"/>
              <a:t> to move forward even though the car </a:t>
            </a:r>
            <a:r>
              <a:rPr lang="en-US" sz="3600" u="sng" dirty="0"/>
              <a:t>stops</a:t>
            </a:r>
            <a:r>
              <a:rPr lang="en-US" sz="3600" dirty="0"/>
              <a:t> – this is the reason that seat belts are so important for the safety of passengers</a:t>
            </a:r>
          </a:p>
          <a:p>
            <a:r>
              <a:rPr lang="en-US" sz="3600" dirty="0"/>
              <a:t>Inertia is the reason that it is </a:t>
            </a:r>
            <a:r>
              <a:rPr lang="en-US" sz="3600" u="sng" dirty="0"/>
              <a:t>impossible</a:t>
            </a:r>
            <a:r>
              <a:rPr lang="en-US" sz="3600" dirty="0"/>
              <a:t> for vehicles to stop instantaneously</a:t>
            </a:r>
          </a:p>
        </p:txBody>
      </p:sp>
    </p:spTree>
    <p:extLst>
      <p:ext uri="{BB962C8B-B14F-4D97-AF65-F5344CB8AC3E}">
        <p14:creationId xmlns:p14="http://schemas.microsoft.com/office/powerpoint/2010/main" val="4070523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94090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Effects of Inertia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85800"/>
            <a:ext cx="9905999" cy="6172200"/>
          </a:xfrm>
        </p:spPr>
        <p:txBody>
          <a:bodyPr>
            <a:noAutofit/>
          </a:bodyPr>
          <a:lstStyle/>
          <a:p>
            <a:r>
              <a:rPr lang="en-US" sz="3200" dirty="0"/>
              <a:t>Inertia is the reason that it is </a:t>
            </a:r>
            <a:r>
              <a:rPr lang="en-US" sz="3200" u="sng" dirty="0"/>
              <a:t>harder</a:t>
            </a:r>
            <a:r>
              <a:rPr lang="en-US" sz="3200" dirty="0"/>
              <a:t> to start pushing a wheelbarrow full of bricks than to start pushing an </a:t>
            </a:r>
            <a:r>
              <a:rPr lang="en-US" sz="3200" u="sng" dirty="0"/>
              <a:t>empty</a:t>
            </a:r>
            <a:r>
              <a:rPr lang="en-US" sz="3200" dirty="0"/>
              <a:t> wheelbarrow</a:t>
            </a:r>
          </a:p>
          <a:p>
            <a:pPr lvl="1"/>
            <a:r>
              <a:rPr lang="en-US" sz="2800" dirty="0"/>
              <a:t>The filled wheelbarrow has more mass and therefore, more inertia</a:t>
            </a:r>
          </a:p>
          <a:p>
            <a:r>
              <a:rPr lang="en-US" sz="3200" dirty="0"/>
              <a:t>Inertia is also the reason that it is harder to stop a loaded </a:t>
            </a:r>
            <a:r>
              <a:rPr lang="en-US" sz="3200" u="sng" dirty="0"/>
              <a:t>truck</a:t>
            </a:r>
            <a:r>
              <a:rPr lang="en-US" sz="3200" dirty="0"/>
              <a:t> going 55 miles per hour than to stop a </a:t>
            </a:r>
            <a:r>
              <a:rPr lang="en-US" sz="3200" u="sng" dirty="0"/>
              <a:t>car</a:t>
            </a:r>
            <a:r>
              <a:rPr lang="en-US" sz="3200" dirty="0"/>
              <a:t> going 55 miles per hour</a:t>
            </a:r>
          </a:p>
          <a:p>
            <a:pPr lvl="1"/>
            <a:r>
              <a:rPr lang="en-US" sz="2800" dirty="0"/>
              <a:t>The </a:t>
            </a:r>
            <a:r>
              <a:rPr lang="en-US" sz="2800" u="sng" dirty="0"/>
              <a:t>truck</a:t>
            </a:r>
            <a:r>
              <a:rPr lang="en-US" sz="2800" dirty="0"/>
              <a:t> has more mass resisting the change of its motion and therefore, more inertia</a:t>
            </a:r>
          </a:p>
        </p:txBody>
      </p:sp>
    </p:spTree>
    <p:extLst>
      <p:ext uri="{BB962C8B-B14F-4D97-AF65-F5344CB8AC3E}">
        <p14:creationId xmlns:p14="http://schemas.microsoft.com/office/powerpoint/2010/main" val="1013391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/>
              <a:t>Newton’s Third Law of Motion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53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prstClr val="white"/>
                </a:solidFill>
              </a:rPr>
              <a:t>Newton’s Third Law of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288473"/>
          </a:xfrm>
        </p:spPr>
        <p:txBody>
          <a:bodyPr>
            <a:normAutofit/>
          </a:bodyPr>
          <a:lstStyle/>
          <a:p>
            <a:pPr lvl="0"/>
            <a:r>
              <a:rPr lang="en-US" sz="3600" dirty="0">
                <a:solidFill>
                  <a:prstClr val="white"/>
                </a:solidFill>
              </a:rPr>
              <a:t>“When one object exerts a force on a second object, the second one exerts a force on the first that is equal in magnitude and opposite in direction.”</a:t>
            </a:r>
          </a:p>
          <a:p>
            <a:pPr lvl="1"/>
            <a:r>
              <a:rPr lang="en-US" sz="3200" dirty="0">
                <a:solidFill>
                  <a:prstClr val="white"/>
                </a:solidFill>
              </a:rPr>
              <a:t>Sometimes referred to as the </a:t>
            </a:r>
            <a:r>
              <a:rPr lang="en-US" sz="3200" i="1" dirty="0">
                <a:solidFill>
                  <a:prstClr val="white"/>
                </a:solidFill>
              </a:rPr>
              <a:t>Law of </a:t>
            </a:r>
            <a:r>
              <a:rPr lang="en-US" sz="3200" i="1" u="sng" dirty="0">
                <a:solidFill>
                  <a:prstClr val="white"/>
                </a:solidFill>
              </a:rPr>
              <a:t>Action</a:t>
            </a:r>
            <a:r>
              <a:rPr lang="en-US" sz="3200" i="1" dirty="0">
                <a:solidFill>
                  <a:prstClr val="white"/>
                </a:solidFill>
              </a:rPr>
              <a:t> and </a:t>
            </a:r>
            <a:r>
              <a:rPr lang="en-US" sz="3200" i="1" u="sng" dirty="0">
                <a:solidFill>
                  <a:prstClr val="white"/>
                </a:solidFill>
              </a:rPr>
              <a:t>Reaction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552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51</TotalTime>
  <Words>603</Words>
  <Application>Microsoft Office PowerPoint</Application>
  <PresentationFormat>Widescreen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Tw Cen MT</vt:lpstr>
      <vt:lpstr>Circuit</vt:lpstr>
      <vt:lpstr>Newton’s First Law of Motion</vt:lpstr>
      <vt:lpstr>Newton’s First Law</vt:lpstr>
      <vt:lpstr>Law of Inertia</vt:lpstr>
      <vt:lpstr>Inertia</vt:lpstr>
      <vt:lpstr>Amount of Inertia</vt:lpstr>
      <vt:lpstr>Effects of Inertia</vt:lpstr>
      <vt:lpstr>Effects of Inertia</vt:lpstr>
      <vt:lpstr>Newton’s Third Law of Motion</vt:lpstr>
      <vt:lpstr>Newton’s Third Law of Motion</vt:lpstr>
      <vt:lpstr>Law of Action and Reaction</vt:lpstr>
      <vt:lpstr>Action &amp; Reaction Examples</vt:lpstr>
      <vt:lpstr>Action &amp; Reaction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First Law of Motion</dc:title>
  <dc:creator>midget032@yahoo.com</dc:creator>
  <cp:lastModifiedBy>midget032@yahoo.com</cp:lastModifiedBy>
  <cp:revision>12</cp:revision>
  <dcterms:created xsi:type="dcterms:W3CDTF">2016-09-04T17:08:46Z</dcterms:created>
  <dcterms:modified xsi:type="dcterms:W3CDTF">2016-09-18T00:33:39Z</dcterms:modified>
</cp:coreProperties>
</file>