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9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38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74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73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57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B1BF-4039-460D-A637-65428CBD720E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8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6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6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3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4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6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0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1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5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 Waves and the Human Eye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8.P.3A.5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4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844669" cy="4572000"/>
          </a:xfrm>
        </p:spPr>
        <p:txBody>
          <a:bodyPr>
            <a:noAutofit/>
          </a:bodyPr>
          <a:lstStyle/>
          <a:p>
            <a:pPr lvl="1"/>
            <a:r>
              <a:rPr lang="en-US" sz="6000" dirty="0" smtClean="0"/>
              <a:t>Color </a:t>
            </a:r>
            <a:r>
              <a:rPr lang="en-US" sz="6000" u="sng" dirty="0" smtClean="0"/>
              <a:t>filters</a:t>
            </a:r>
            <a:r>
              <a:rPr lang="en-US" sz="6000" dirty="0" smtClean="0"/>
              <a:t> allow only certain colors of light to pass/</a:t>
            </a:r>
            <a:r>
              <a:rPr lang="en-US" sz="6000" u="sng" dirty="0" smtClean="0"/>
              <a:t>transmit</a:t>
            </a:r>
            <a:r>
              <a:rPr lang="en-US" sz="6000" dirty="0" smtClean="0"/>
              <a:t> through them, they absorb or reflect all other colors.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035" y="3781107"/>
            <a:ext cx="4267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012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0466" y="3836763"/>
            <a:ext cx="3638249" cy="287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50417" y="0"/>
            <a:ext cx="125989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800" dirty="0"/>
              <a:t>Example: a blue filter only transmits blue light.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800" dirty="0"/>
              <a:t>Objects seen through a blue </a:t>
            </a:r>
            <a:r>
              <a:rPr lang="en-US" sz="4800" u="sng" dirty="0"/>
              <a:t>filter</a:t>
            </a:r>
            <a:r>
              <a:rPr lang="en-US" sz="4800" dirty="0"/>
              <a:t> will look blue if the objects </a:t>
            </a:r>
            <a:r>
              <a:rPr lang="en-US" sz="4800" u="sng" dirty="0"/>
              <a:t>reflect</a:t>
            </a:r>
            <a:r>
              <a:rPr lang="en-US" sz="4800" dirty="0"/>
              <a:t> blue; objects of other colors will appear black because the other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color </a:t>
            </a:r>
            <a:r>
              <a:rPr lang="en-US" sz="4800" dirty="0"/>
              <a:t>wavelengths are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being </a:t>
            </a:r>
            <a:r>
              <a:rPr lang="en-US" sz="4800" dirty="0"/>
              <a:t>absorbed by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the </a:t>
            </a:r>
            <a:r>
              <a:rPr lang="en-US" sz="4800" dirty="0"/>
              <a:t>filter.</a:t>
            </a:r>
          </a:p>
        </p:txBody>
      </p:sp>
    </p:spTree>
    <p:extLst>
      <p:ext uri="{BB962C8B-B14F-4D97-AF65-F5344CB8AC3E}">
        <p14:creationId xmlns:p14="http://schemas.microsoft.com/office/powerpoint/2010/main" val="219418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447802"/>
            <a:ext cx="8915400" cy="3329581"/>
          </a:xfrm>
        </p:spPr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8.P.3A.6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55" y="6824"/>
            <a:ext cx="8763000" cy="907576"/>
          </a:xfrm>
        </p:spPr>
        <p:txBody>
          <a:bodyPr/>
          <a:lstStyle/>
          <a:p>
            <a:r>
              <a:rPr lang="en-US" b="1" dirty="0" smtClean="0"/>
              <a:t>Electromagnetic Spectrum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66801"/>
            <a:ext cx="12192000" cy="5638799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4400" dirty="0">
                <a:solidFill>
                  <a:schemeClr val="tx2"/>
                </a:solidFill>
                <a:latin typeface="+mn-lt"/>
              </a:rPr>
              <a:t>The electromagnetic spectrum depicts the range of all possible </a:t>
            </a:r>
            <a:r>
              <a:rPr lang="en-US" sz="4400" u="sng" dirty="0">
                <a:solidFill>
                  <a:schemeClr val="tx2"/>
                </a:solidFill>
                <a:latin typeface="+mn-lt"/>
              </a:rPr>
              <a:t>frequencies</a:t>
            </a:r>
            <a:r>
              <a:rPr lang="en-US" sz="4400" dirty="0">
                <a:solidFill>
                  <a:schemeClr val="tx2"/>
                </a:solidFill>
                <a:latin typeface="+mn-lt"/>
              </a:rPr>
              <a:t> of electromagnetic </a:t>
            </a:r>
            <a:r>
              <a:rPr lang="en-US" sz="4400" u="sng" dirty="0">
                <a:solidFill>
                  <a:schemeClr val="tx2"/>
                </a:solidFill>
                <a:latin typeface="+mn-lt"/>
              </a:rPr>
              <a:t>radiation</a:t>
            </a:r>
            <a:r>
              <a:rPr lang="en-US" sz="440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sz="4400" u="sng" dirty="0">
                <a:solidFill>
                  <a:schemeClr val="tx2"/>
                </a:solidFill>
                <a:latin typeface="+mn-lt"/>
              </a:rPr>
              <a:t>Radio</a:t>
            </a:r>
            <a:r>
              <a:rPr lang="en-US" sz="4400" dirty="0">
                <a:solidFill>
                  <a:schemeClr val="tx2"/>
                </a:solidFill>
                <a:latin typeface="+mn-lt"/>
              </a:rPr>
              <a:t> waves are classed as </a:t>
            </a:r>
            <a:r>
              <a:rPr lang="en-US" sz="4400" u="sng" dirty="0">
                <a:solidFill>
                  <a:schemeClr val="tx2"/>
                </a:solidFill>
                <a:latin typeface="+mn-lt"/>
              </a:rPr>
              <a:t>low </a:t>
            </a:r>
            <a:r>
              <a:rPr lang="en-US" sz="4400" dirty="0">
                <a:solidFill>
                  <a:schemeClr val="tx2"/>
                </a:solidFill>
                <a:latin typeface="+mn-lt"/>
              </a:rPr>
              <a:t>frequency, high-wavelength energy waves.</a:t>
            </a:r>
          </a:p>
          <a:p>
            <a:pPr>
              <a:buFont typeface="Courier New" pitchFamily="49" charset="0"/>
              <a:buChar char="o"/>
            </a:pPr>
            <a:r>
              <a:rPr lang="en-US" sz="4400" u="sng" dirty="0">
                <a:solidFill>
                  <a:schemeClr val="tx2"/>
                </a:solidFill>
                <a:latin typeface="+mn-lt"/>
              </a:rPr>
              <a:t>Gamma</a:t>
            </a:r>
            <a:r>
              <a:rPr lang="en-US" sz="4400" dirty="0">
                <a:solidFill>
                  <a:schemeClr val="tx2"/>
                </a:solidFill>
                <a:latin typeface="+mn-lt"/>
              </a:rPr>
              <a:t> Rays are classed as </a:t>
            </a:r>
            <a:r>
              <a:rPr lang="en-US" sz="4400" u="sng" dirty="0">
                <a:solidFill>
                  <a:schemeClr val="tx2"/>
                </a:solidFill>
                <a:latin typeface="+mn-lt"/>
              </a:rPr>
              <a:t>high</a:t>
            </a:r>
            <a:r>
              <a:rPr lang="en-US" sz="4400" dirty="0">
                <a:solidFill>
                  <a:schemeClr val="tx2"/>
                </a:solidFill>
                <a:latin typeface="+mn-lt"/>
              </a:rPr>
              <a:t> frequency, low-wavelength energy waves.</a:t>
            </a:r>
          </a:p>
        </p:txBody>
      </p:sp>
    </p:spTree>
    <p:extLst>
      <p:ext uri="{BB962C8B-B14F-4D97-AF65-F5344CB8AC3E}">
        <p14:creationId xmlns:p14="http://schemas.microsoft.com/office/powerpoint/2010/main" val="3727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304800"/>
            <a:ext cx="913959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2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80304"/>
            <a:ext cx="11925836" cy="644909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Signals that humans </a:t>
            </a:r>
            <a:r>
              <a:rPr lang="en-US" sz="4000" u="sng" dirty="0">
                <a:solidFill>
                  <a:schemeClr val="tx2"/>
                </a:solidFill>
              </a:rPr>
              <a:t>cannot</a:t>
            </a:r>
            <a:r>
              <a:rPr lang="en-US" sz="4000" dirty="0">
                <a:solidFill>
                  <a:schemeClr val="tx2"/>
                </a:solidFill>
              </a:rPr>
              <a:t> sense directly can be detected through technological advances and designs. </a:t>
            </a:r>
          </a:p>
          <a:p>
            <a:pPr lvl="1"/>
            <a:r>
              <a:rPr lang="en-US" sz="3600" dirty="0">
                <a:solidFill>
                  <a:schemeClr val="tx2"/>
                </a:solidFill>
              </a:rPr>
              <a:t>Radios, televisions, cell phones, and wireless computer networks are examples of such technologies that are </a:t>
            </a:r>
            <a:r>
              <a:rPr lang="en-US" sz="3600" u="sng" dirty="0">
                <a:solidFill>
                  <a:schemeClr val="tx2"/>
                </a:solidFill>
              </a:rPr>
              <a:t>beneficial</a:t>
            </a:r>
            <a:r>
              <a:rPr lang="en-US" sz="3600" dirty="0">
                <a:solidFill>
                  <a:schemeClr val="tx2"/>
                </a:solidFill>
              </a:rPr>
              <a:t> to humans by receiving and transmitting signals through </a:t>
            </a:r>
            <a:r>
              <a:rPr lang="en-US" sz="3600" u="sng" dirty="0">
                <a:solidFill>
                  <a:schemeClr val="tx2"/>
                </a:solidFill>
              </a:rPr>
              <a:t>radio</a:t>
            </a:r>
            <a:r>
              <a:rPr lang="en-US" sz="3600" dirty="0">
                <a:solidFill>
                  <a:schemeClr val="tx2"/>
                </a:solidFill>
              </a:rPr>
              <a:t> waves.</a:t>
            </a:r>
          </a:p>
          <a:p>
            <a:pPr lvl="1"/>
            <a:r>
              <a:rPr lang="en-US" sz="3600" dirty="0">
                <a:solidFill>
                  <a:schemeClr val="tx2"/>
                </a:solidFill>
              </a:rPr>
              <a:t>These signals are transmitted through a </a:t>
            </a:r>
            <a:r>
              <a:rPr lang="en-US" sz="3600" u="sng" dirty="0">
                <a:solidFill>
                  <a:schemeClr val="tx2"/>
                </a:solidFill>
              </a:rPr>
              <a:t>medium</a:t>
            </a:r>
            <a:r>
              <a:rPr lang="en-US" sz="3600" dirty="0">
                <a:solidFill>
                  <a:schemeClr val="tx2"/>
                </a:solidFill>
              </a:rPr>
              <a:t> (which can include the air or fiber optic cables) and captured by the </a:t>
            </a:r>
            <a:r>
              <a:rPr lang="en-US" sz="3600" u="sng" dirty="0">
                <a:solidFill>
                  <a:schemeClr val="tx2"/>
                </a:solidFill>
              </a:rPr>
              <a:t>device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33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The </a:t>
            </a:r>
            <a:r>
              <a:rPr lang="en-US" sz="4400" u="sng" dirty="0">
                <a:solidFill>
                  <a:schemeClr val="tx2"/>
                </a:solidFill>
              </a:rPr>
              <a:t>higher</a:t>
            </a:r>
            <a:r>
              <a:rPr lang="en-US" sz="4400" dirty="0">
                <a:solidFill>
                  <a:schemeClr val="tx2"/>
                </a:solidFill>
              </a:rPr>
              <a:t> the frequency of the radio wave, the more information it can carry.  </a:t>
            </a:r>
          </a:p>
          <a:p>
            <a:pPr lvl="1"/>
            <a:r>
              <a:rPr lang="en-US" sz="4000" dirty="0">
                <a:solidFill>
                  <a:schemeClr val="tx2"/>
                </a:solidFill>
              </a:rPr>
              <a:t>Example: The radio waves transmitted and received by </a:t>
            </a:r>
            <a:r>
              <a:rPr lang="en-US" sz="4000" u="sng" dirty="0">
                <a:solidFill>
                  <a:schemeClr val="tx2"/>
                </a:solidFill>
              </a:rPr>
              <a:t>wireless</a:t>
            </a:r>
            <a:r>
              <a:rPr lang="en-US" sz="4000" dirty="0">
                <a:solidFill>
                  <a:schemeClr val="tx2"/>
                </a:solidFill>
              </a:rPr>
              <a:t> computer networks are at much higher frequencies than those used by other devices.  </a:t>
            </a:r>
          </a:p>
          <a:p>
            <a:pPr lvl="1"/>
            <a:r>
              <a:rPr lang="en-US" sz="4000" dirty="0">
                <a:solidFill>
                  <a:schemeClr val="tx2"/>
                </a:solidFill>
              </a:rPr>
              <a:t>Radios, televisions, and cell phones </a:t>
            </a:r>
            <a:r>
              <a:rPr lang="en-US" sz="4000" u="sng" dirty="0">
                <a:solidFill>
                  <a:schemeClr val="tx2"/>
                </a:solidFill>
              </a:rPr>
              <a:t>cannot</a:t>
            </a:r>
            <a:r>
              <a:rPr lang="en-US" sz="4000" dirty="0">
                <a:solidFill>
                  <a:schemeClr val="tx2"/>
                </a:solidFill>
              </a:rPr>
              <a:t> detect these waves that carry the enormous amounts of information required for internet usage.</a:t>
            </a:r>
          </a:p>
        </p:txBody>
      </p:sp>
    </p:spTree>
    <p:extLst>
      <p:ext uri="{BB962C8B-B14F-4D97-AF65-F5344CB8AC3E}">
        <p14:creationId xmlns:p14="http://schemas.microsoft.com/office/powerpoint/2010/main" val="165364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The signals sent and received by radios, televisions, cell phones and wireless networks are often </a:t>
            </a:r>
            <a:r>
              <a:rPr lang="en-US" sz="4400" u="sng" dirty="0">
                <a:solidFill>
                  <a:schemeClr val="tx2"/>
                </a:solidFill>
              </a:rPr>
              <a:t>digitized</a:t>
            </a:r>
            <a:r>
              <a:rPr lang="en-US" sz="4400" dirty="0">
                <a:solidFill>
                  <a:schemeClr val="tx2"/>
                </a:solidFill>
              </a:rPr>
              <a:t> (sent as wave pulses) as a more reliable way to transmit information.</a:t>
            </a:r>
          </a:p>
          <a:p>
            <a:r>
              <a:rPr lang="en-US" sz="4400" dirty="0">
                <a:solidFill>
                  <a:schemeClr val="tx2"/>
                </a:solidFill>
              </a:rPr>
              <a:t>When in </a:t>
            </a:r>
            <a:r>
              <a:rPr lang="en-US" sz="4400" u="sng" dirty="0">
                <a:solidFill>
                  <a:schemeClr val="tx2"/>
                </a:solidFill>
              </a:rPr>
              <a:t>digitized</a:t>
            </a:r>
            <a:r>
              <a:rPr lang="en-US" sz="4400" dirty="0">
                <a:solidFill>
                  <a:schemeClr val="tx2"/>
                </a:solidFill>
              </a:rPr>
              <a:t> form, information can be </a:t>
            </a:r>
            <a:r>
              <a:rPr lang="en-US" sz="4400" u="sng" dirty="0">
                <a:solidFill>
                  <a:schemeClr val="tx2"/>
                </a:solidFill>
              </a:rPr>
              <a:t>recorded</a:t>
            </a:r>
            <a:r>
              <a:rPr lang="en-US" sz="4400" dirty="0">
                <a:solidFill>
                  <a:schemeClr val="tx2"/>
                </a:solidFill>
              </a:rPr>
              <a:t>, </a:t>
            </a:r>
            <a:r>
              <a:rPr lang="en-US" sz="4400" u="sng" dirty="0">
                <a:solidFill>
                  <a:schemeClr val="tx2"/>
                </a:solidFill>
              </a:rPr>
              <a:t>stored</a:t>
            </a:r>
            <a:r>
              <a:rPr lang="en-US" sz="4400" dirty="0">
                <a:solidFill>
                  <a:schemeClr val="tx2"/>
                </a:solidFill>
              </a:rPr>
              <a:t> for future recovery, and transmitted over long </a:t>
            </a:r>
            <a:r>
              <a:rPr lang="en-US" sz="4400" u="sng" dirty="0">
                <a:solidFill>
                  <a:schemeClr val="tx2"/>
                </a:solidFill>
              </a:rPr>
              <a:t>distances</a:t>
            </a:r>
            <a:r>
              <a:rPr lang="en-US" sz="4400" dirty="0">
                <a:solidFill>
                  <a:schemeClr val="tx2"/>
                </a:solidFill>
              </a:rPr>
              <a:t> without substantial loss.</a:t>
            </a:r>
          </a:p>
        </p:txBody>
      </p:sp>
    </p:spTree>
    <p:extLst>
      <p:ext uri="{BB962C8B-B14F-4D97-AF65-F5344CB8AC3E}">
        <p14:creationId xmlns:p14="http://schemas.microsoft.com/office/powerpoint/2010/main" val="3711331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693502"/>
          </a:xfrm>
        </p:spPr>
        <p:txBody>
          <a:bodyPr/>
          <a:lstStyle/>
          <a:p>
            <a:pPr algn="ctr"/>
            <a:r>
              <a:rPr lang="en-US" dirty="0" smtClean="0"/>
              <a:t>Today’s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824248"/>
            <a:ext cx="11925837" cy="58985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Please construct a foldable defining the following terms: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Cornea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 Nerve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Filters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We See Depends On (2 things)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Electromagnetic Spectrum</a:t>
            </a:r>
          </a:p>
          <a:p>
            <a:r>
              <a:rPr lang="en-US" sz="3200" dirty="0" smtClean="0"/>
              <a:t>Please GLUE your foldable into your NOTEBOOK. 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  <a:endParaRPr lang="en-US" sz="3200" dirty="0" smtClean="0"/>
          </a:p>
          <a:p>
            <a:r>
              <a:rPr lang="en-US" sz="3200" dirty="0" smtClean="0"/>
              <a:t>If you need to MAKE UP any work, please make it up! Grades close next week! Report cards November 1!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260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33" y="0"/>
            <a:ext cx="9404723" cy="796533"/>
          </a:xfrm>
        </p:spPr>
        <p:txBody>
          <a:bodyPr/>
          <a:lstStyle/>
          <a:p>
            <a:pPr algn="ctr"/>
            <a:r>
              <a:rPr lang="en-US" b="1" dirty="0" smtClean="0"/>
              <a:t>Light and the Eye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6532"/>
            <a:ext cx="11844669" cy="58179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interaction between the eye and light </a:t>
            </a:r>
            <a:r>
              <a:rPr lang="en-US" sz="4400" u="sng" dirty="0" smtClean="0"/>
              <a:t>emitted</a:t>
            </a:r>
            <a:r>
              <a:rPr lang="en-US" sz="4400" dirty="0" smtClean="0"/>
              <a:t> or </a:t>
            </a:r>
            <a:r>
              <a:rPr lang="en-US" sz="4400" u="sng" dirty="0" smtClean="0"/>
              <a:t>reflected</a:t>
            </a:r>
            <a:r>
              <a:rPr lang="en-US" sz="4400" dirty="0" smtClean="0"/>
              <a:t> by an object allows </a:t>
            </a:r>
            <a:r>
              <a:rPr lang="en-US" sz="4400" u="sng" dirty="0" smtClean="0"/>
              <a:t>sight</a:t>
            </a:r>
            <a:r>
              <a:rPr lang="en-US" sz="4400" dirty="0" smtClean="0"/>
              <a:t> to occur as follows:</a:t>
            </a:r>
          </a:p>
          <a:p>
            <a:pPr lvl="1"/>
            <a:r>
              <a:rPr lang="en-US" sz="4000" dirty="0" smtClean="0"/>
              <a:t>Light waves that have been emitted or reflected by an object, enter the eye and first pass through the </a:t>
            </a:r>
            <a:br>
              <a:rPr lang="en-US" sz="4000" dirty="0" smtClean="0"/>
            </a:br>
            <a:r>
              <a:rPr lang="en-US" sz="4000" dirty="0" smtClean="0"/>
              <a:t>transparent layer the </a:t>
            </a:r>
            <a:r>
              <a:rPr lang="en-US" sz="4000" i="1" u="sng" dirty="0" smtClean="0"/>
              <a:t>cornea</a:t>
            </a:r>
            <a:r>
              <a:rPr lang="en-US" sz="4000" i="1" dirty="0" smtClean="0"/>
              <a:t> </a:t>
            </a:r>
            <a:br>
              <a:rPr lang="en-US" sz="4000" i="1" dirty="0" smtClean="0"/>
            </a:br>
            <a:r>
              <a:rPr lang="en-US" sz="4000" dirty="0" smtClean="0"/>
              <a:t>where they are </a:t>
            </a:r>
            <a:r>
              <a:rPr lang="en-US" sz="4000" u="sng" dirty="0" smtClean="0"/>
              <a:t>refracted</a:t>
            </a:r>
            <a:r>
              <a:rPr lang="en-US" sz="4000" dirty="0" smtClean="0"/>
              <a:t>.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867" y="4470041"/>
            <a:ext cx="3189802" cy="21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4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844669" cy="4572000"/>
          </a:xfrm>
        </p:spPr>
        <p:txBody>
          <a:bodyPr>
            <a:normAutofit/>
          </a:bodyPr>
          <a:lstStyle/>
          <a:p>
            <a:pPr lvl="1"/>
            <a:r>
              <a:rPr lang="en-US" sz="5400" dirty="0" smtClean="0"/>
              <a:t>The light rays are then </a:t>
            </a:r>
            <a:r>
              <a:rPr lang="en-US" sz="5400" u="sng" dirty="0" smtClean="0"/>
              <a:t>refracted</a:t>
            </a:r>
            <a:r>
              <a:rPr lang="en-US" sz="5400" dirty="0" smtClean="0"/>
              <a:t> again as they pass through the transparent </a:t>
            </a:r>
            <a:r>
              <a:rPr lang="en-US" sz="5400" u="sng" dirty="0" smtClean="0"/>
              <a:t>lens</a:t>
            </a:r>
            <a:r>
              <a:rPr lang="en-US" sz="5400" dirty="0" smtClean="0"/>
              <a:t> (convex).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19" y="2862816"/>
            <a:ext cx="5080000" cy="377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0" y="3022996"/>
            <a:ext cx="5334113" cy="34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8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844669" cy="4572000"/>
          </a:xfrm>
        </p:spPr>
        <p:txBody>
          <a:bodyPr>
            <a:normAutofit/>
          </a:bodyPr>
          <a:lstStyle/>
          <a:p>
            <a:pPr lvl="1"/>
            <a:r>
              <a:rPr lang="en-US" sz="5400" dirty="0" smtClean="0"/>
              <a:t>The lens focuses the light waves on the </a:t>
            </a:r>
            <a:r>
              <a:rPr lang="en-US" sz="5400" u="sng" dirty="0" smtClean="0"/>
              <a:t>retina</a:t>
            </a:r>
            <a:r>
              <a:rPr lang="en-US" sz="5400" dirty="0" smtClean="0"/>
              <a:t>, located on the back of the </a:t>
            </a:r>
            <a:r>
              <a:rPr lang="en-US" sz="5400" u="sng" dirty="0" smtClean="0"/>
              <a:t>inside</a:t>
            </a:r>
            <a:r>
              <a:rPr lang="en-US" sz="5400" dirty="0" smtClean="0"/>
              <a:t> of the eye.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05" y="2983391"/>
            <a:ext cx="5660093" cy="37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7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844669" cy="6722772"/>
          </a:xfrm>
        </p:spPr>
        <p:txBody>
          <a:bodyPr>
            <a:normAutofit/>
          </a:bodyPr>
          <a:lstStyle/>
          <a:p>
            <a:pPr lvl="1"/>
            <a:r>
              <a:rPr lang="en-US" sz="5400" dirty="0"/>
              <a:t>The retina is composed of tiny light sensitive </a:t>
            </a:r>
            <a:r>
              <a:rPr lang="en-US" sz="5400" u="sng" dirty="0"/>
              <a:t>nerves</a:t>
            </a:r>
            <a:r>
              <a:rPr lang="en-US" sz="5400" dirty="0"/>
              <a:t> that transfer the energy of the light waves to nerve </a:t>
            </a:r>
            <a:r>
              <a:rPr lang="en-US" sz="5400" u="sng" dirty="0"/>
              <a:t>impulses</a:t>
            </a:r>
            <a:r>
              <a:rPr lang="en-US" sz="5400" dirty="0"/>
              <a:t> transmitted through the </a:t>
            </a:r>
            <a:r>
              <a:rPr lang="en-US" sz="5400"/>
              <a:t>optic </a:t>
            </a:r>
            <a:r>
              <a:rPr lang="en-US" sz="5400" smtClean="0"/>
              <a:t>nerve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to </a:t>
            </a:r>
            <a:r>
              <a:rPr lang="en-US" sz="5400" dirty="0"/>
              <a:t>the </a:t>
            </a:r>
            <a:r>
              <a:rPr lang="en-US" sz="5400" u="sng" dirty="0"/>
              <a:t>brain</a:t>
            </a:r>
            <a:r>
              <a:rPr lang="en-US" sz="5400" dirty="0"/>
              <a:t> for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interpretation </a:t>
            </a:r>
            <a:r>
              <a:rPr lang="en-US" sz="5400" dirty="0"/>
              <a:t>as sight.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62" y="3942185"/>
            <a:ext cx="3467838" cy="29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1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844669" cy="6634716"/>
          </a:xfrm>
        </p:spPr>
        <p:txBody>
          <a:bodyPr>
            <a:noAutofit/>
          </a:bodyPr>
          <a:lstStyle/>
          <a:p>
            <a:pPr lvl="1"/>
            <a:r>
              <a:rPr lang="en-US" sz="4400" dirty="0" smtClean="0"/>
              <a:t>The </a:t>
            </a:r>
            <a:r>
              <a:rPr lang="en-US" sz="4400" u="sng" dirty="0" smtClean="0"/>
              <a:t>absorption</a:t>
            </a:r>
            <a:r>
              <a:rPr lang="en-US" sz="4400" dirty="0" smtClean="0"/>
              <a:t> and </a:t>
            </a:r>
            <a:r>
              <a:rPr lang="en-US" sz="4400" u="sng" dirty="0" smtClean="0"/>
              <a:t>reflection</a:t>
            </a:r>
            <a:r>
              <a:rPr lang="en-US" sz="4400" dirty="0" smtClean="0"/>
              <a:t> of light waves by various materials results in human perception of </a:t>
            </a:r>
            <a:r>
              <a:rPr lang="en-US" sz="4400" u="sng" dirty="0" smtClean="0"/>
              <a:t>color</a:t>
            </a:r>
            <a:r>
              <a:rPr lang="en-US" sz="4400" dirty="0" smtClean="0"/>
              <a:t> as follows:</a:t>
            </a:r>
          </a:p>
          <a:p>
            <a:pPr lvl="2"/>
            <a:r>
              <a:rPr lang="en-US" sz="4000" dirty="0" smtClean="0"/>
              <a:t>Most materials absorb light of some frequencies and reflect the rest.</a:t>
            </a:r>
          </a:p>
          <a:p>
            <a:pPr lvl="2"/>
            <a:r>
              <a:rPr lang="en-US" sz="4000" dirty="0" smtClean="0"/>
              <a:t>If a material absorbs a certain frequency of light, that frequency will be reflected, so its color will be perceived by the observer.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636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844669" cy="6858000"/>
          </a:xfrm>
        </p:spPr>
        <p:txBody>
          <a:bodyPr>
            <a:normAutofit/>
          </a:bodyPr>
          <a:lstStyle/>
          <a:p>
            <a:pPr lvl="1"/>
            <a:r>
              <a:rPr lang="en-US" sz="4800" dirty="0" smtClean="0"/>
              <a:t>If the material does not absorb a certain frequency of light, that frequency will be </a:t>
            </a:r>
            <a:r>
              <a:rPr lang="en-US" sz="4800" u="sng" dirty="0" smtClean="0"/>
              <a:t>reflected</a:t>
            </a:r>
            <a:r>
              <a:rPr lang="en-US" sz="4800" dirty="0" smtClean="0"/>
              <a:t>, so its </a:t>
            </a:r>
            <a:r>
              <a:rPr lang="en-US" sz="4800" u="sng" dirty="0" smtClean="0"/>
              <a:t>color</a:t>
            </a:r>
            <a:r>
              <a:rPr lang="en-US" sz="4800" dirty="0" smtClean="0"/>
              <a:t> will be perceived by the observer.</a:t>
            </a:r>
            <a:endParaRPr 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850" y="3273062"/>
            <a:ext cx="46196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37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844669" cy="4572000"/>
          </a:xfrm>
        </p:spPr>
        <p:txBody>
          <a:bodyPr>
            <a:normAutofit/>
          </a:bodyPr>
          <a:lstStyle/>
          <a:p>
            <a:pPr lvl="1"/>
            <a:r>
              <a:rPr lang="en-US" sz="4800" dirty="0" smtClean="0"/>
              <a:t>If all colors of light are </a:t>
            </a:r>
            <a:r>
              <a:rPr lang="en-US" sz="4800" u="sng" dirty="0" smtClean="0"/>
              <a:t>reflected</a:t>
            </a:r>
            <a:r>
              <a:rPr lang="en-US" sz="4800" dirty="0" smtClean="0"/>
              <a:t> by a material, it will appear </a:t>
            </a:r>
            <a:r>
              <a:rPr lang="en-US" sz="4800" u="sng" dirty="0" smtClean="0"/>
              <a:t>white</a:t>
            </a:r>
            <a:r>
              <a:rPr lang="en-US" sz="4800" dirty="0" smtClean="0"/>
              <a:t>.</a:t>
            </a:r>
          </a:p>
          <a:p>
            <a:pPr lvl="1"/>
            <a:r>
              <a:rPr lang="en-US" sz="4800" dirty="0" smtClean="0"/>
              <a:t>If all colors of light are </a:t>
            </a:r>
            <a:r>
              <a:rPr lang="en-US" sz="4800" u="sng" dirty="0" smtClean="0"/>
              <a:t>absorbed</a:t>
            </a:r>
            <a:r>
              <a:rPr lang="en-US" sz="4800" dirty="0" smtClean="0"/>
              <a:t> by a material it will appear </a:t>
            </a:r>
            <a:r>
              <a:rPr lang="en-US" sz="4800" u="sng" dirty="0" smtClean="0"/>
              <a:t>black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21" y="4048397"/>
            <a:ext cx="4226530" cy="281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7926" y="3665112"/>
            <a:ext cx="3192887" cy="31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64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284"/>
            <a:ext cx="11844669" cy="6634716"/>
          </a:xfrm>
        </p:spPr>
        <p:txBody>
          <a:bodyPr>
            <a:noAutofit/>
          </a:bodyPr>
          <a:lstStyle/>
          <a:p>
            <a:pPr lvl="1"/>
            <a:r>
              <a:rPr lang="en-US" sz="4800" dirty="0" smtClean="0"/>
              <a:t>The color that we see depends on </a:t>
            </a:r>
          </a:p>
          <a:p>
            <a:pPr lvl="2"/>
            <a:r>
              <a:rPr lang="en-US" sz="4400" dirty="0" smtClean="0"/>
              <a:t>The color of light that is </a:t>
            </a:r>
            <a:r>
              <a:rPr lang="en-US" sz="4400" u="sng" dirty="0" smtClean="0"/>
              <a:t>shined</a:t>
            </a:r>
            <a:r>
              <a:rPr lang="en-US" sz="4400" dirty="0" smtClean="0"/>
              <a:t> on the object</a:t>
            </a:r>
          </a:p>
          <a:p>
            <a:pPr lvl="2"/>
            <a:r>
              <a:rPr lang="en-US" sz="4400" dirty="0" smtClean="0"/>
              <a:t>The color of light that is </a:t>
            </a:r>
            <a:r>
              <a:rPr lang="en-US" sz="4400" u="sng" dirty="0" smtClean="0"/>
              <a:t>reflected</a:t>
            </a:r>
            <a:r>
              <a:rPr lang="en-US" sz="4400" dirty="0" smtClean="0"/>
              <a:t> by the object.</a:t>
            </a:r>
          </a:p>
          <a:p>
            <a:pPr lvl="3"/>
            <a:r>
              <a:rPr lang="en-US" sz="4400" dirty="0" smtClean="0"/>
              <a:t>Example: if an object reflects red wavelengths and absorbs all others, the object will appear red in color.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7113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219</TotalTime>
  <Words>628</Words>
  <Application>Microsoft Office PowerPoint</Application>
  <PresentationFormat>Widescreen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Courier New</vt:lpstr>
      <vt:lpstr>Wingdings</vt:lpstr>
      <vt:lpstr>Wingdings 3</vt:lpstr>
      <vt:lpstr>Ion</vt:lpstr>
      <vt:lpstr>Light Waves and the Human Eye</vt:lpstr>
      <vt:lpstr>Light and the Eye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Electromagnetic Spectrum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Today’s Activities</vt:lpstr>
    </vt:vector>
  </TitlesOfParts>
  <Company>GCSD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Waves and the Human Eye</dc:title>
  <dc:creator>Bonser, Jeremy</dc:creator>
  <cp:lastModifiedBy>Derise, Jessica</cp:lastModifiedBy>
  <cp:revision>14</cp:revision>
  <dcterms:created xsi:type="dcterms:W3CDTF">2016-09-28T15:39:21Z</dcterms:created>
  <dcterms:modified xsi:type="dcterms:W3CDTF">2017-05-09T16:28:48Z</dcterms:modified>
</cp:coreProperties>
</file>