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handoutMasterIdLst>
    <p:handoutMasterId r:id="rId9"/>
  </p:handoutMasterIdLst>
  <p:sldIdLst>
    <p:sldId id="257" r:id="rId2"/>
    <p:sldId id="294" r:id="rId3"/>
    <p:sldId id="271" r:id="rId4"/>
    <p:sldId id="298" r:id="rId5"/>
    <p:sldId id="299" r:id="rId6"/>
    <p:sldId id="300" r:id="rId7"/>
  </p:sldIdLst>
  <p:sldSz cx="9144000" cy="6858000" type="screen4x3"/>
  <p:notesSz cx="9296400" cy="7010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00FF00"/>
    <a:srgbClr val="9933FF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2" autoAdjust="0"/>
    <p:restoredTop sz="94660"/>
  </p:normalViewPr>
  <p:slideViewPr>
    <p:cSldViewPr>
      <p:cViewPr varScale="1">
        <p:scale>
          <a:sx n="70" d="100"/>
          <a:sy n="70" d="100"/>
        </p:scale>
        <p:origin x="1386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028440" cy="351737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809" y="1"/>
            <a:ext cx="4028440" cy="351737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AA3AEEB-BB58-42C7-B029-49E73D2C270F}" type="datetimeFigureOut">
              <a:rPr lang="en-US" smtClean="0"/>
              <a:t>10/18/2016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58664"/>
            <a:ext cx="4028440" cy="351736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809" y="6658664"/>
            <a:ext cx="4028440" cy="351736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1800B6CC-233A-457C-BA2E-35BE128B44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362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809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8DD17E8-65C9-493B-9337-CD69F857218E}" type="datetimeFigureOut">
              <a:rPr lang="en-US" smtClean="0"/>
              <a:pPr/>
              <a:t>10/18/2016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95600" y="525463"/>
            <a:ext cx="3505200" cy="2628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9640" y="3329940"/>
            <a:ext cx="7437120" cy="31546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809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810ADD2D-AE18-4BFE-94BD-67CC6E1F582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575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00B05-A2EC-4CB6-864C-75004107DA15}" type="datetimeFigureOut">
              <a:rPr lang="en-US" smtClean="0"/>
              <a:pPr/>
              <a:t>10/18/2016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326E6-5504-4BD9-B40A-B34F579E03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432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00B05-A2EC-4CB6-864C-75004107DA15}" type="datetimeFigureOut">
              <a:rPr lang="en-US" smtClean="0"/>
              <a:pPr/>
              <a:t>10/18/2016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326E6-5504-4BD9-B40A-B34F579E03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2929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00B05-A2EC-4CB6-864C-75004107DA15}" type="datetimeFigureOut">
              <a:rPr lang="en-US" smtClean="0"/>
              <a:pPr/>
              <a:t>10/18/2016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326E6-5504-4BD9-B40A-B34F579E03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2313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448177" y="3771174"/>
            <a:ext cx="546115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00B05-A2EC-4CB6-864C-75004107DA15}" type="datetimeFigureOut">
              <a:rPr lang="en-US" smtClean="0"/>
              <a:pPr/>
              <a:t>10/18/2016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326E6-5504-4BD9-B40A-B34F579E033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10300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00B05-A2EC-4CB6-864C-75004107DA15}" type="datetimeFigureOut">
              <a:rPr lang="en-US" smtClean="0"/>
              <a:pPr/>
              <a:t>10/18/2016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326E6-5504-4BD9-B40A-B34F579E03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7435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00B05-A2EC-4CB6-864C-75004107DA15}" type="datetimeFigureOut">
              <a:rPr lang="en-US" smtClean="0"/>
              <a:pPr/>
              <a:t>10/18/2016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326E6-5504-4BD9-B40A-B34F579E03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1601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00B05-A2EC-4CB6-864C-75004107DA15}" type="datetimeFigureOut">
              <a:rPr lang="en-US" smtClean="0"/>
              <a:pPr/>
              <a:t>10/18/2016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326E6-5504-4BD9-B40A-B34F579E03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4601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00B05-A2EC-4CB6-864C-75004107DA15}" type="datetimeFigureOut">
              <a:rPr lang="en-US" smtClean="0"/>
              <a:pPr/>
              <a:t>10/18/2016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326E6-5504-4BD9-B40A-B34F579E03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59759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00B05-A2EC-4CB6-864C-75004107DA15}" type="datetimeFigureOut">
              <a:rPr lang="en-US" smtClean="0"/>
              <a:pPr/>
              <a:t>10/18/2016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326E6-5504-4BD9-B40A-B34F579E03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260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00B05-A2EC-4CB6-864C-75004107DA15}" type="datetimeFigureOut">
              <a:rPr lang="en-US" smtClean="0"/>
              <a:pPr/>
              <a:t>10/18/2016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326E6-5504-4BD9-B40A-B34F579E03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2967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00B05-A2EC-4CB6-864C-75004107DA15}" type="datetimeFigureOut">
              <a:rPr lang="en-US" smtClean="0"/>
              <a:pPr/>
              <a:t>10/18/2016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326E6-5504-4BD9-B40A-B34F579E03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6914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00B05-A2EC-4CB6-864C-75004107DA15}" type="datetimeFigureOut">
              <a:rPr lang="en-US" smtClean="0"/>
              <a:pPr/>
              <a:t>10/18/2016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326E6-5504-4BD9-B40A-B34F579E03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0031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00B05-A2EC-4CB6-864C-75004107DA15}" type="datetimeFigureOut">
              <a:rPr lang="en-US" smtClean="0"/>
              <a:pPr/>
              <a:t>10/18/2016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326E6-5504-4BD9-B40A-B34F579E03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4242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00B05-A2EC-4CB6-864C-75004107DA15}" type="datetimeFigureOut">
              <a:rPr lang="en-US" smtClean="0"/>
              <a:pPr/>
              <a:t>10/18/2016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326E6-5504-4BD9-B40A-B34F579E03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024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00B05-A2EC-4CB6-864C-75004107DA15}" type="datetimeFigureOut">
              <a:rPr lang="en-US" smtClean="0"/>
              <a:pPr/>
              <a:t>10/18/2016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326E6-5504-4BD9-B40A-B34F579E03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806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00B05-A2EC-4CB6-864C-75004107DA15}" type="datetimeFigureOut">
              <a:rPr lang="en-US" smtClean="0"/>
              <a:pPr/>
              <a:t>10/18/2016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326E6-5504-4BD9-B40A-B34F579E03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6122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00B05-A2EC-4CB6-864C-75004107DA15}" type="datetimeFigureOut">
              <a:rPr lang="en-US" smtClean="0"/>
              <a:pPr/>
              <a:t>10/18/2016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326E6-5504-4BD9-B40A-B34F579E03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1104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4000"/>
                </a:schemeClr>
              </a:gs>
              <a:gs pos="73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9000"/>
                </a:schemeClr>
              </a:gs>
              <a:gs pos="66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1000"/>
                </a:schemeClr>
              </a:gs>
              <a:gs pos="75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8000"/>
                </a:schemeClr>
              </a:gs>
              <a:gs pos="72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10F00B05-A2EC-4CB6-864C-75004107DA15}" type="datetimeFigureOut">
              <a:rPr lang="en-US" smtClean="0"/>
              <a:pPr/>
              <a:t>10/18/2016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1326E6-5504-4BD9-B40A-B34F579E03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34586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7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6" indent="-342906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62" indent="-285755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20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2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3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42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49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5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6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7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5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2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38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46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53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6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1447801"/>
            <a:ext cx="8915400" cy="3329581"/>
          </a:xfrm>
        </p:spPr>
        <p:txBody>
          <a:bodyPr/>
          <a:lstStyle/>
          <a:p>
            <a:r>
              <a:rPr lang="en-US" dirty="0" smtClean="0"/>
              <a:t>Electromagnetic Spectrum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 smtClean="0"/>
              <a:t>8.P.3A.6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755" y="6824"/>
            <a:ext cx="8763000" cy="907576"/>
          </a:xfrm>
        </p:spPr>
        <p:txBody>
          <a:bodyPr/>
          <a:lstStyle/>
          <a:p>
            <a:r>
              <a:rPr lang="en-US" b="1" dirty="0" smtClean="0"/>
              <a:t>Electromagnetic Spectrum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763000" cy="5638799"/>
          </a:xfrm>
        </p:spPr>
        <p:txBody>
          <a:bodyPr>
            <a:noAutofit/>
          </a:bodyPr>
          <a:lstStyle/>
          <a:p>
            <a:pPr>
              <a:buFont typeface="Courier New" pitchFamily="49" charset="0"/>
              <a:buChar char="o"/>
            </a:pPr>
            <a:r>
              <a:rPr lang="en-US" sz="3600" dirty="0" smtClean="0">
                <a:solidFill>
                  <a:schemeClr val="tx2"/>
                </a:solidFill>
                <a:latin typeface="+mn-lt"/>
              </a:rPr>
              <a:t>The </a:t>
            </a:r>
            <a:r>
              <a:rPr lang="en-US" sz="3600" dirty="0" smtClean="0">
                <a:solidFill>
                  <a:schemeClr val="tx2"/>
                </a:solidFill>
                <a:latin typeface="+mn-lt"/>
              </a:rPr>
              <a:t>electromagnetic spectrum depicts the range of all possible </a:t>
            </a:r>
            <a:r>
              <a:rPr lang="en-US" sz="3600" u="sng" dirty="0" smtClean="0">
                <a:solidFill>
                  <a:schemeClr val="tx2"/>
                </a:solidFill>
                <a:latin typeface="+mn-lt"/>
              </a:rPr>
              <a:t>frequencies</a:t>
            </a:r>
            <a:r>
              <a:rPr lang="en-US" sz="3600" dirty="0" smtClean="0">
                <a:solidFill>
                  <a:schemeClr val="tx2"/>
                </a:solidFill>
                <a:latin typeface="+mn-lt"/>
              </a:rPr>
              <a:t> of electromagnetic </a:t>
            </a:r>
            <a:r>
              <a:rPr lang="en-US" sz="3600" u="sng" dirty="0" smtClean="0">
                <a:solidFill>
                  <a:schemeClr val="tx2"/>
                </a:solidFill>
                <a:latin typeface="+mn-lt"/>
              </a:rPr>
              <a:t>radiation</a:t>
            </a:r>
            <a:r>
              <a:rPr lang="en-US" sz="3600" dirty="0" smtClean="0">
                <a:solidFill>
                  <a:schemeClr val="tx2"/>
                </a:solidFill>
                <a:latin typeface="+mn-lt"/>
              </a:rPr>
              <a:t>.</a:t>
            </a:r>
          </a:p>
          <a:p>
            <a:pPr>
              <a:buFont typeface="Courier New" pitchFamily="49" charset="0"/>
              <a:buChar char="o"/>
            </a:pPr>
            <a:r>
              <a:rPr lang="en-US" sz="3600" u="sng" dirty="0" smtClean="0">
                <a:solidFill>
                  <a:schemeClr val="tx2"/>
                </a:solidFill>
                <a:latin typeface="+mn-lt"/>
              </a:rPr>
              <a:t>Radio</a:t>
            </a:r>
            <a:r>
              <a:rPr lang="en-US" sz="3600" dirty="0" smtClean="0">
                <a:solidFill>
                  <a:schemeClr val="tx2"/>
                </a:solidFill>
                <a:latin typeface="+mn-lt"/>
              </a:rPr>
              <a:t> waves are classed as </a:t>
            </a:r>
            <a:r>
              <a:rPr lang="en-US" sz="3600" u="sng" dirty="0" smtClean="0">
                <a:solidFill>
                  <a:schemeClr val="tx2"/>
                </a:solidFill>
                <a:latin typeface="+mn-lt"/>
              </a:rPr>
              <a:t>low </a:t>
            </a:r>
            <a:r>
              <a:rPr lang="en-US" sz="3600" dirty="0" smtClean="0">
                <a:solidFill>
                  <a:schemeClr val="tx2"/>
                </a:solidFill>
                <a:latin typeface="+mn-lt"/>
              </a:rPr>
              <a:t>frequency, high-wavelength energy waves.</a:t>
            </a:r>
          </a:p>
          <a:p>
            <a:pPr>
              <a:buFont typeface="Courier New" pitchFamily="49" charset="0"/>
              <a:buChar char="o"/>
            </a:pPr>
            <a:r>
              <a:rPr lang="en-US" sz="3600" u="sng" dirty="0" smtClean="0">
                <a:solidFill>
                  <a:schemeClr val="tx2"/>
                </a:solidFill>
                <a:latin typeface="+mn-lt"/>
              </a:rPr>
              <a:t>Gamma</a:t>
            </a:r>
            <a:r>
              <a:rPr lang="en-US" sz="3600" dirty="0" smtClean="0">
                <a:solidFill>
                  <a:schemeClr val="tx2"/>
                </a:solidFill>
                <a:latin typeface="+mn-lt"/>
              </a:rPr>
              <a:t> Rays are classed as </a:t>
            </a:r>
            <a:r>
              <a:rPr lang="en-US" sz="3600" u="sng" dirty="0" smtClean="0">
                <a:solidFill>
                  <a:schemeClr val="tx2"/>
                </a:solidFill>
                <a:latin typeface="+mn-lt"/>
              </a:rPr>
              <a:t>high</a:t>
            </a:r>
            <a:r>
              <a:rPr lang="en-US" sz="3600" dirty="0" smtClean="0">
                <a:solidFill>
                  <a:schemeClr val="tx2"/>
                </a:solidFill>
                <a:latin typeface="+mn-lt"/>
              </a:rPr>
              <a:t> frequency, low-wavelength energy waves.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04800"/>
            <a:ext cx="9139597" cy="632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066800"/>
            <a:ext cx="8839200" cy="5562600"/>
          </a:xfrm>
        </p:spPr>
        <p:txBody>
          <a:bodyPr>
            <a:noAutofit/>
          </a:bodyPr>
          <a:lstStyle/>
          <a:p>
            <a:r>
              <a:rPr lang="en-US" sz="3200" dirty="0" smtClean="0">
                <a:solidFill>
                  <a:schemeClr val="tx2"/>
                </a:solidFill>
              </a:rPr>
              <a:t>Signals that humans </a:t>
            </a:r>
            <a:r>
              <a:rPr lang="en-US" sz="3200" u="sng" dirty="0" smtClean="0">
                <a:solidFill>
                  <a:schemeClr val="tx2"/>
                </a:solidFill>
              </a:rPr>
              <a:t>cannot</a:t>
            </a:r>
            <a:r>
              <a:rPr lang="en-US" sz="3200" dirty="0" smtClean="0">
                <a:solidFill>
                  <a:schemeClr val="tx2"/>
                </a:solidFill>
              </a:rPr>
              <a:t> sense directly can be detected through technological advances and designs. </a:t>
            </a:r>
          </a:p>
          <a:p>
            <a:pPr lvl="1"/>
            <a:r>
              <a:rPr lang="en-US" sz="2800" dirty="0" smtClean="0">
                <a:solidFill>
                  <a:schemeClr val="tx2"/>
                </a:solidFill>
              </a:rPr>
              <a:t>Radios, televisions, cell phones, and wireless computer networks are examples of such technologies that are </a:t>
            </a:r>
            <a:r>
              <a:rPr lang="en-US" sz="2800" u="sng" dirty="0" smtClean="0">
                <a:solidFill>
                  <a:schemeClr val="tx2"/>
                </a:solidFill>
              </a:rPr>
              <a:t>beneficial</a:t>
            </a:r>
            <a:r>
              <a:rPr lang="en-US" sz="2800" dirty="0" smtClean="0">
                <a:solidFill>
                  <a:schemeClr val="tx2"/>
                </a:solidFill>
              </a:rPr>
              <a:t> to humans by receiving and transmitting signals through </a:t>
            </a:r>
            <a:r>
              <a:rPr lang="en-US" sz="2800" u="sng" dirty="0" smtClean="0">
                <a:solidFill>
                  <a:schemeClr val="tx2"/>
                </a:solidFill>
              </a:rPr>
              <a:t>radio</a:t>
            </a:r>
            <a:r>
              <a:rPr lang="en-US" sz="2800" dirty="0" smtClean="0">
                <a:solidFill>
                  <a:schemeClr val="tx2"/>
                </a:solidFill>
              </a:rPr>
              <a:t> waves.</a:t>
            </a:r>
          </a:p>
          <a:p>
            <a:pPr lvl="1"/>
            <a:r>
              <a:rPr lang="en-US" sz="2800" dirty="0" smtClean="0">
                <a:solidFill>
                  <a:schemeClr val="tx2"/>
                </a:solidFill>
              </a:rPr>
              <a:t>These signals are transmitted through a </a:t>
            </a:r>
            <a:r>
              <a:rPr lang="en-US" sz="2800" u="sng" dirty="0" smtClean="0">
                <a:solidFill>
                  <a:schemeClr val="tx2"/>
                </a:solidFill>
              </a:rPr>
              <a:t>medium</a:t>
            </a:r>
            <a:r>
              <a:rPr lang="en-US" sz="2800" dirty="0" smtClean="0">
                <a:solidFill>
                  <a:schemeClr val="tx2"/>
                </a:solidFill>
              </a:rPr>
              <a:t> (which can include the air or fiber optic cables) and captured by the </a:t>
            </a:r>
            <a:r>
              <a:rPr lang="en-US" sz="2800" u="sng" dirty="0" smtClean="0">
                <a:solidFill>
                  <a:schemeClr val="tx2"/>
                </a:solidFill>
              </a:rPr>
              <a:t>device</a:t>
            </a:r>
            <a:r>
              <a:rPr lang="en-US" sz="2800" dirty="0" smtClean="0">
                <a:solidFill>
                  <a:schemeClr val="tx2"/>
                </a:solidFill>
              </a:rPr>
              <a:t>.</a:t>
            </a:r>
            <a:endParaRPr lang="en-US" sz="2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46898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8915400" cy="5486399"/>
          </a:xfrm>
        </p:spPr>
        <p:txBody>
          <a:bodyPr>
            <a:noAutofit/>
          </a:bodyPr>
          <a:lstStyle/>
          <a:p>
            <a:r>
              <a:rPr lang="en-US" sz="3200" dirty="0" smtClean="0">
                <a:solidFill>
                  <a:schemeClr val="tx2"/>
                </a:solidFill>
              </a:rPr>
              <a:t>The </a:t>
            </a:r>
            <a:r>
              <a:rPr lang="en-US" sz="3200" u="sng" dirty="0" smtClean="0">
                <a:solidFill>
                  <a:schemeClr val="tx2"/>
                </a:solidFill>
              </a:rPr>
              <a:t>higher</a:t>
            </a:r>
            <a:r>
              <a:rPr lang="en-US" sz="3200" dirty="0" smtClean="0">
                <a:solidFill>
                  <a:schemeClr val="tx2"/>
                </a:solidFill>
              </a:rPr>
              <a:t> the frequency of the radio wave, the more information it can carry.  </a:t>
            </a:r>
            <a:endParaRPr lang="en-US" sz="3200" dirty="0">
              <a:solidFill>
                <a:schemeClr val="tx2"/>
              </a:solidFill>
            </a:endParaRPr>
          </a:p>
          <a:p>
            <a:pPr lvl="1"/>
            <a:r>
              <a:rPr lang="en-US" sz="2800" dirty="0" smtClean="0">
                <a:solidFill>
                  <a:schemeClr val="tx2"/>
                </a:solidFill>
              </a:rPr>
              <a:t>Example: The radio waves transmitted and received by </a:t>
            </a:r>
            <a:r>
              <a:rPr lang="en-US" sz="2800" u="sng" dirty="0" smtClean="0">
                <a:solidFill>
                  <a:schemeClr val="tx2"/>
                </a:solidFill>
              </a:rPr>
              <a:t>wireless</a:t>
            </a:r>
            <a:r>
              <a:rPr lang="en-US" sz="2800" dirty="0" smtClean="0">
                <a:solidFill>
                  <a:schemeClr val="tx2"/>
                </a:solidFill>
              </a:rPr>
              <a:t> computer networks are at much higher frequencies than those used by other devices.  </a:t>
            </a:r>
          </a:p>
          <a:p>
            <a:pPr lvl="1"/>
            <a:r>
              <a:rPr lang="en-US" sz="2800" dirty="0" smtClean="0">
                <a:solidFill>
                  <a:schemeClr val="tx2"/>
                </a:solidFill>
              </a:rPr>
              <a:t>Radios, televisions, and cell phones </a:t>
            </a:r>
            <a:r>
              <a:rPr lang="en-US" sz="2800" u="sng" dirty="0" smtClean="0">
                <a:solidFill>
                  <a:schemeClr val="tx2"/>
                </a:solidFill>
              </a:rPr>
              <a:t>cannot</a:t>
            </a:r>
            <a:r>
              <a:rPr lang="en-US" sz="2800" dirty="0" smtClean="0">
                <a:solidFill>
                  <a:schemeClr val="tx2"/>
                </a:solidFill>
              </a:rPr>
              <a:t> detect these waves that carry the enormous amounts of information required for internet usage.</a:t>
            </a:r>
            <a:endParaRPr lang="en-US" sz="2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36462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57200"/>
            <a:ext cx="8915400" cy="6096000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chemeClr val="tx2"/>
                </a:solidFill>
              </a:rPr>
              <a:t>The signals sent and received by radios, televisions, cell phones and wireless networks are often </a:t>
            </a:r>
            <a:r>
              <a:rPr lang="en-US" sz="3600" u="sng" dirty="0" smtClean="0">
                <a:solidFill>
                  <a:schemeClr val="tx2"/>
                </a:solidFill>
              </a:rPr>
              <a:t>digitized</a:t>
            </a:r>
            <a:r>
              <a:rPr lang="en-US" sz="3600" dirty="0" smtClean="0">
                <a:solidFill>
                  <a:schemeClr val="tx2"/>
                </a:solidFill>
              </a:rPr>
              <a:t> (sent as wave pulses) as a more reliable way to transmit information.</a:t>
            </a:r>
          </a:p>
          <a:p>
            <a:r>
              <a:rPr lang="en-US" sz="3600" dirty="0" smtClean="0">
                <a:solidFill>
                  <a:schemeClr val="tx2"/>
                </a:solidFill>
              </a:rPr>
              <a:t>When in </a:t>
            </a:r>
            <a:r>
              <a:rPr lang="en-US" sz="3600" u="sng" dirty="0" smtClean="0">
                <a:solidFill>
                  <a:schemeClr val="tx2"/>
                </a:solidFill>
              </a:rPr>
              <a:t>digitized</a:t>
            </a:r>
            <a:r>
              <a:rPr lang="en-US" sz="3600" dirty="0" smtClean="0">
                <a:solidFill>
                  <a:schemeClr val="tx2"/>
                </a:solidFill>
              </a:rPr>
              <a:t> form, information can be </a:t>
            </a:r>
            <a:r>
              <a:rPr lang="en-US" sz="3600" u="sng" dirty="0" smtClean="0">
                <a:solidFill>
                  <a:schemeClr val="tx2"/>
                </a:solidFill>
              </a:rPr>
              <a:t>recorded</a:t>
            </a:r>
            <a:r>
              <a:rPr lang="en-US" sz="3600" dirty="0" smtClean="0">
                <a:solidFill>
                  <a:schemeClr val="tx2"/>
                </a:solidFill>
              </a:rPr>
              <a:t>, </a:t>
            </a:r>
            <a:r>
              <a:rPr lang="en-US" sz="3600" u="sng" dirty="0" smtClean="0">
                <a:solidFill>
                  <a:schemeClr val="tx2"/>
                </a:solidFill>
              </a:rPr>
              <a:t>stored</a:t>
            </a:r>
            <a:r>
              <a:rPr lang="en-US" sz="3600" dirty="0" smtClean="0">
                <a:solidFill>
                  <a:schemeClr val="tx2"/>
                </a:solidFill>
              </a:rPr>
              <a:t> for future recovery, and transmitted over long </a:t>
            </a:r>
            <a:r>
              <a:rPr lang="en-US" sz="3600" u="sng" dirty="0" smtClean="0">
                <a:solidFill>
                  <a:schemeClr val="tx2"/>
                </a:solidFill>
              </a:rPr>
              <a:t>distances</a:t>
            </a:r>
            <a:r>
              <a:rPr lang="en-US" sz="3600" dirty="0" smtClean="0">
                <a:solidFill>
                  <a:schemeClr val="tx2"/>
                </a:solidFill>
              </a:rPr>
              <a:t> without substantial loss.</a:t>
            </a:r>
            <a:endParaRPr lang="en-US" sz="3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116881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3088</TotalTime>
  <Words>232</Words>
  <Application>Microsoft Office PowerPoint</Application>
  <PresentationFormat>On-screen Show (4:3)</PresentationFormat>
  <Paragraphs>14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Century Gothic</vt:lpstr>
      <vt:lpstr>Courier New</vt:lpstr>
      <vt:lpstr>Wingdings 3</vt:lpstr>
      <vt:lpstr>Ion</vt:lpstr>
      <vt:lpstr>Electromagnetic Spectrum</vt:lpstr>
      <vt:lpstr>Electromagnetic Spectrum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Waves Part II</dc:title>
  <dc:creator>MMacasek</dc:creator>
  <cp:lastModifiedBy>Derise, Jessica</cp:lastModifiedBy>
  <cp:revision>97</cp:revision>
  <cp:lastPrinted>2015-10-16T13:32:19Z</cp:lastPrinted>
  <dcterms:created xsi:type="dcterms:W3CDTF">2011-04-15T14:26:13Z</dcterms:created>
  <dcterms:modified xsi:type="dcterms:W3CDTF">2016-10-18T13:19:42Z</dcterms:modified>
</cp:coreProperties>
</file>