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7" r:id="rId2"/>
    <p:sldId id="258" r:id="rId3"/>
    <p:sldId id="259" r:id="rId4"/>
    <p:sldId id="260" r:id="rId5"/>
    <p:sldId id="261" r:id="rId6"/>
    <p:sldId id="262" r:id="rId7"/>
    <p:sldId id="263" r:id="rId8"/>
    <p:sldId id="269" r:id="rId9"/>
    <p:sldId id="270" r:id="rId10"/>
    <p:sldId id="265" r:id="rId11"/>
    <p:sldId id="266" r:id="rId12"/>
    <p:sldId id="268" r:id="rId13"/>
    <p:sldId id="267"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62C78A5-654A-44E0-B522-38515472E246}" type="datetimeFigureOut">
              <a:rPr lang="en-US" smtClean="0"/>
              <a:t>5/9/2016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29055E1-B64A-4004-B204-B18AC93C5802}" type="slidenum">
              <a:rPr lang="en-US" smtClean="0"/>
              <a:t>‹#›</a:t>
            </a:fld>
            <a:endParaRPr lang="en-US"/>
          </a:p>
        </p:txBody>
      </p:sp>
    </p:spTree>
    <p:extLst>
      <p:ext uri="{BB962C8B-B14F-4D97-AF65-F5344CB8AC3E}">
        <p14:creationId xmlns:p14="http://schemas.microsoft.com/office/powerpoint/2010/main" val="17937961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00474E-6AE3-405F-B7E2-86EB0FB4C420}"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C19F7-FABD-486E-ACB6-940A6C6097D1}" type="slidenum">
              <a:rPr lang="en-US" smtClean="0"/>
              <a:pPr/>
              <a:t>‹#›</a:t>
            </a:fld>
            <a:endParaRPr lang="en-US"/>
          </a:p>
        </p:txBody>
      </p:sp>
    </p:spTree>
  </p:cSld>
  <p:clrMapOvr>
    <a:masterClrMapping/>
  </p:clrMapOvr>
  <p:transition advClick="0" advTm="18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00474E-6AE3-405F-B7E2-86EB0FB4C420}"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C19F7-FABD-486E-ACB6-940A6C6097D1}" type="slidenum">
              <a:rPr lang="en-US" smtClean="0"/>
              <a:pPr/>
              <a:t>‹#›</a:t>
            </a:fld>
            <a:endParaRPr lang="en-US"/>
          </a:p>
        </p:txBody>
      </p:sp>
    </p:spTree>
  </p:cSld>
  <p:clrMapOvr>
    <a:masterClrMapping/>
  </p:clrMapOvr>
  <p:transition advClick="0" advTm="18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00474E-6AE3-405F-B7E2-86EB0FB4C420}"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C19F7-FABD-486E-ACB6-940A6C6097D1}" type="slidenum">
              <a:rPr lang="en-US" smtClean="0"/>
              <a:pPr/>
              <a:t>‹#›</a:t>
            </a:fld>
            <a:endParaRPr lang="en-US"/>
          </a:p>
        </p:txBody>
      </p:sp>
    </p:spTree>
  </p:cSld>
  <p:clrMapOvr>
    <a:masterClrMapping/>
  </p:clrMapOvr>
  <p:transition advClick="0" advTm="18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00474E-6AE3-405F-B7E2-86EB0FB4C420}"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C19F7-FABD-486E-ACB6-940A6C6097D1}" type="slidenum">
              <a:rPr lang="en-US" smtClean="0"/>
              <a:pPr/>
              <a:t>‹#›</a:t>
            </a:fld>
            <a:endParaRPr lang="en-US"/>
          </a:p>
        </p:txBody>
      </p:sp>
    </p:spTree>
  </p:cSld>
  <p:clrMapOvr>
    <a:masterClrMapping/>
  </p:clrMapOvr>
  <p:transition advClick="0" advTm="18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00474E-6AE3-405F-B7E2-86EB0FB4C420}"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C19F7-FABD-486E-ACB6-940A6C6097D1}" type="slidenum">
              <a:rPr lang="en-US" smtClean="0"/>
              <a:pPr/>
              <a:t>‹#›</a:t>
            </a:fld>
            <a:endParaRPr lang="en-US"/>
          </a:p>
        </p:txBody>
      </p:sp>
    </p:spTree>
  </p:cSld>
  <p:clrMapOvr>
    <a:masterClrMapping/>
  </p:clrMapOvr>
  <p:transition advClick="0" advTm="18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00474E-6AE3-405F-B7E2-86EB0FB4C420}" type="datetimeFigureOut">
              <a:rPr lang="en-US" smtClean="0"/>
              <a:pPr/>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C19F7-FABD-486E-ACB6-940A6C6097D1}" type="slidenum">
              <a:rPr lang="en-US" smtClean="0"/>
              <a:pPr/>
              <a:t>‹#›</a:t>
            </a:fld>
            <a:endParaRPr lang="en-US"/>
          </a:p>
        </p:txBody>
      </p:sp>
    </p:spTree>
  </p:cSld>
  <p:clrMapOvr>
    <a:masterClrMapping/>
  </p:clrMapOvr>
  <p:transition advClick="0" advTm="18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00474E-6AE3-405F-B7E2-86EB0FB4C420}" type="datetimeFigureOut">
              <a:rPr lang="en-US" smtClean="0"/>
              <a:pPr/>
              <a:t>5/9/2016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3C19F7-FABD-486E-ACB6-940A6C6097D1}" type="slidenum">
              <a:rPr lang="en-US" smtClean="0"/>
              <a:pPr/>
              <a:t>‹#›</a:t>
            </a:fld>
            <a:endParaRPr lang="en-US"/>
          </a:p>
        </p:txBody>
      </p:sp>
    </p:spTree>
  </p:cSld>
  <p:clrMapOvr>
    <a:masterClrMapping/>
  </p:clrMapOvr>
  <p:transition advClick="0" advTm="18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00474E-6AE3-405F-B7E2-86EB0FB4C420}" type="datetimeFigureOut">
              <a:rPr lang="en-US" smtClean="0"/>
              <a:pPr/>
              <a:t>5/9/2016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3C19F7-FABD-486E-ACB6-940A6C6097D1}" type="slidenum">
              <a:rPr lang="en-US" smtClean="0"/>
              <a:pPr/>
              <a:t>‹#›</a:t>
            </a:fld>
            <a:endParaRPr lang="en-US"/>
          </a:p>
        </p:txBody>
      </p:sp>
    </p:spTree>
  </p:cSld>
  <p:clrMapOvr>
    <a:masterClrMapping/>
  </p:clrMapOvr>
  <p:transition advClick="0" advTm="18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0474E-6AE3-405F-B7E2-86EB0FB4C420}" type="datetimeFigureOut">
              <a:rPr lang="en-US" smtClean="0"/>
              <a:pPr/>
              <a:t>5/9/2016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3C19F7-FABD-486E-ACB6-940A6C6097D1}" type="slidenum">
              <a:rPr lang="en-US" smtClean="0"/>
              <a:pPr/>
              <a:t>‹#›</a:t>
            </a:fld>
            <a:endParaRPr lang="en-US"/>
          </a:p>
        </p:txBody>
      </p:sp>
    </p:spTree>
  </p:cSld>
  <p:clrMapOvr>
    <a:masterClrMapping/>
  </p:clrMapOvr>
  <p:transition advClick="0" advTm="18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00474E-6AE3-405F-B7E2-86EB0FB4C420}" type="datetimeFigureOut">
              <a:rPr lang="en-US" smtClean="0"/>
              <a:pPr/>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C19F7-FABD-486E-ACB6-940A6C6097D1}" type="slidenum">
              <a:rPr lang="en-US" smtClean="0"/>
              <a:pPr/>
              <a:t>‹#›</a:t>
            </a:fld>
            <a:endParaRPr lang="en-US"/>
          </a:p>
        </p:txBody>
      </p:sp>
    </p:spTree>
  </p:cSld>
  <p:clrMapOvr>
    <a:masterClrMapping/>
  </p:clrMapOvr>
  <p:transition advClick="0" advTm="18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00474E-6AE3-405F-B7E2-86EB0FB4C420}" type="datetimeFigureOut">
              <a:rPr lang="en-US" smtClean="0"/>
              <a:pPr/>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C19F7-FABD-486E-ACB6-940A6C6097D1}" type="slidenum">
              <a:rPr lang="en-US" smtClean="0"/>
              <a:pPr/>
              <a:t>‹#›</a:t>
            </a:fld>
            <a:endParaRPr lang="en-US"/>
          </a:p>
        </p:txBody>
      </p:sp>
    </p:spTree>
  </p:cSld>
  <p:clrMapOvr>
    <a:masterClrMapping/>
  </p:clrMapOvr>
  <p:transition advClick="0" advTm="18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00474E-6AE3-405F-B7E2-86EB0FB4C420}" type="datetimeFigureOut">
              <a:rPr lang="en-US" smtClean="0"/>
              <a:pPr/>
              <a:t>5/9/2016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C19F7-FABD-486E-ACB6-940A6C6097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180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8-4</a:t>
            </a:r>
            <a:r>
              <a:rPr lang="en-US" dirty="0" smtClean="0"/>
              <a:t/>
            </a:r>
            <a:br>
              <a:rPr lang="en-US" dirty="0" smtClean="0"/>
            </a:br>
            <a:endParaRPr lang="en-US" dirty="0"/>
          </a:p>
        </p:txBody>
      </p:sp>
      <p:sp>
        <p:nvSpPr>
          <p:cNvPr id="3" name="Content Placeholder 2"/>
          <p:cNvSpPr>
            <a:spLocks noGrp="1"/>
          </p:cNvSpPr>
          <p:nvPr>
            <p:ph idx="1"/>
          </p:nvPr>
        </p:nvSpPr>
        <p:spPr>
          <a:xfrm>
            <a:off x="381000" y="990600"/>
            <a:ext cx="8305800" cy="5562600"/>
          </a:xfrm>
        </p:spPr>
        <p:txBody>
          <a:bodyPr>
            <a:normAutofit fontScale="77500" lnSpcReduction="20000"/>
          </a:bodyPr>
          <a:lstStyle/>
          <a:p>
            <a:pPr marL="514350" lvl="0" indent="-514350">
              <a:buFont typeface="+mj-lt"/>
              <a:buAutoNum type="arabicPeriod"/>
            </a:pPr>
            <a:r>
              <a:rPr lang="en-US" sz="3400" b="1" dirty="0" smtClean="0"/>
              <a:t>Define </a:t>
            </a:r>
            <a:r>
              <a:rPr lang="en-US" sz="3400" b="1" dirty="0"/>
              <a:t>the term Antebellum. What American War does the word relate to?  </a:t>
            </a:r>
            <a:r>
              <a:rPr lang="en-US" sz="3400" dirty="0">
                <a:solidFill>
                  <a:srgbClr val="FF0000"/>
                </a:solidFill>
              </a:rPr>
              <a:t>Time period before the Civil War</a:t>
            </a:r>
          </a:p>
          <a:p>
            <a:pPr marL="514350" lvl="0" indent="-514350">
              <a:buFont typeface="+mj-lt"/>
              <a:buAutoNum type="arabicPeriod"/>
            </a:pPr>
            <a:r>
              <a:rPr lang="en-US" sz="3400" b="1" dirty="0"/>
              <a:t>Describe the outcome of the </a:t>
            </a:r>
            <a:r>
              <a:rPr lang="en-US" sz="3400" b="1" dirty="0" err="1"/>
              <a:t>Dred</a:t>
            </a:r>
            <a:r>
              <a:rPr lang="en-US" sz="3400" b="1" dirty="0"/>
              <a:t> Scot decision?  </a:t>
            </a:r>
            <a:r>
              <a:rPr lang="en-US" sz="3400" dirty="0">
                <a:solidFill>
                  <a:srgbClr val="FF0000"/>
                </a:solidFill>
              </a:rPr>
              <a:t>Allowed slavery to continue in the states where it exist, declared that slaves were not citizens but property, thus having no legal rights</a:t>
            </a:r>
            <a:r>
              <a:rPr lang="en-US" sz="3400" b="1" dirty="0"/>
              <a:t>.  </a:t>
            </a:r>
          </a:p>
          <a:p>
            <a:pPr marL="514350" lvl="0" indent="-514350">
              <a:buFont typeface="+mj-lt"/>
              <a:buAutoNum type="arabicPeriod"/>
            </a:pPr>
            <a:r>
              <a:rPr lang="en-US" sz="3400" b="1" dirty="0"/>
              <a:t>After the election of Abraham Lincoln, what action did SC take?  </a:t>
            </a:r>
            <a:r>
              <a:rPr lang="en-US" sz="3400" dirty="0">
                <a:solidFill>
                  <a:srgbClr val="FF0000"/>
                </a:solidFill>
              </a:rPr>
              <a:t>SC seceded from the Union, fearing Lincoln would take slavery away </a:t>
            </a:r>
          </a:p>
          <a:p>
            <a:pPr marL="514350" lvl="0" indent="-514350">
              <a:buFont typeface="+mj-lt"/>
              <a:buAutoNum type="arabicPeriod"/>
            </a:pPr>
            <a:r>
              <a:rPr lang="en-US" sz="3400" b="1" dirty="0"/>
              <a:t>Provide 3 advantages of the Union and the Confederacy during the Civil War.</a:t>
            </a:r>
          </a:p>
          <a:p>
            <a:pPr marL="914400" lvl="1" indent="-514350"/>
            <a:r>
              <a:rPr lang="en-US" sz="3400" u="sng" dirty="0">
                <a:solidFill>
                  <a:srgbClr val="FF0000"/>
                </a:solidFill>
              </a:rPr>
              <a:t>Union-</a:t>
            </a:r>
            <a:r>
              <a:rPr lang="en-US" sz="3400" dirty="0">
                <a:solidFill>
                  <a:srgbClr val="FF0000"/>
                </a:solidFill>
              </a:rPr>
              <a:t> Higher population, better navy, more industry, more railroads, </a:t>
            </a:r>
          </a:p>
          <a:p>
            <a:pPr marL="914400" lvl="1" indent="-514350"/>
            <a:r>
              <a:rPr lang="en-US" sz="3400" u="sng" dirty="0">
                <a:solidFill>
                  <a:srgbClr val="FF0000"/>
                </a:solidFill>
              </a:rPr>
              <a:t>Confederacy-</a:t>
            </a:r>
            <a:r>
              <a:rPr lang="en-US" sz="3400" dirty="0">
                <a:solidFill>
                  <a:srgbClr val="FF0000"/>
                </a:solidFill>
              </a:rPr>
              <a:t> Better generals, fought a defensive war, fighting for a cause.</a:t>
            </a:r>
          </a:p>
          <a:p>
            <a:pPr>
              <a:buNone/>
            </a:pPr>
            <a:endParaRPr lang="en-US" dirty="0"/>
          </a:p>
        </p:txBody>
      </p:sp>
    </p:spTree>
  </p:cSld>
  <p:clrMapOvr>
    <a:masterClrMapping/>
  </p:clrMapOvr>
  <p:transition advClick="0" advTm="24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u="sng" dirty="0" smtClean="0"/>
              <a:t>8-7</a:t>
            </a:r>
            <a:endParaRPr lang="en-US" dirty="0"/>
          </a:p>
        </p:txBody>
      </p:sp>
      <p:sp>
        <p:nvSpPr>
          <p:cNvPr id="3" name="Content Placeholder 2"/>
          <p:cNvSpPr>
            <a:spLocks noGrp="1"/>
          </p:cNvSpPr>
          <p:nvPr>
            <p:ph idx="1"/>
          </p:nvPr>
        </p:nvSpPr>
        <p:spPr>
          <a:xfrm>
            <a:off x="457200" y="914400"/>
            <a:ext cx="8229600" cy="5715000"/>
          </a:xfrm>
        </p:spPr>
        <p:txBody>
          <a:bodyPr>
            <a:normAutofit fontScale="47500" lnSpcReduction="20000"/>
          </a:bodyPr>
          <a:lstStyle/>
          <a:p>
            <a:pPr marL="514350" lvl="0" indent="-514350">
              <a:buFont typeface="+mj-lt"/>
              <a:buAutoNum type="arabicPeriod"/>
            </a:pPr>
            <a:r>
              <a:rPr lang="en-US" sz="5100" b="1" dirty="0" smtClean="0"/>
              <a:t>What </a:t>
            </a:r>
            <a:r>
              <a:rPr lang="en-US" sz="5100" b="1" dirty="0"/>
              <a:t>were the arguments in the Briggs v. Elliot court case?  </a:t>
            </a:r>
            <a:r>
              <a:rPr lang="en-US" sz="5100" dirty="0">
                <a:solidFill>
                  <a:srgbClr val="FF0000"/>
                </a:solidFill>
              </a:rPr>
              <a:t>Provide equal funding for segregated schools, it later turned into one of the cases in the Brown v. Board which declared segregation in public schools to be unconstitutional.  </a:t>
            </a:r>
            <a:endParaRPr lang="en-US" sz="5100" dirty="0" smtClean="0">
              <a:solidFill>
                <a:srgbClr val="FF0000"/>
              </a:solidFill>
            </a:endParaRPr>
          </a:p>
          <a:p>
            <a:pPr marL="514350" lvl="0" indent="-514350">
              <a:buFont typeface="+mj-lt"/>
              <a:buAutoNum type="arabicPeriod"/>
            </a:pPr>
            <a:r>
              <a:rPr lang="en-US" sz="5100" b="1" dirty="0" smtClean="0"/>
              <a:t>How did the Savannah River Nuclear plant contribute to the Cold War?  </a:t>
            </a:r>
            <a:r>
              <a:rPr lang="en-US" sz="5100" dirty="0" smtClean="0">
                <a:solidFill>
                  <a:srgbClr val="FF0000"/>
                </a:solidFill>
              </a:rPr>
              <a:t>Created nuclear weapons used during the arms race of the Cold War</a:t>
            </a:r>
          </a:p>
          <a:p>
            <a:pPr marL="514350" lvl="0" indent="-514350">
              <a:buFont typeface="+mj-lt"/>
              <a:buAutoNum type="arabicPeriod"/>
            </a:pPr>
            <a:r>
              <a:rPr lang="en-US" sz="5100" b="1" dirty="0" smtClean="0"/>
              <a:t>Who were the Friendship Nine?  What impact did they have on the Civil Rights Movement?  </a:t>
            </a:r>
            <a:r>
              <a:rPr lang="en-US" sz="5100" dirty="0" smtClean="0">
                <a:solidFill>
                  <a:srgbClr val="FF0000"/>
                </a:solidFill>
              </a:rPr>
              <a:t>Nine students who attended Friendship Junior College that participated in sit-ins in Rock Hill; their Jail, No Bail strategy prompted protesters to sit in jail, rather than pay bail to lessen the financial hardships of protesting and placing the financial burden on the justice system</a:t>
            </a:r>
            <a:endParaRPr lang="en-US" sz="5100" dirty="0">
              <a:solidFill>
                <a:srgbClr val="FF0000"/>
              </a:solidFill>
            </a:endParaRPr>
          </a:p>
          <a:p>
            <a:pPr marL="514350" lvl="0" indent="-514350">
              <a:buFont typeface="+mj-lt"/>
              <a:buAutoNum type="arabicPeriod"/>
            </a:pPr>
            <a:r>
              <a:rPr lang="en-US" sz="5100" b="1" dirty="0"/>
              <a:t>What system was created in the 1950s to provide for faster travel throughout the United States?  </a:t>
            </a:r>
            <a:r>
              <a:rPr lang="en-US" sz="5100" dirty="0">
                <a:solidFill>
                  <a:srgbClr val="FF0000"/>
                </a:solidFill>
              </a:rPr>
              <a:t>Interstate Highway systems</a:t>
            </a:r>
          </a:p>
          <a:p>
            <a:endParaRPr lang="en-US" dirty="0"/>
          </a:p>
        </p:txBody>
      </p:sp>
    </p:spTree>
  </p:cSld>
  <p:clrMapOvr>
    <a:masterClrMapping/>
  </p:clrMapOvr>
  <p:transition advClick="0" advTm="241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Identification</a:t>
            </a:r>
            <a:endParaRPr lang="en-US" b="1" dirty="0"/>
          </a:p>
        </p:txBody>
      </p:sp>
      <p:sp>
        <p:nvSpPr>
          <p:cNvPr id="3" name="Content Placeholder 2"/>
          <p:cNvSpPr>
            <a:spLocks noGrp="1"/>
          </p:cNvSpPr>
          <p:nvPr>
            <p:ph idx="1"/>
          </p:nvPr>
        </p:nvSpPr>
        <p:spPr>
          <a:xfrm>
            <a:off x="381000" y="1295400"/>
            <a:ext cx="8305800" cy="5181600"/>
          </a:xfrm>
        </p:spPr>
        <p:txBody>
          <a:bodyPr>
            <a:normAutofit fontScale="85000" lnSpcReduction="20000"/>
          </a:bodyPr>
          <a:lstStyle/>
          <a:p>
            <a:pPr lvl="0"/>
            <a:r>
              <a:rPr lang="en-US" u="sng" dirty="0"/>
              <a:t>Strom </a:t>
            </a:r>
            <a:r>
              <a:rPr lang="en-US" u="sng" dirty="0" smtClean="0"/>
              <a:t>Thurmond</a:t>
            </a:r>
            <a:r>
              <a:rPr lang="en-US" dirty="0" smtClean="0"/>
              <a:t>:   SC Governor and Senator after WWII; brought industry and educational reform to the state; fought against African American Civil Rights</a:t>
            </a:r>
            <a:endParaRPr lang="en-US" dirty="0"/>
          </a:p>
          <a:p>
            <a:pPr lvl="0"/>
            <a:r>
              <a:rPr lang="en-US" u="sng" dirty="0"/>
              <a:t>Franklin D. </a:t>
            </a:r>
            <a:r>
              <a:rPr lang="en-US" u="sng" dirty="0" smtClean="0"/>
              <a:t>Roosevelt</a:t>
            </a:r>
            <a:r>
              <a:rPr lang="en-US" dirty="0" smtClean="0"/>
              <a:t>:  US President during the Great Depression and the New Deal</a:t>
            </a:r>
            <a:endParaRPr lang="en-US" dirty="0"/>
          </a:p>
          <a:p>
            <a:pPr lvl="0"/>
            <a:r>
              <a:rPr lang="en-US" u="sng" dirty="0"/>
              <a:t>Abraham </a:t>
            </a:r>
            <a:r>
              <a:rPr lang="en-US" u="sng" dirty="0" smtClean="0"/>
              <a:t>Lincoln</a:t>
            </a:r>
            <a:r>
              <a:rPr lang="en-US" dirty="0" smtClean="0"/>
              <a:t>:  US President during the Civil War; wrote the Emancipation Proclamation and had a Reconstruction Plan</a:t>
            </a:r>
            <a:endParaRPr lang="en-US" dirty="0"/>
          </a:p>
          <a:p>
            <a:pPr lvl="0"/>
            <a:r>
              <a:rPr lang="en-US" u="sng" dirty="0"/>
              <a:t>Benjamin “Pitchfork” </a:t>
            </a:r>
            <a:r>
              <a:rPr lang="en-US" u="sng" dirty="0" smtClean="0"/>
              <a:t>Tillman</a:t>
            </a:r>
            <a:r>
              <a:rPr lang="en-US" dirty="0" smtClean="0"/>
              <a:t>:  SC Governor and Senator; leader of the Populist Party; favored racial segregation</a:t>
            </a:r>
            <a:endParaRPr lang="en-US" dirty="0"/>
          </a:p>
          <a:p>
            <a:r>
              <a:rPr lang="en-US" u="sng" dirty="0" err="1"/>
              <a:t>Dred</a:t>
            </a:r>
            <a:r>
              <a:rPr lang="en-US" u="sng" dirty="0"/>
              <a:t> </a:t>
            </a:r>
            <a:r>
              <a:rPr lang="en-US" u="sng" dirty="0" smtClean="0"/>
              <a:t>Scott</a:t>
            </a:r>
            <a:r>
              <a:rPr lang="en-US" dirty="0" smtClean="0"/>
              <a:t>:  Slave </a:t>
            </a:r>
            <a:r>
              <a:rPr lang="en-US" dirty="0"/>
              <a:t>who sued for his freedom and the ruling declared that all slaves were not citizens but considered property and had no legal rights.</a:t>
            </a:r>
            <a:endParaRPr lang="en-US" sz="4000" dirty="0"/>
          </a:p>
          <a:p>
            <a:endParaRPr lang="en-US" dirty="0"/>
          </a:p>
        </p:txBody>
      </p:sp>
    </p:spTree>
  </p:cSld>
  <p:clrMapOvr>
    <a:masterClrMapping/>
  </p:clrMapOvr>
  <p:transition advClick="0" advTm="30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096000"/>
          </a:xfrm>
        </p:spPr>
        <p:txBody>
          <a:bodyPr>
            <a:normAutofit/>
          </a:bodyPr>
          <a:lstStyle/>
          <a:p>
            <a:pPr lvl="0"/>
            <a:r>
              <a:rPr lang="en-US" u="sng" dirty="0" smtClean="0"/>
              <a:t>Civil War:  </a:t>
            </a:r>
            <a:r>
              <a:rPr lang="en-US" dirty="0" smtClean="0"/>
              <a:t>Fought between the North and South over issues of state’s rights and slavery </a:t>
            </a:r>
          </a:p>
          <a:p>
            <a:pPr lvl="0"/>
            <a:r>
              <a:rPr lang="en-US" u="sng" dirty="0" smtClean="0"/>
              <a:t>Reconstruction</a:t>
            </a:r>
            <a:r>
              <a:rPr lang="en-US" dirty="0" smtClean="0"/>
              <a:t>:  Time period following the Civil War when the country tried to rebuild</a:t>
            </a:r>
          </a:p>
          <a:p>
            <a:pPr lvl="0"/>
            <a:r>
              <a:rPr lang="en-US" u="sng" dirty="0" smtClean="0"/>
              <a:t>Mary McLeod Bethune</a:t>
            </a:r>
            <a:r>
              <a:rPr lang="en-US" dirty="0" smtClean="0"/>
              <a:t>: founded Bethune-</a:t>
            </a:r>
            <a:r>
              <a:rPr lang="en-US" dirty="0" err="1" smtClean="0"/>
              <a:t>Cookman</a:t>
            </a:r>
            <a:r>
              <a:rPr lang="en-US" dirty="0" smtClean="0"/>
              <a:t> College; member of FDR’s “Black Cabinet”</a:t>
            </a:r>
          </a:p>
          <a:p>
            <a:pPr lvl="0"/>
            <a:r>
              <a:rPr lang="en-US" u="sng" dirty="0" smtClean="0"/>
              <a:t>Great Depression</a:t>
            </a:r>
            <a:r>
              <a:rPr lang="en-US" dirty="0" smtClean="0"/>
              <a:t>:  Time period in the 1930s when many Americans were unemployed; New Deal was created to help Americans out of this time period</a:t>
            </a:r>
          </a:p>
          <a:p>
            <a:pPr lvl="0"/>
            <a:endParaRPr lang="en-US" dirty="0" smtClean="0"/>
          </a:p>
          <a:p>
            <a:endParaRPr lang="en-US" dirty="0"/>
          </a:p>
        </p:txBody>
      </p:sp>
    </p:spTree>
  </p:cSld>
  <p:clrMapOvr>
    <a:masterClrMapping/>
  </p:clrMapOvr>
  <p:transition advClick="0" advTm="30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943600"/>
          </a:xfrm>
        </p:spPr>
        <p:txBody>
          <a:bodyPr>
            <a:normAutofit fontScale="92500" lnSpcReduction="20000"/>
          </a:bodyPr>
          <a:lstStyle/>
          <a:p>
            <a:pPr lvl="0"/>
            <a:r>
              <a:rPr lang="en-US" u="sng" dirty="0" smtClean="0"/>
              <a:t>William Sherman</a:t>
            </a:r>
            <a:r>
              <a:rPr lang="en-US" dirty="0" smtClean="0"/>
              <a:t>:   Union General during the Civil War who is famous for his “March to Sea” which destroyed major southern cities.   </a:t>
            </a:r>
            <a:endParaRPr lang="en-US" sz="4000" dirty="0" smtClean="0"/>
          </a:p>
          <a:p>
            <a:pPr lvl="0"/>
            <a:r>
              <a:rPr lang="en-US" u="sng" dirty="0" smtClean="0"/>
              <a:t>Wade Hampton III</a:t>
            </a:r>
            <a:r>
              <a:rPr lang="en-US" dirty="0" smtClean="0"/>
              <a:t>:  SC governor after Reconstruction who wanted to the government back to SC;  his followers were called Redeemers/Bourbons</a:t>
            </a:r>
          </a:p>
          <a:p>
            <a:pPr lvl="0"/>
            <a:r>
              <a:rPr lang="en-US" u="sng" dirty="0" smtClean="0"/>
              <a:t>Rutherford B. Hayes</a:t>
            </a:r>
            <a:r>
              <a:rPr lang="en-US" dirty="0" smtClean="0"/>
              <a:t>:  Became president during the election of 1876 after a compromise with Southern states to end Reconstruction</a:t>
            </a:r>
            <a:endParaRPr lang="en-US" dirty="0"/>
          </a:p>
          <a:p>
            <a:pPr lvl="0"/>
            <a:r>
              <a:rPr lang="en-US" u="sng" dirty="0" smtClean="0"/>
              <a:t>James F. Byrnes</a:t>
            </a:r>
            <a:r>
              <a:rPr lang="en-US" dirty="0" smtClean="0"/>
              <a:t>:  South Carolina governor who served as Domestic Policy Advisor under FDR and Secretary of State under President Truman; was also Governor of SC and Supreme Court Justice</a:t>
            </a:r>
          </a:p>
        </p:txBody>
      </p:sp>
    </p:spTree>
  </p:cSld>
  <p:clrMapOvr>
    <a:masterClrMapping/>
  </p:clrMapOvr>
  <p:transition advClick="0" advTm="30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8-5</a:t>
            </a:r>
            <a:endParaRPr lang="en-US" dirty="0"/>
          </a:p>
        </p:txBody>
      </p:sp>
      <p:sp>
        <p:nvSpPr>
          <p:cNvPr id="3" name="Content Placeholder 2"/>
          <p:cNvSpPr>
            <a:spLocks noGrp="1"/>
          </p:cNvSpPr>
          <p:nvPr>
            <p:ph idx="1"/>
          </p:nvPr>
        </p:nvSpPr>
        <p:spPr>
          <a:xfrm>
            <a:off x="228600" y="914400"/>
            <a:ext cx="8458200" cy="5638800"/>
          </a:xfrm>
        </p:spPr>
        <p:txBody>
          <a:bodyPr>
            <a:normAutofit fontScale="32500" lnSpcReduction="20000"/>
          </a:bodyPr>
          <a:lstStyle/>
          <a:p>
            <a:pPr marL="514350" lvl="0" indent="-514350">
              <a:buFont typeface="+mj-lt"/>
              <a:buAutoNum type="arabicPeriod"/>
            </a:pPr>
            <a:r>
              <a:rPr lang="en-US" sz="7400" b="1" dirty="0"/>
              <a:t>During the Reconstruction Era, who were the scalawags?  Who were the carpetbaggers?</a:t>
            </a:r>
          </a:p>
          <a:p>
            <a:pPr marL="914400" lvl="1" indent="-514350"/>
            <a:r>
              <a:rPr lang="en-US" sz="7400" dirty="0">
                <a:solidFill>
                  <a:srgbClr val="FF0000"/>
                </a:solidFill>
              </a:rPr>
              <a:t>Scalawags- white southern </a:t>
            </a:r>
            <a:r>
              <a:rPr lang="en-US" sz="7400" dirty="0" smtClean="0">
                <a:solidFill>
                  <a:srgbClr val="FF0000"/>
                </a:solidFill>
              </a:rPr>
              <a:t>Democrat who </a:t>
            </a:r>
            <a:r>
              <a:rPr lang="en-US" sz="7400" dirty="0">
                <a:solidFill>
                  <a:srgbClr val="FF0000"/>
                </a:solidFill>
              </a:rPr>
              <a:t>supported </a:t>
            </a:r>
            <a:r>
              <a:rPr lang="en-US" sz="7400" dirty="0" smtClean="0">
                <a:solidFill>
                  <a:srgbClr val="FF0000"/>
                </a:solidFill>
              </a:rPr>
              <a:t>Radical Republicans</a:t>
            </a:r>
            <a:endParaRPr lang="en-US" sz="7400" dirty="0">
              <a:solidFill>
                <a:srgbClr val="FF0000"/>
              </a:solidFill>
            </a:endParaRPr>
          </a:p>
          <a:p>
            <a:pPr marL="914400" lvl="1" indent="-514350"/>
            <a:r>
              <a:rPr lang="en-US" sz="7400" dirty="0">
                <a:solidFill>
                  <a:srgbClr val="FF0000"/>
                </a:solidFill>
              </a:rPr>
              <a:t>Carpetbaggers- northerners who moved south that joined the Freedmen’s Bureau and took advantage of cheap land.  </a:t>
            </a:r>
          </a:p>
          <a:p>
            <a:pPr marL="514350" lvl="0" indent="-514350">
              <a:buFont typeface="+mj-lt"/>
              <a:buAutoNum type="arabicPeriod"/>
            </a:pPr>
            <a:r>
              <a:rPr lang="en-US" sz="7400" b="1" dirty="0"/>
              <a:t>What was the Freedmen’s Bureau and what was its goals?  </a:t>
            </a:r>
            <a:r>
              <a:rPr lang="en-US" sz="7400" dirty="0">
                <a:solidFill>
                  <a:srgbClr val="FF0000"/>
                </a:solidFill>
              </a:rPr>
              <a:t>Government agency that provided aid to former slaves (education, food, shelter)</a:t>
            </a:r>
          </a:p>
          <a:p>
            <a:pPr marL="514350" lvl="0" indent="-514350">
              <a:buFont typeface="+mj-lt"/>
              <a:buAutoNum type="arabicPeriod"/>
            </a:pPr>
            <a:r>
              <a:rPr lang="en-US" sz="7400" b="1" dirty="0"/>
              <a:t>Describe a poll tax and literacy test.  Why were they created in Southern governments?</a:t>
            </a:r>
          </a:p>
          <a:p>
            <a:pPr marL="914400" lvl="1" indent="-514350"/>
            <a:r>
              <a:rPr lang="en-US" sz="7400" dirty="0">
                <a:solidFill>
                  <a:srgbClr val="FF0000"/>
                </a:solidFill>
              </a:rPr>
              <a:t>Poll tax- </a:t>
            </a:r>
            <a:r>
              <a:rPr lang="en-US" sz="7400" dirty="0" smtClean="0">
                <a:solidFill>
                  <a:srgbClr val="FF0000"/>
                </a:solidFill>
              </a:rPr>
              <a:t>had to pay a tax </a:t>
            </a:r>
            <a:r>
              <a:rPr lang="en-US" sz="7400" dirty="0">
                <a:solidFill>
                  <a:srgbClr val="FF0000"/>
                </a:solidFill>
              </a:rPr>
              <a:t>to </a:t>
            </a:r>
            <a:r>
              <a:rPr lang="en-US" sz="7400" dirty="0" smtClean="0">
                <a:solidFill>
                  <a:srgbClr val="FF0000"/>
                </a:solidFill>
              </a:rPr>
              <a:t>vote</a:t>
            </a:r>
          </a:p>
          <a:p>
            <a:pPr marL="914400" lvl="1" indent="-514350"/>
            <a:r>
              <a:rPr lang="en-US" sz="7400" dirty="0" smtClean="0">
                <a:solidFill>
                  <a:srgbClr val="FF0000"/>
                </a:solidFill>
              </a:rPr>
              <a:t>Literacy </a:t>
            </a:r>
            <a:r>
              <a:rPr lang="en-US" sz="7400" dirty="0">
                <a:solidFill>
                  <a:srgbClr val="FF0000"/>
                </a:solidFill>
              </a:rPr>
              <a:t>test- test to </a:t>
            </a:r>
            <a:r>
              <a:rPr lang="en-US" sz="7400" dirty="0" smtClean="0">
                <a:solidFill>
                  <a:srgbClr val="FF0000"/>
                </a:solidFill>
              </a:rPr>
              <a:t>vote-</a:t>
            </a:r>
          </a:p>
          <a:p>
            <a:pPr marL="914400" lvl="1" indent="-514350"/>
            <a:r>
              <a:rPr lang="en-US" sz="7400" dirty="0" smtClean="0">
                <a:solidFill>
                  <a:srgbClr val="FF0000"/>
                </a:solidFill>
              </a:rPr>
              <a:t>both </a:t>
            </a:r>
            <a:r>
              <a:rPr lang="en-US" sz="7400" dirty="0">
                <a:solidFill>
                  <a:srgbClr val="FF0000"/>
                </a:solidFill>
              </a:rPr>
              <a:t>were created to keep African Americans </a:t>
            </a:r>
            <a:r>
              <a:rPr lang="en-US" sz="7400" dirty="0" smtClean="0">
                <a:solidFill>
                  <a:srgbClr val="FF0000"/>
                </a:solidFill>
              </a:rPr>
              <a:t> and poor whites from </a:t>
            </a:r>
            <a:r>
              <a:rPr lang="en-US" sz="7400" dirty="0">
                <a:solidFill>
                  <a:srgbClr val="FF0000"/>
                </a:solidFill>
              </a:rPr>
              <a:t>voting.  </a:t>
            </a:r>
          </a:p>
          <a:p>
            <a:pPr>
              <a:buNone/>
            </a:pPr>
            <a:endParaRPr lang="en-US" dirty="0"/>
          </a:p>
        </p:txBody>
      </p:sp>
    </p:spTree>
  </p:cSld>
  <p:clrMapOvr>
    <a:masterClrMapping/>
  </p:clrMapOvr>
  <p:transition advClick="0" advTm="24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305800" cy="5135563"/>
          </a:xfrm>
        </p:spPr>
        <p:txBody>
          <a:bodyPr>
            <a:normAutofit lnSpcReduction="10000"/>
          </a:bodyPr>
          <a:lstStyle/>
          <a:p>
            <a:pPr marL="514350" lvl="0" indent="-514350">
              <a:buNone/>
            </a:pPr>
            <a:r>
              <a:rPr lang="en-US" sz="2400" b="1" dirty="0" smtClean="0"/>
              <a:t>4</a:t>
            </a:r>
            <a:r>
              <a:rPr lang="en-US" sz="2700" b="1" dirty="0" smtClean="0"/>
              <a:t>.  What problems did South Carolina face during Reconstruction?  (social, political, economic)</a:t>
            </a:r>
          </a:p>
          <a:p>
            <a:pPr marL="914400" lvl="1" indent="-514350"/>
            <a:r>
              <a:rPr lang="en-US" sz="2700" u="sng" dirty="0" smtClean="0">
                <a:solidFill>
                  <a:srgbClr val="FF0000"/>
                </a:solidFill>
              </a:rPr>
              <a:t>Social</a:t>
            </a:r>
            <a:r>
              <a:rPr lang="en-US" sz="2700" dirty="0" smtClean="0">
                <a:solidFill>
                  <a:srgbClr val="FF0000"/>
                </a:solidFill>
              </a:rPr>
              <a:t>:  ensure the rights of newly freed slaves.</a:t>
            </a:r>
          </a:p>
          <a:p>
            <a:pPr marL="914400" lvl="1" indent="-514350"/>
            <a:r>
              <a:rPr lang="en-US" sz="2700" u="sng" dirty="0" smtClean="0">
                <a:solidFill>
                  <a:srgbClr val="FF0000"/>
                </a:solidFill>
              </a:rPr>
              <a:t>Political</a:t>
            </a:r>
            <a:r>
              <a:rPr lang="en-US" sz="2700" dirty="0" smtClean="0">
                <a:solidFill>
                  <a:srgbClr val="FF0000"/>
                </a:solidFill>
              </a:rPr>
              <a:t>:  start new state governments; </a:t>
            </a:r>
          </a:p>
          <a:p>
            <a:pPr marL="914400" lvl="1" indent="-514350"/>
            <a:r>
              <a:rPr lang="en-US" sz="2700" u="sng" dirty="0" smtClean="0">
                <a:solidFill>
                  <a:srgbClr val="FF0000"/>
                </a:solidFill>
              </a:rPr>
              <a:t>Economic</a:t>
            </a:r>
            <a:r>
              <a:rPr lang="en-US" sz="2700" dirty="0" smtClean="0">
                <a:solidFill>
                  <a:srgbClr val="FF0000"/>
                </a:solidFill>
              </a:rPr>
              <a:t>:  Rebuild damaged homes, farms, buildings; </a:t>
            </a:r>
          </a:p>
          <a:p>
            <a:pPr marL="514350" lvl="0" indent="-514350">
              <a:buNone/>
            </a:pPr>
            <a:r>
              <a:rPr lang="en-US" sz="2700" b="1" dirty="0" smtClean="0"/>
              <a:t>5.  What type of terror tactics did the Ku Klux Klan use to intimidate African Americans from voting?  </a:t>
            </a:r>
            <a:r>
              <a:rPr lang="en-US" sz="2700" dirty="0" smtClean="0">
                <a:solidFill>
                  <a:srgbClr val="FF0000"/>
                </a:solidFill>
              </a:rPr>
              <a:t>Lynching’s, beatings, burning homes, churches. </a:t>
            </a:r>
          </a:p>
          <a:p>
            <a:pPr marL="514350" lvl="0" indent="-514350">
              <a:buNone/>
            </a:pPr>
            <a:r>
              <a:rPr lang="en-US" sz="2700" b="1" dirty="0" smtClean="0"/>
              <a:t>6.  Explain sharecropping</a:t>
            </a:r>
            <a:r>
              <a:rPr lang="en-US" sz="2700" dirty="0" smtClean="0"/>
              <a:t>.  </a:t>
            </a:r>
            <a:r>
              <a:rPr lang="en-US" sz="2700" dirty="0" smtClean="0">
                <a:solidFill>
                  <a:srgbClr val="FF0000"/>
                </a:solidFill>
              </a:rPr>
              <a:t>landowner cannot afford to pay workers, so workers farm the land in exchange for shelter and food (crops)</a:t>
            </a:r>
          </a:p>
          <a:p>
            <a:endParaRPr lang="en-US" dirty="0"/>
          </a:p>
        </p:txBody>
      </p:sp>
    </p:spTree>
  </p:cSld>
  <p:clrMapOvr>
    <a:masterClrMapping/>
  </p:clrMapOvr>
  <p:transition advClick="0" advTm="24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305800" cy="5410200"/>
          </a:xfrm>
        </p:spPr>
        <p:txBody>
          <a:bodyPr>
            <a:noAutofit/>
          </a:bodyPr>
          <a:lstStyle/>
          <a:p>
            <a:pPr marL="0" lvl="0" indent="0">
              <a:buNone/>
            </a:pPr>
            <a:r>
              <a:rPr lang="en-US" sz="2300" b="1" dirty="0" smtClean="0"/>
              <a:t>7.  What </a:t>
            </a:r>
            <a:r>
              <a:rPr lang="en-US" sz="2300" b="1" dirty="0"/>
              <a:t>were the goals of the Populist movement? </a:t>
            </a:r>
            <a:r>
              <a:rPr lang="en-US" sz="2300" dirty="0" smtClean="0">
                <a:solidFill>
                  <a:srgbClr val="FF0000"/>
                </a:solidFill>
              </a:rPr>
              <a:t>To help the plight of small farmers  </a:t>
            </a:r>
            <a:r>
              <a:rPr lang="en-US" sz="2300" b="1" dirty="0" smtClean="0"/>
              <a:t>Who </a:t>
            </a:r>
            <a:r>
              <a:rPr lang="en-US" sz="2300" b="1" dirty="0"/>
              <a:t>was the leader in South Carolina</a:t>
            </a:r>
            <a:r>
              <a:rPr lang="en-US" sz="2300" b="1" dirty="0" smtClean="0"/>
              <a:t>?, </a:t>
            </a:r>
            <a:r>
              <a:rPr lang="en-US" sz="2300" dirty="0">
                <a:solidFill>
                  <a:srgbClr val="FF0000"/>
                </a:solidFill>
              </a:rPr>
              <a:t>Ben Tillman </a:t>
            </a:r>
          </a:p>
          <a:p>
            <a:pPr marL="0" lvl="0" indent="0">
              <a:buNone/>
            </a:pPr>
            <a:r>
              <a:rPr lang="en-US" sz="2300" b="1" dirty="0" smtClean="0"/>
              <a:t>8.  What </a:t>
            </a:r>
            <a:r>
              <a:rPr lang="en-US" sz="2300" b="1" dirty="0"/>
              <a:t>industry grew in the latter part of the 19th century in the Upcountry? </a:t>
            </a:r>
            <a:r>
              <a:rPr lang="en-US" sz="2300" dirty="0" smtClean="0">
                <a:solidFill>
                  <a:srgbClr val="FF0000"/>
                </a:solidFill>
              </a:rPr>
              <a:t>Textile Industry </a:t>
            </a:r>
            <a:r>
              <a:rPr lang="en-US" sz="2300" b="1" dirty="0" smtClean="0"/>
              <a:t>Explain </a:t>
            </a:r>
            <a:r>
              <a:rPr lang="en-US" sz="2300" b="1" dirty="0"/>
              <a:t>why</a:t>
            </a:r>
            <a:r>
              <a:rPr lang="en-US" sz="2300" b="1" dirty="0" smtClean="0"/>
              <a:t>?. </a:t>
            </a:r>
            <a:r>
              <a:rPr lang="en-US" sz="2300" dirty="0" smtClean="0">
                <a:solidFill>
                  <a:srgbClr val="FF0000"/>
                </a:solidFill>
              </a:rPr>
              <a:t>Upcountry provided fast flowing rivers which generated power</a:t>
            </a:r>
            <a:r>
              <a:rPr lang="en-US" sz="2300" b="1" dirty="0" smtClean="0"/>
              <a:t>  </a:t>
            </a:r>
            <a:r>
              <a:rPr lang="en-US" sz="2300" b="1" dirty="0"/>
              <a:t>What cheap source of labor did mill owners use?  </a:t>
            </a:r>
            <a:r>
              <a:rPr lang="en-US" sz="2300" dirty="0">
                <a:solidFill>
                  <a:srgbClr val="FF0000"/>
                </a:solidFill>
              </a:rPr>
              <a:t>Child Labor </a:t>
            </a:r>
            <a:r>
              <a:rPr lang="en-US" sz="2300" b="1" dirty="0"/>
              <a:t>What name was given to the neighborhoods that surrounded textile mills? </a:t>
            </a:r>
            <a:r>
              <a:rPr lang="en-US" sz="2300" dirty="0">
                <a:solidFill>
                  <a:srgbClr val="FF0000"/>
                </a:solidFill>
              </a:rPr>
              <a:t>Mill villages</a:t>
            </a:r>
          </a:p>
          <a:p>
            <a:pPr marL="0" lvl="0" indent="0">
              <a:buNone/>
            </a:pPr>
            <a:r>
              <a:rPr lang="en-US" sz="2300" b="1" dirty="0" smtClean="0"/>
              <a:t>9.  What </a:t>
            </a:r>
            <a:r>
              <a:rPr lang="en-US" sz="2300" b="1" dirty="0"/>
              <a:t>part of the United States did European immigrants in the late 19th century move to? </a:t>
            </a:r>
            <a:r>
              <a:rPr lang="en-US" sz="2300" dirty="0">
                <a:solidFill>
                  <a:srgbClr val="FF0000"/>
                </a:solidFill>
              </a:rPr>
              <a:t>In the North, from rural to urban areas  </a:t>
            </a:r>
            <a:r>
              <a:rPr lang="en-US" sz="2300" b="1" dirty="0"/>
              <a:t>Why?  </a:t>
            </a:r>
            <a:r>
              <a:rPr lang="en-US" sz="2300" dirty="0">
                <a:solidFill>
                  <a:srgbClr val="FF0000"/>
                </a:solidFill>
              </a:rPr>
              <a:t>big cities provided industrial jobs which immigrants were hired first because of cheap labor</a:t>
            </a:r>
            <a:r>
              <a:rPr lang="en-US" sz="2300" b="1" dirty="0"/>
              <a:t>.  </a:t>
            </a:r>
          </a:p>
          <a:p>
            <a:pPr marL="0" indent="0">
              <a:buNone/>
            </a:pPr>
            <a:r>
              <a:rPr lang="en-US" sz="2300" b="1" dirty="0" smtClean="0"/>
              <a:t>10.  In </a:t>
            </a:r>
            <a:r>
              <a:rPr lang="en-US" sz="2300" b="1" dirty="0"/>
              <a:t>the late 19th and early 20th centuries, why did many small farmers move from rural areas to industrial centers in South Carolina?  </a:t>
            </a:r>
            <a:r>
              <a:rPr lang="en-US" sz="2300" dirty="0">
                <a:solidFill>
                  <a:srgbClr val="FF0000"/>
                </a:solidFill>
              </a:rPr>
              <a:t>To find employment in textile mills and other industrial jobs. </a:t>
            </a:r>
          </a:p>
        </p:txBody>
      </p:sp>
      <p:sp>
        <p:nvSpPr>
          <p:cNvPr id="4" name="Title 3"/>
          <p:cNvSpPr>
            <a:spLocks noGrp="1"/>
          </p:cNvSpPr>
          <p:nvPr>
            <p:ph type="title"/>
          </p:nvPr>
        </p:nvSpPr>
        <p:spPr/>
        <p:txBody>
          <a:bodyPr/>
          <a:lstStyle/>
          <a:p>
            <a:endParaRPr lang="en-US" dirty="0"/>
          </a:p>
        </p:txBody>
      </p:sp>
    </p:spTree>
  </p:cSld>
  <p:clrMapOvr>
    <a:masterClrMapping/>
  </p:clrMapOvr>
  <p:transition advClick="0" advTm="24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6019800"/>
          </a:xfrm>
        </p:spPr>
        <p:txBody>
          <a:bodyPr>
            <a:normAutofit fontScale="85000" lnSpcReduction="20000"/>
          </a:bodyPr>
          <a:lstStyle/>
          <a:p>
            <a:pPr marL="514350" lvl="0" indent="-514350">
              <a:buNone/>
            </a:pPr>
            <a:r>
              <a:rPr lang="en-US" b="1" dirty="0" smtClean="0"/>
              <a:t>11.</a:t>
            </a:r>
            <a:r>
              <a:rPr lang="en-US" b="1" dirty="0" smtClean="0"/>
              <a:t> </a:t>
            </a:r>
            <a:r>
              <a:rPr lang="en-US" b="1" dirty="0" smtClean="0"/>
              <a:t>What </a:t>
            </a:r>
            <a:r>
              <a:rPr lang="en-US" b="1" dirty="0"/>
              <a:t>kind of college is Clemson?  </a:t>
            </a:r>
            <a:r>
              <a:rPr lang="en-US" b="1" dirty="0" smtClean="0"/>
              <a:t>What </a:t>
            </a:r>
            <a:r>
              <a:rPr lang="en-US" b="1" dirty="0"/>
              <a:t>field of study is Clemson University dedicated to?  </a:t>
            </a:r>
            <a:r>
              <a:rPr lang="en-US" dirty="0" smtClean="0">
                <a:solidFill>
                  <a:srgbClr val="FF0000"/>
                </a:solidFill>
              </a:rPr>
              <a:t>A land grant college dedicated to the field of agriculture.</a:t>
            </a:r>
            <a:endParaRPr lang="en-US" dirty="0">
              <a:solidFill>
                <a:srgbClr val="FF0000"/>
              </a:solidFill>
            </a:endParaRPr>
          </a:p>
          <a:p>
            <a:pPr marL="514350" lvl="0" indent="-514350">
              <a:buNone/>
            </a:pPr>
            <a:r>
              <a:rPr lang="en-US" b="1" dirty="0" smtClean="0"/>
              <a:t>12.  </a:t>
            </a:r>
            <a:r>
              <a:rPr lang="en-US" b="1" dirty="0" smtClean="0"/>
              <a:t> </a:t>
            </a:r>
            <a:r>
              <a:rPr lang="en-US" b="1" dirty="0" smtClean="0"/>
              <a:t>What </a:t>
            </a:r>
            <a:r>
              <a:rPr lang="en-US" b="1" dirty="0"/>
              <a:t>are compulsory school attendance laws?  </a:t>
            </a:r>
            <a:r>
              <a:rPr lang="en-US" dirty="0">
                <a:solidFill>
                  <a:srgbClr val="FF0000"/>
                </a:solidFill>
              </a:rPr>
              <a:t>Mandatory school attendance   </a:t>
            </a:r>
            <a:r>
              <a:rPr lang="en-US" b="1" dirty="0"/>
              <a:t>Why was it discouraged in the textile industry?  </a:t>
            </a:r>
            <a:r>
              <a:rPr lang="en-US" dirty="0">
                <a:solidFill>
                  <a:srgbClr val="FF0000"/>
                </a:solidFill>
              </a:rPr>
              <a:t>factory owners could not </a:t>
            </a:r>
            <a:r>
              <a:rPr lang="en-US" dirty="0" smtClean="0">
                <a:solidFill>
                  <a:srgbClr val="FF0000"/>
                </a:solidFill>
              </a:rPr>
              <a:t>hire cheap </a:t>
            </a:r>
            <a:r>
              <a:rPr lang="en-US" dirty="0">
                <a:solidFill>
                  <a:srgbClr val="FF0000"/>
                </a:solidFill>
              </a:rPr>
              <a:t>child labor</a:t>
            </a:r>
            <a:r>
              <a:rPr lang="en-US" b="1" dirty="0"/>
              <a:t>.</a:t>
            </a:r>
          </a:p>
          <a:p>
            <a:pPr marL="514350" lvl="0" indent="-514350">
              <a:buNone/>
            </a:pPr>
            <a:r>
              <a:rPr lang="en-US" b="1" dirty="0" smtClean="0"/>
              <a:t>13.  </a:t>
            </a:r>
            <a:r>
              <a:rPr lang="en-US" b="1" dirty="0" smtClean="0"/>
              <a:t>What </a:t>
            </a:r>
            <a:r>
              <a:rPr lang="en-US" b="1" dirty="0"/>
              <a:t>damage did the Earthquake of 1886 have on Charleston? </a:t>
            </a:r>
            <a:r>
              <a:rPr lang="en-US" dirty="0" smtClean="0">
                <a:solidFill>
                  <a:srgbClr val="FF0000"/>
                </a:solidFill>
              </a:rPr>
              <a:t>Houses collapsed, buildings destroyed, fires throughout the city, 67 people killed, 10 million dollars in damage </a:t>
            </a:r>
            <a:r>
              <a:rPr lang="en-US" b="1" dirty="0" smtClean="0"/>
              <a:t>What </a:t>
            </a:r>
            <a:r>
              <a:rPr lang="en-US" b="1" dirty="0"/>
              <a:t>crop did the Hurricane of 1893 have on the Low </a:t>
            </a:r>
            <a:r>
              <a:rPr lang="en-US" b="1" dirty="0" smtClean="0"/>
              <a:t>Country? </a:t>
            </a:r>
            <a:r>
              <a:rPr lang="en-US" dirty="0" smtClean="0">
                <a:solidFill>
                  <a:srgbClr val="FF0000"/>
                </a:solidFill>
              </a:rPr>
              <a:t>Rice</a:t>
            </a:r>
            <a:endParaRPr lang="en-US" dirty="0">
              <a:solidFill>
                <a:srgbClr val="FF0000"/>
              </a:solidFill>
            </a:endParaRPr>
          </a:p>
          <a:p>
            <a:pPr marL="514350" lvl="0" indent="-514350">
              <a:buNone/>
            </a:pPr>
            <a:r>
              <a:rPr lang="en-US" b="1" dirty="0" smtClean="0"/>
              <a:t>14.  </a:t>
            </a:r>
            <a:r>
              <a:rPr lang="en-US" b="1" dirty="0" smtClean="0"/>
              <a:t>What </a:t>
            </a:r>
            <a:r>
              <a:rPr lang="en-US" b="1" dirty="0"/>
              <a:t>were Jim Crow laws? </a:t>
            </a:r>
            <a:r>
              <a:rPr lang="en-US" dirty="0" smtClean="0">
                <a:solidFill>
                  <a:srgbClr val="FF0000"/>
                </a:solidFill>
              </a:rPr>
              <a:t>Laws that segregated African Americans in society  </a:t>
            </a:r>
            <a:r>
              <a:rPr lang="en-US" b="1" dirty="0" smtClean="0"/>
              <a:t>What </a:t>
            </a:r>
            <a:r>
              <a:rPr lang="en-US" b="1" dirty="0"/>
              <a:t>areas of society did they affect</a:t>
            </a:r>
            <a:r>
              <a:rPr lang="en-US" b="1" dirty="0" smtClean="0"/>
              <a:t>? </a:t>
            </a:r>
            <a:r>
              <a:rPr lang="en-US" dirty="0" smtClean="0">
                <a:solidFill>
                  <a:srgbClr val="FF0000"/>
                </a:solidFill>
              </a:rPr>
              <a:t>all </a:t>
            </a:r>
            <a:r>
              <a:rPr lang="en-US" dirty="0">
                <a:solidFill>
                  <a:srgbClr val="FF0000"/>
                </a:solidFill>
              </a:rPr>
              <a:t>areas: education, restrooms, public transportation, restaurants were separate.  </a:t>
            </a:r>
          </a:p>
          <a:p>
            <a:endParaRPr lang="en-US" dirty="0"/>
          </a:p>
        </p:txBody>
      </p:sp>
    </p:spTree>
  </p:cSld>
  <p:clrMapOvr>
    <a:masterClrMapping/>
  </p:clrMapOvr>
  <p:transition advClick="0" advTm="24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8-6</a:t>
            </a:r>
            <a:endParaRPr lang="en-US" dirty="0"/>
          </a:p>
        </p:txBody>
      </p:sp>
      <p:sp>
        <p:nvSpPr>
          <p:cNvPr id="3" name="Content Placeholder 2"/>
          <p:cNvSpPr>
            <a:spLocks noGrp="1"/>
          </p:cNvSpPr>
          <p:nvPr>
            <p:ph idx="1"/>
          </p:nvPr>
        </p:nvSpPr>
        <p:spPr>
          <a:xfrm>
            <a:off x="304800" y="1295400"/>
            <a:ext cx="8382000" cy="5181600"/>
          </a:xfrm>
        </p:spPr>
        <p:txBody>
          <a:bodyPr>
            <a:normAutofit fontScale="70000" lnSpcReduction="20000"/>
          </a:bodyPr>
          <a:lstStyle/>
          <a:p>
            <a:pPr marL="514350" lvl="0" indent="-514350">
              <a:buFont typeface="+mj-lt"/>
              <a:buAutoNum type="arabicPeriod"/>
            </a:pPr>
            <a:r>
              <a:rPr lang="en-US" b="1" dirty="0"/>
              <a:t>What was the 19th amendment? </a:t>
            </a:r>
            <a:r>
              <a:rPr lang="en-US" dirty="0" smtClean="0">
                <a:solidFill>
                  <a:srgbClr val="FF0000"/>
                </a:solidFill>
              </a:rPr>
              <a:t>Granted women the right to vote (suffrage) 1919- </a:t>
            </a:r>
            <a:r>
              <a:rPr lang="en-US" b="1" dirty="0" smtClean="0"/>
              <a:t>When </a:t>
            </a:r>
            <a:r>
              <a:rPr lang="en-US" b="1" dirty="0"/>
              <a:t>was it ratified in South Carolina? </a:t>
            </a:r>
            <a:r>
              <a:rPr lang="en-US" dirty="0" smtClean="0">
                <a:solidFill>
                  <a:srgbClr val="FF0000"/>
                </a:solidFill>
              </a:rPr>
              <a:t>not </a:t>
            </a:r>
            <a:r>
              <a:rPr lang="en-US" dirty="0">
                <a:solidFill>
                  <a:srgbClr val="FF0000"/>
                </a:solidFill>
              </a:rPr>
              <a:t>until 1969</a:t>
            </a:r>
          </a:p>
          <a:p>
            <a:pPr marL="514350" lvl="0" indent="-514350">
              <a:buFont typeface="+mj-lt"/>
              <a:buAutoNum type="arabicPeriod"/>
            </a:pPr>
            <a:r>
              <a:rPr lang="en-US" b="1" dirty="0"/>
              <a:t>What is prohibition?  </a:t>
            </a:r>
            <a:r>
              <a:rPr lang="en-US" dirty="0">
                <a:solidFill>
                  <a:srgbClr val="FF0000"/>
                </a:solidFill>
              </a:rPr>
              <a:t>Time period when the make, manufacture and consumption of alcoholic beverages was illegal. </a:t>
            </a:r>
          </a:p>
          <a:p>
            <a:pPr marL="514350" lvl="0" indent="-514350">
              <a:buFont typeface="+mj-lt"/>
              <a:buAutoNum type="arabicPeriod"/>
            </a:pPr>
            <a:r>
              <a:rPr lang="en-US" b="1" dirty="0" smtClean="0"/>
              <a:t>What </a:t>
            </a:r>
            <a:r>
              <a:rPr lang="en-US" b="1" dirty="0"/>
              <a:t>is the NAACP? </a:t>
            </a:r>
            <a:r>
              <a:rPr lang="en-US" dirty="0" smtClean="0">
                <a:solidFill>
                  <a:srgbClr val="FF0000"/>
                </a:solidFill>
              </a:rPr>
              <a:t>National Association for the Advancement of Colored People</a:t>
            </a:r>
            <a:r>
              <a:rPr lang="en-US" b="1" dirty="0" smtClean="0"/>
              <a:t>  What </a:t>
            </a:r>
            <a:r>
              <a:rPr lang="en-US" b="1" dirty="0"/>
              <a:t>are their goals? </a:t>
            </a:r>
            <a:r>
              <a:rPr lang="en-US" dirty="0" smtClean="0">
                <a:solidFill>
                  <a:srgbClr val="FF0000"/>
                </a:solidFill>
              </a:rPr>
              <a:t>promote </a:t>
            </a:r>
            <a:r>
              <a:rPr lang="en-US" dirty="0">
                <a:solidFill>
                  <a:srgbClr val="FF0000"/>
                </a:solidFill>
              </a:rPr>
              <a:t>racial equality</a:t>
            </a:r>
          </a:p>
          <a:p>
            <a:pPr marL="514350" lvl="0" indent="-514350">
              <a:buFont typeface="+mj-lt"/>
              <a:buAutoNum type="arabicPeriod"/>
            </a:pPr>
            <a:r>
              <a:rPr lang="en-US" b="1" dirty="0"/>
              <a:t>What is the leading industry in South Carolina today? </a:t>
            </a:r>
            <a:r>
              <a:rPr lang="en-US" dirty="0" smtClean="0">
                <a:solidFill>
                  <a:srgbClr val="FF0000"/>
                </a:solidFill>
              </a:rPr>
              <a:t>Tourism</a:t>
            </a:r>
            <a:r>
              <a:rPr lang="en-US" b="1" dirty="0" smtClean="0"/>
              <a:t> When </a:t>
            </a:r>
            <a:r>
              <a:rPr lang="en-US" b="1" dirty="0"/>
              <a:t>did this industry first become popular in the state? </a:t>
            </a:r>
            <a:r>
              <a:rPr lang="en-US" dirty="0" smtClean="0">
                <a:solidFill>
                  <a:srgbClr val="FF0000"/>
                </a:solidFill>
              </a:rPr>
              <a:t>During the Roaring Twenties </a:t>
            </a:r>
            <a:r>
              <a:rPr lang="en-US" b="1" dirty="0" smtClean="0"/>
              <a:t>What </a:t>
            </a:r>
            <a:r>
              <a:rPr lang="en-US" b="1" dirty="0"/>
              <a:t>factors led to this industry? </a:t>
            </a:r>
            <a:r>
              <a:rPr lang="en-US" dirty="0" smtClean="0">
                <a:solidFill>
                  <a:srgbClr val="FF0000"/>
                </a:solidFill>
              </a:rPr>
              <a:t>with the advancements of transportation (interstate highways/railroads) </a:t>
            </a:r>
            <a:r>
              <a:rPr lang="en-US" b="1" dirty="0"/>
              <a:t>What is the most popular region in the state</a:t>
            </a:r>
            <a:r>
              <a:rPr lang="en-US" b="1" dirty="0" smtClean="0"/>
              <a:t>?   </a:t>
            </a:r>
            <a:r>
              <a:rPr lang="en-US" dirty="0" smtClean="0">
                <a:solidFill>
                  <a:srgbClr val="FF0000"/>
                </a:solidFill>
              </a:rPr>
              <a:t>The </a:t>
            </a:r>
            <a:r>
              <a:rPr lang="en-US" dirty="0">
                <a:solidFill>
                  <a:srgbClr val="FF0000"/>
                </a:solidFill>
              </a:rPr>
              <a:t>Grand Strand (along the coast of SC)</a:t>
            </a:r>
          </a:p>
          <a:p>
            <a:pPr marL="514350" lvl="0" indent="-514350">
              <a:buFont typeface="+mj-lt"/>
              <a:buAutoNum type="arabicPeriod"/>
            </a:pPr>
            <a:r>
              <a:rPr lang="en-US" b="1" dirty="0"/>
              <a:t>What affect did the Great Migration have on the economy of South Carolina?  </a:t>
            </a:r>
            <a:r>
              <a:rPr lang="en-US" dirty="0">
                <a:solidFill>
                  <a:srgbClr val="FF0000"/>
                </a:solidFill>
              </a:rPr>
              <a:t>During the 1920s, many African Americans left the state to find employment in the North and escape racial </a:t>
            </a:r>
            <a:r>
              <a:rPr lang="en-US" dirty="0" smtClean="0">
                <a:solidFill>
                  <a:srgbClr val="FF0000"/>
                </a:solidFill>
              </a:rPr>
              <a:t>discrimination and the economy went down.</a:t>
            </a:r>
            <a:endParaRPr lang="en-US" dirty="0">
              <a:solidFill>
                <a:srgbClr val="FF0000"/>
              </a:solidFill>
            </a:endParaRPr>
          </a:p>
          <a:p>
            <a:pPr>
              <a:buNone/>
            </a:pPr>
            <a:endParaRPr lang="en-US" b="1" dirty="0"/>
          </a:p>
        </p:txBody>
      </p:sp>
    </p:spTree>
  </p:cSld>
  <p:clrMapOvr>
    <a:masterClrMapping/>
  </p:clrMapOvr>
  <p:transition advClick="0" advTm="24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514350" lvl="0" indent="-514350">
              <a:buNone/>
            </a:pPr>
            <a:r>
              <a:rPr lang="en-US" b="1" dirty="0" smtClean="0"/>
              <a:t>6.  What </a:t>
            </a:r>
            <a:r>
              <a:rPr lang="en-US" b="1" dirty="0"/>
              <a:t>improvements in transportation helped connect rural and urban areas in South Carolina?  </a:t>
            </a:r>
            <a:r>
              <a:rPr lang="en-US" dirty="0">
                <a:solidFill>
                  <a:srgbClr val="FF0000"/>
                </a:solidFill>
              </a:rPr>
              <a:t>Railroads and paved roads</a:t>
            </a:r>
          </a:p>
          <a:p>
            <a:pPr marL="514350" lvl="0" indent="-514350">
              <a:buNone/>
            </a:pPr>
            <a:r>
              <a:rPr lang="en-US" b="1" dirty="0" smtClean="0"/>
              <a:t>7.  What </a:t>
            </a:r>
            <a:r>
              <a:rPr lang="en-US" b="1" dirty="0"/>
              <a:t>is the boll weevil?    </a:t>
            </a:r>
            <a:r>
              <a:rPr lang="en-US" dirty="0">
                <a:solidFill>
                  <a:srgbClr val="FF0000"/>
                </a:solidFill>
              </a:rPr>
              <a:t>Insect that fed off the cotton crop and caused economic ruin and devastation for many farmers</a:t>
            </a:r>
            <a:r>
              <a:rPr lang="en-US" b="1" dirty="0"/>
              <a:t>.</a:t>
            </a:r>
          </a:p>
          <a:p>
            <a:pPr marL="514350" lvl="0" indent="-514350">
              <a:buNone/>
            </a:pPr>
            <a:r>
              <a:rPr lang="en-US" b="1" dirty="0" smtClean="0"/>
              <a:t>8.  How </a:t>
            </a:r>
            <a:r>
              <a:rPr lang="en-US" b="1" dirty="0"/>
              <a:t>did South Carolina contribute to the war effort during WWI?  </a:t>
            </a:r>
            <a:r>
              <a:rPr lang="en-US" dirty="0">
                <a:solidFill>
                  <a:srgbClr val="FF0000"/>
                </a:solidFill>
              </a:rPr>
              <a:t>Military training bases were created to help train soldiers.  (Ft. Jackson, Paris Island)</a:t>
            </a:r>
          </a:p>
          <a:p>
            <a:pPr marL="514350" lvl="0" indent="-514350">
              <a:buNone/>
            </a:pPr>
            <a:r>
              <a:rPr lang="en-US" b="1" dirty="0" smtClean="0"/>
              <a:t>9.  What </a:t>
            </a:r>
            <a:r>
              <a:rPr lang="en-US" b="1" dirty="0"/>
              <a:t>was the purpose of FDR’s New Deal programs?  </a:t>
            </a:r>
            <a:r>
              <a:rPr lang="en-US" dirty="0">
                <a:solidFill>
                  <a:srgbClr val="FF0000"/>
                </a:solidFill>
              </a:rPr>
              <a:t>To help millions of Americans find work who were unemployed during the Great Depression.</a:t>
            </a:r>
          </a:p>
          <a:p>
            <a:endParaRPr lang="en-US" dirty="0"/>
          </a:p>
        </p:txBody>
      </p:sp>
    </p:spTree>
  </p:cSld>
  <p:clrMapOvr>
    <a:masterClrMapping/>
  </p:clrMapOvr>
  <p:transition advClick="0" advTm="24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r>
              <a:rPr lang="en-US" dirty="0" smtClean="0"/>
              <a:t>10.  New Deal Programs</a:t>
            </a:r>
            <a:endParaRPr lang="en-US" dirty="0"/>
          </a:p>
        </p:txBody>
      </p:sp>
      <p:pic>
        <p:nvPicPr>
          <p:cNvPr id="4" name="Picture 3"/>
          <p:cNvPicPr>
            <a:picLocks noChangeAspect="1"/>
          </p:cNvPicPr>
          <p:nvPr/>
        </p:nvPicPr>
        <p:blipFill>
          <a:blip r:embed="rId2"/>
          <a:stretch>
            <a:fillRect/>
          </a:stretch>
        </p:blipFill>
        <p:spPr>
          <a:xfrm>
            <a:off x="136266" y="914400"/>
            <a:ext cx="8558495" cy="5638800"/>
          </a:xfrm>
          <a:prstGeom prst="rect">
            <a:avLst/>
          </a:prstGeom>
        </p:spPr>
      </p:pic>
    </p:spTree>
    <p:extLst>
      <p:ext uri="{BB962C8B-B14F-4D97-AF65-F5344CB8AC3E}">
        <p14:creationId xmlns:p14="http://schemas.microsoft.com/office/powerpoint/2010/main" val="2732330170"/>
      </p:ext>
    </p:extLst>
  </p:cSld>
  <p:clrMapOvr>
    <a:masterClrMapping/>
  </p:clrMapOvr>
  <p:transition advClick="0" advTm="180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514350" indent="-514350">
              <a:buAutoNum type="arabicPeriod" startAt="11"/>
            </a:pPr>
            <a:r>
              <a:rPr lang="en-US" b="1" dirty="0" smtClean="0"/>
              <a:t>List the ways South Carolina contributed to the war effort during </a:t>
            </a:r>
            <a:r>
              <a:rPr lang="en-US" b="1" dirty="0" smtClean="0"/>
              <a:t>WWII. </a:t>
            </a:r>
            <a:r>
              <a:rPr lang="en-US" dirty="0" smtClean="0">
                <a:solidFill>
                  <a:srgbClr val="FF0000"/>
                </a:solidFill>
              </a:rPr>
              <a:t>volunteered </a:t>
            </a:r>
            <a:r>
              <a:rPr lang="en-US" dirty="0">
                <a:solidFill>
                  <a:srgbClr val="FF0000"/>
                </a:solidFill>
              </a:rPr>
              <a:t>for the military, </a:t>
            </a:r>
            <a:r>
              <a:rPr lang="en-US" dirty="0" smtClean="0">
                <a:solidFill>
                  <a:srgbClr val="FF0000"/>
                </a:solidFill>
              </a:rPr>
              <a:t>sponsored bond </a:t>
            </a:r>
            <a:r>
              <a:rPr lang="en-US" dirty="0">
                <a:solidFill>
                  <a:srgbClr val="FF0000"/>
                </a:solidFill>
              </a:rPr>
              <a:t>drives, and conserved food &amp; </a:t>
            </a:r>
            <a:r>
              <a:rPr lang="en-US" dirty="0" smtClean="0">
                <a:solidFill>
                  <a:srgbClr val="FF0000"/>
                </a:solidFill>
              </a:rPr>
              <a:t>fuel, built military bases for training</a:t>
            </a:r>
            <a:endParaRPr lang="en-US" dirty="0" smtClean="0">
              <a:solidFill>
                <a:srgbClr val="FF0000"/>
              </a:solidFill>
            </a:endParaRPr>
          </a:p>
          <a:p>
            <a:pPr marL="514350" indent="-514350">
              <a:buAutoNum type="arabicPeriod" startAt="11"/>
            </a:pPr>
            <a:r>
              <a:rPr lang="en-US" b="1" dirty="0" smtClean="0"/>
              <a:t>Who were the Tuskegee Airmen?  </a:t>
            </a:r>
            <a:r>
              <a:rPr lang="en-US" dirty="0" smtClean="0">
                <a:solidFill>
                  <a:srgbClr val="FF0000"/>
                </a:solidFill>
              </a:rPr>
              <a:t>What impact did they  have on segregation in the military during WWII</a:t>
            </a:r>
            <a:r>
              <a:rPr lang="en-US" dirty="0" smtClean="0">
                <a:solidFill>
                  <a:srgbClr val="FF0000"/>
                </a:solidFill>
              </a:rPr>
              <a:t>? </a:t>
            </a:r>
            <a:r>
              <a:rPr lang="en-US" dirty="0">
                <a:solidFill>
                  <a:srgbClr val="FF0000"/>
                </a:solidFill>
              </a:rPr>
              <a:t>First African-American </a:t>
            </a:r>
            <a:r>
              <a:rPr lang="en-US" dirty="0" smtClean="0">
                <a:solidFill>
                  <a:srgbClr val="FF0000"/>
                </a:solidFill>
              </a:rPr>
              <a:t>fighter pilots; their exemplary performance opened the door for the </a:t>
            </a:r>
            <a:r>
              <a:rPr lang="en-US" dirty="0">
                <a:solidFill>
                  <a:srgbClr val="FF0000"/>
                </a:solidFill>
              </a:rPr>
              <a:t>racial integration of the military services, beginning with the Air Force, and contributed ultimately to the end of racial segregation the United States</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326124782"/>
      </p:ext>
    </p:extLst>
  </p:cSld>
  <p:clrMapOvr>
    <a:masterClrMapping/>
  </p:clrMapOvr>
  <p:transition advClick="0" advTm="180000"/>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TotalTime>
  <Words>1448</Words>
  <Application>Microsoft Office PowerPoint</Application>
  <PresentationFormat>On-screen Show (4:3)</PresentationFormat>
  <Paragraphs>62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8-4 </vt:lpstr>
      <vt:lpstr>8-5</vt:lpstr>
      <vt:lpstr>PowerPoint Presentation</vt:lpstr>
      <vt:lpstr>PowerPoint Presentation</vt:lpstr>
      <vt:lpstr>PowerPoint Presentation</vt:lpstr>
      <vt:lpstr>8-6</vt:lpstr>
      <vt:lpstr>PowerPoint Presentation</vt:lpstr>
      <vt:lpstr>10.  New Deal Programs</vt:lpstr>
      <vt:lpstr>PowerPoint Presentation</vt:lpstr>
      <vt:lpstr>8-7</vt:lpstr>
      <vt:lpstr>Identification</vt:lpstr>
      <vt:lpstr>PowerPoint Presentation</vt:lpstr>
      <vt:lpstr>PowerPoint Presentation</vt:lpstr>
    </vt:vector>
  </TitlesOfParts>
  <Company>GCSD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Exam Study Guide</dc:title>
  <dc:creator>ageorge</dc:creator>
  <cp:lastModifiedBy>Wilson, Courtney R</cp:lastModifiedBy>
  <cp:revision>33</cp:revision>
  <cp:lastPrinted>2016-05-09T15:08:00Z</cp:lastPrinted>
  <dcterms:created xsi:type="dcterms:W3CDTF">2011-05-24T12:59:03Z</dcterms:created>
  <dcterms:modified xsi:type="dcterms:W3CDTF">2016-05-09T17:14:53Z</dcterms:modified>
</cp:coreProperties>
</file>