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248" y="1430528"/>
            <a:ext cx="7315200" cy="3255264"/>
          </a:xfrm>
        </p:spPr>
        <p:txBody>
          <a:bodyPr/>
          <a:lstStyle/>
          <a:p>
            <a:r>
              <a:rPr lang="en-US" dirty="0" smtClean="0"/>
              <a:t>Introducing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148" y="4883606"/>
            <a:ext cx="73152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Vocabulary List #14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336" y="1001459"/>
            <a:ext cx="4165092" cy="2683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20077" y="2164142"/>
            <a:ext cx="2227430" cy="1589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21736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99881" cy="460118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obsession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520092" cy="512064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Psychologists help people troubled by </a:t>
            </a:r>
            <a:r>
              <a:rPr lang="en-US" sz="4000" b="1" dirty="0" smtClean="0">
                <a:solidFill>
                  <a:schemeClr val="bg1"/>
                </a:solidFill>
              </a:rPr>
              <a:t>obsessions</a:t>
            </a:r>
            <a:r>
              <a:rPr lang="en-US" sz="4000" b="1" dirty="0" smtClean="0"/>
              <a:t> to gain control over their thinking, so they are not bothered by the same thoughts over and over.</a:t>
            </a:r>
          </a:p>
          <a:p>
            <a:endParaRPr lang="en-US" sz="4000" b="1" dirty="0"/>
          </a:p>
          <a:p>
            <a:pPr algn="ctr"/>
            <a:r>
              <a:rPr lang="en-US" sz="4000" b="1" dirty="0" smtClean="0"/>
              <a:t>A.  A helpful habit</a:t>
            </a:r>
          </a:p>
          <a:p>
            <a:pPr algn="ctr"/>
            <a:r>
              <a:rPr lang="en-US" sz="4000" b="1" dirty="0" smtClean="0"/>
              <a:t>B.  A possession</a:t>
            </a:r>
          </a:p>
          <a:p>
            <a:pPr algn="ctr"/>
            <a:r>
              <a:rPr lang="en-US" sz="4000" b="1" dirty="0" smtClean="0"/>
              <a:t>C.  A constant concern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20" y="555243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8177251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ordeal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Even if you are in good physical condition, running cross-country is an </a:t>
            </a:r>
            <a:r>
              <a:rPr lang="en-US" sz="4400" b="1" dirty="0" smtClean="0">
                <a:solidFill>
                  <a:schemeClr val="bg1"/>
                </a:solidFill>
              </a:rPr>
              <a:t>ordeal</a:t>
            </a:r>
            <a:r>
              <a:rPr lang="en-US" sz="4400" b="1" dirty="0" smtClean="0"/>
              <a:t>.</a:t>
            </a:r>
          </a:p>
          <a:p>
            <a:endParaRPr lang="en-US" sz="4400" b="1" dirty="0"/>
          </a:p>
          <a:p>
            <a:pPr algn="ctr"/>
            <a:r>
              <a:rPr lang="en-US" sz="4400" b="1" dirty="0" smtClean="0"/>
              <a:t>A.  A welcome event</a:t>
            </a:r>
          </a:p>
          <a:p>
            <a:pPr algn="ctr"/>
            <a:r>
              <a:rPr lang="en-US" sz="4400" b="1" dirty="0" smtClean="0"/>
              <a:t>B.  A sure success</a:t>
            </a:r>
          </a:p>
          <a:p>
            <a:pPr algn="ctr"/>
            <a:r>
              <a:rPr lang="en-US" sz="4400" b="1" dirty="0" smtClean="0"/>
              <a:t>C.  A difficult challenge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513587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1531513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242121" cy="460118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persistent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At first Tony wouldn’t go out with Lola, but she was </a:t>
            </a:r>
            <a:r>
              <a:rPr lang="en-US" sz="4400" b="1" dirty="0" smtClean="0">
                <a:solidFill>
                  <a:schemeClr val="bg1"/>
                </a:solidFill>
              </a:rPr>
              <a:t>persistent</a:t>
            </a:r>
            <a:r>
              <a:rPr lang="en-US" sz="4400" b="1" dirty="0" smtClean="0"/>
              <a:t> in asking him.  Now they’re engaged.</a:t>
            </a:r>
          </a:p>
          <a:p>
            <a:endParaRPr lang="en-US" sz="4400" b="1" dirty="0"/>
          </a:p>
          <a:p>
            <a:pPr algn="ctr"/>
            <a:r>
              <a:rPr lang="en-US" sz="4400" b="1" dirty="0" smtClean="0"/>
              <a:t>A.  Stubborn</a:t>
            </a:r>
          </a:p>
          <a:p>
            <a:pPr algn="ctr"/>
            <a:r>
              <a:rPr lang="en-US" sz="4400" b="1" dirty="0" smtClean="0"/>
              <a:t>B.  Useless</a:t>
            </a:r>
          </a:p>
          <a:p>
            <a:pPr algn="ctr"/>
            <a:r>
              <a:rPr lang="en-US" sz="4400" b="1" dirty="0" smtClean="0"/>
              <a:t>C.  Late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440" y="364235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556836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40" y="1096772"/>
            <a:ext cx="11135360" cy="5608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Elapse</a:t>
            </a:r>
            <a:r>
              <a:rPr lang="en-US" sz="3200" b="1" dirty="0" smtClean="0"/>
              <a:t> –           to pass or slip by (usually said of time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Evasive</a:t>
            </a:r>
            <a:r>
              <a:rPr lang="en-US" sz="3200" b="1" dirty="0" smtClean="0"/>
              <a:t> –         deliberately unclear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Fluent</a:t>
            </a:r>
            <a:r>
              <a:rPr lang="en-US" sz="3200" b="1" dirty="0" smtClean="0"/>
              <a:t> –           able to express oneself with skill and ease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Futile </a:t>
            </a:r>
            <a:r>
              <a:rPr lang="en-US" sz="3200" b="1" dirty="0" smtClean="0"/>
              <a:t>–             useless; unable to succeed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Harass</a:t>
            </a:r>
            <a:r>
              <a:rPr lang="en-US" sz="3200" b="1" dirty="0" smtClean="0"/>
              <a:t> –           to constantly irritate or disturb; bother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Infer</a:t>
            </a:r>
            <a:r>
              <a:rPr lang="en-US" sz="3200" b="1" dirty="0" smtClean="0"/>
              <a:t> –               to draw a conclusion from evidence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Lethal</a:t>
            </a:r>
            <a:r>
              <a:rPr lang="en-US" sz="3200" b="1" dirty="0" smtClean="0"/>
              <a:t> –           able to cause death; deadly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Obsession</a:t>
            </a:r>
            <a:r>
              <a:rPr lang="en-US" sz="3200" b="1" dirty="0" smtClean="0"/>
              <a:t> –   an idea or feeling, often unreasonable, which</a:t>
            </a:r>
          </a:p>
          <a:p>
            <a:pPr marL="457200" indent="-457200">
              <a:buAutoNum type="arabicPeriod"/>
            </a:pPr>
            <a:r>
              <a:rPr lang="en-US" sz="3200" b="1" dirty="0"/>
              <a:t> </a:t>
            </a:r>
            <a:r>
              <a:rPr lang="en-US" sz="3200" b="1" dirty="0" smtClean="0"/>
              <a:t>                           completely fills someone’s mind; fascination      </a:t>
            </a:r>
          </a:p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Ordeal</a:t>
            </a:r>
            <a:r>
              <a:rPr lang="en-US" sz="3200" b="1" dirty="0" smtClean="0"/>
              <a:t> –         a very difficult or painful experience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Persistent</a:t>
            </a:r>
            <a:r>
              <a:rPr lang="en-US" sz="3200" b="1" dirty="0" smtClean="0"/>
              <a:t> –  refusing to quit; stubbornly continuing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3766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1508" y="742188"/>
            <a:ext cx="5569372" cy="512064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1.   elapse</a:t>
            </a:r>
          </a:p>
          <a:p>
            <a:r>
              <a:rPr lang="en-US" sz="3600" b="1" dirty="0" smtClean="0"/>
              <a:t>2    evasive</a:t>
            </a:r>
          </a:p>
          <a:p>
            <a:r>
              <a:rPr lang="en-US" sz="3600" b="1" dirty="0" smtClean="0"/>
              <a:t>3.   fluent</a:t>
            </a:r>
          </a:p>
          <a:p>
            <a:r>
              <a:rPr lang="en-US" sz="3600" b="1" dirty="0" smtClean="0"/>
              <a:t>4.   futile</a:t>
            </a:r>
          </a:p>
          <a:p>
            <a:r>
              <a:rPr lang="en-US" sz="3600" b="1" dirty="0" smtClean="0"/>
              <a:t>5.   harass</a:t>
            </a:r>
          </a:p>
          <a:p>
            <a:r>
              <a:rPr lang="en-US" sz="3600" b="1" dirty="0" smtClean="0"/>
              <a:t>6.   infer</a:t>
            </a:r>
          </a:p>
          <a:p>
            <a:r>
              <a:rPr lang="en-US" sz="3600" b="1" dirty="0" smtClean="0"/>
              <a:t>7.   lethal</a:t>
            </a:r>
          </a:p>
          <a:p>
            <a:r>
              <a:rPr lang="en-US" sz="3600" b="1" dirty="0" smtClean="0"/>
              <a:t>8.  obsession</a:t>
            </a:r>
          </a:p>
          <a:p>
            <a:r>
              <a:rPr lang="en-US" sz="3600" b="1" dirty="0" smtClean="0"/>
              <a:t>9.   ordeal</a:t>
            </a:r>
          </a:p>
          <a:p>
            <a:r>
              <a:rPr lang="en-US" sz="3600" b="1" dirty="0" smtClean="0"/>
              <a:t>10.  persistent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" y="960119"/>
            <a:ext cx="3129280" cy="287970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11200" y="42672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List 14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44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elapse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Although four years had </a:t>
            </a:r>
            <a:r>
              <a:rPr lang="en-US" sz="3600" b="1" dirty="0" smtClean="0">
                <a:solidFill>
                  <a:schemeClr val="bg1"/>
                </a:solidFill>
              </a:rPr>
              <a:t>elapsed </a:t>
            </a:r>
            <a:r>
              <a:rPr lang="en-US" sz="3600" b="1" dirty="0" smtClean="0"/>
              <a:t>since I last saw Marian, we talked as if we’d never parted.</a:t>
            </a:r>
          </a:p>
          <a:p>
            <a:endParaRPr lang="en-US" dirty="0"/>
          </a:p>
          <a:p>
            <a:pPr algn="ctr"/>
            <a:r>
              <a:rPr lang="en-US" sz="3600" b="1" dirty="0" smtClean="0"/>
              <a:t>A.  To develop</a:t>
            </a:r>
          </a:p>
          <a:p>
            <a:pPr algn="ctr"/>
            <a:r>
              <a:rPr lang="en-US" sz="3600" b="1" dirty="0" smtClean="0"/>
              <a:t>B.   To go back</a:t>
            </a:r>
          </a:p>
          <a:p>
            <a:pPr algn="ctr"/>
            <a:r>
              <a:rPr lang="en-US" sz="3600" b="1" dirty="0" smtClean="0"/>
              <a:t>C.  To go by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680" y="407923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171136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evasive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The </a:t>
            </a:r>
            <a:r>
              <a:rPr lang="en-US" sz="3600" b="1" dirty="0" err="1" smtClean="0"/>
              <a:t>McCrays</a:t>
            </a:r>
            <a:r>
              <a:rPr lang="en-US" sz="3600" b="1" dirty="0" smtClean="0"/>
              <a:t> worried that their son was hiding something we he became </a:t>
            </a:r>
            <a:r>
              <a:rPr lang="en-US" sz="3600" b="1" dirty="0" smtClean="0">
                <a:solidFill>
                  <a:schemeClr val="bg1"/>
                </a:solidFill>
              </a:rPr>
              <a:t>evasive</a:t>
            </a:r>
            <a:r>
              <a:rPr lang="en-US" sz="3600" b="1" dirty="0" smtClean="0"/>
              <a:t> about where he had been and what he was doing.</a:t>
            </a:r>
          </a:p>
          <a:p>
            <a:endParaRPr lang="en-US" sz="3600" b="1" dirty="0"/>
          </a:p>
          <a:p>
            <a:pPr algn="ctr"/>
            <a:r>
              <a:rPr lang="en-US" sz="3600" b="1" dirty="0" smtClean="0"/>
              <a:t>A.  Truthful</a:t>
            </a:r>
          </a:p>
          <a:p>
            <a:pPr algn="ctr"/>
            <a:r>
              <a:rPr lang="en-US" sz="3600" b="1" dirty="0" smtClean="0"/>
              <a:t>B.  Indefinite</a:t>
            </a:r>
          </a:p>
          <a:p>
            <a:pPr algn="ctr"/>
            <a:r>
              <a:rPr lang="en-US" sz="3600" b="1" dirty="0" smtClean="0"/>
              <a:t>C.  Detailed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280" y="422147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488663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fluent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To work in a foreign country, it helps to be </a:t>
            </a:r>
            <a:r>
              <a:rPr lang="en-US" sz="4400" b="1" dirty="0" smtClean="0">
                <a:solidFill>
                  <a:schemeClr val="bg1"/>
                </a:solidFill>
              </a:rPr>
              <a:t>fluent</a:t>
            </a:r>
            <a:r>
              <a:rPr lang="en-US" sz="4400" b="1" dirty="0" smtClean="0"/>
              <a:t> in its language.</a:t>
            </a:r>
          </a:p>
          <a:p>
            <a:endParaRPr lang="en-US" sz="4400" b="1" dirty="0"/>
          </a:p>
          <a:p>
            <a:pPr algn="ctr"/>
            <a:r>
              <a:rPr lang="en-US" sz="4400" b="1" dirty="0" smtClean="0"/>
              <a:t>A.  Able to remember</a:t>
            </a:r>
          </a:p>
          <a:p>
            <a:pPr algn="ctr"/>
            <a:r>
              <a:rPr lang="en-US" sz="4400" b="1" dirty="0" smtClean="0"/>
              <a:t>B.  Able to teach</a:t>
            </a:r>
          </a:p>
          <a:p>
            <a:pPr algn="ctr"/>
            <a:r>
              <a:rPr lang="en-US" sz="4400" b="1" dirty="0" smtClean="0"/>
              <a:t>C.  Able to express oneself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515619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961077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futile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My best friend is so stubborn that once he has made a decision, it if </a:t>
            </a:r>
            <a:r>
              <a:rPr lang="en-US" sz="4800" b="1" dirty="0" smtClean="0">
                <a:solidFill>
                  <a:schemeClr val="bg1"/>
                </a:solidFill>
              </a:rPr>
              <a:t>futile</a:t>
            </a:r>
            <a:r>
              <a:rPr lang="en-US" sz="4800" b="1" dirty="0" smtClean="0"/>
              <a:t> to try to change his mind.</a:t>
            </a:r>
          </a:p>
          <a:p>
            <a:r>
              <a:rPr lang="en-US" sz="4000" b="1" dirty="0" smtClean="0"/>
              <a:t>  </a:t>
            </a:r>
            <a:endParaRPr lang="en-US" sz="4000" b="1" dirty="0"/>
          </a:p>
          <a:p>
            <a:pPr algn="ctr"/>
            <a:r>
              <a:rPr lang="en-US" sz="4000" b="1" dirty="0" smtClean="0"/>
              <a:t>A.  </a:t>
            </a:r>
            <a:r>
              <a:rPr lang="en-US" sz="4400" b="1" dirty="0" smtClean="0"/>
              <a:t>Hopeless</a:t>
            </a:r>
          </a:p>
          <a:p>
            <a:pPr algn="ctr"/>
            <a:r>
              <a:rPr lang="en-US" sz="4400" b="1" dirty="0" smtClean="0"/>
              <a:t>B.  Easy</a:t>
            </a:r>
          </a:p>
          <a:p>
            <a:pPr algn="ctr"/>
            <a:r>
              <a:rPr lang="en-US" sz="4400" b="1" dirty="0" smtClean="0"/>
              <a:t>C.  Useful</a:t>
            </a:r>
          </a:p>
          <a:p>
            <a:pPr marL="0" indent="0">
              <a:buNone/>
            </a:pPr>
            <a:r>
              <a:rPr lang="en-US" sz="4000" b="1" dirty="0" smtClean="0"/>
              <a:t> 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680" y="370331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82093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harass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8007772" cy="512064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A few students in the cafeteria like to </a:t>
            </a:r>
            <a:r>
              <a:rPr lang="en-US" sz="4400" b="1" dirty="0" smtClean="0">
                <a:solidFill>
                  <a:schemeClr val="bg1"/>
                </a:solidFill>
              </a:rPr>
              <a:t>harass</a:t>
            </a:r>
            <a:r>
              <a:rPr lang="en-US" sz="4400" b="1" dirty="0" smtClean="0"/>
              <a:t> everyone else by frequently clinking their silverware and stamping their feet.</a:t>
            </a:r>
          </a:p>
          <a:p>
            <a:endParaRPr lang="en-US" sz="4000" b="1" dirty="0"/>
          </a:p>
          <a:p>
            <a:pPr algn="ctr"/>
            <a:r>
              <a:rPr lang="en-US" sz="4000" b="1" dirty="0" smtClean="0"/>
              <a:t>A</a:t>
            </a:r>
            <a:r>
              <a:rPr lang="en-US" sz="4400" b="1" dirty="0" smtClean="0"/>
              <a:t>.  To injure</a:t>
            </a:r>
          </a:p>
          <a:p>
            <a:pPr algn="ctr"/>
            <a:r>
              <a:rPr lang="en-US" sz="4400" b="1" dirty="0" smtClean="0"/>
              <a:t>B.  To annoy</a:t>
            </a:r>
          </a:p>
          <a:p>
            <a:pPr algn="ctr"/>
            <a:r>
              <a:rPr lang="en-US" sz="4400" b="1" dirty="0" smtClean="0"/>
              <a:t>C.  To please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560" y="492251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25647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/>
              <a:t>infer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dirty="0" smtClean="0"/>
              <a:t>The fact that the old man left his fortune to strangers led us to </a:t>
            </a:r>
            <a:r>
              <a:rPr lang="en-US" sz="4800" b="1" dirty="0" smtClean="0">
                <a:solidFill>
                  <a:schemeClr val="bg1"/>
                </a:solidFill>
              </a:rPr>
              <a:t>infer</a:t>
            </a:r>
            <a:r>
              <a:rPr lang="en-US" sz="4800" b="1" dirty="0" smtClean="0"/>
              <a:t> he was not fond of his children.</a:t>
            </a:r>
          </a:p>
          <a:p>
            <a:endParaRPr lang="en-US" sz="4000" b="1" dirty="0"/>
          </a:p>
          <a:p>
            <a:pPr algn="ctr"/>
            <a:r>
              <a:rPr lang="en-US" sz="5200" b="1" dirty="0" smtClean="0"/>
              <a:t>A.</a:t>
            </a:r>
            <a:r>
              <a:rPr lang="en-US" sz="4000" b="1" dirty="0" smtClean="0"/>
              <a:t>  </a:t>
            </a:r>
            <a:r>
              <a:rPr lang="en-US" sz="4800" b="1" dirty="0" smtClean="0"/>
              <a:t>To conclude</a:t>
            </a:r>
          </a:p>
          <a:p>
            <a:pPr algn="ctr"/>
            <a:r>
              <a:rPr lang="en-US" sz="4800" b="1" dirty="0" smtClean="0"/>
              <a:t>B.  To forget</a:t>
            </a:r>
          </a:p>
          <a:p>
            <a:pPr algn="ctr"/>
            <a:r>
              <a:rPr lang="en-US" sz="4800" b="1" dirty="0" smtClean="0"/>
              <a:t>C.  To conceal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379475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58443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lethal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6708" y="457708"/>
            <a:ext cx="8414172" cy="512064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My father is not alive today because of a </a:t>
            </a:r>
            <a:r>
              <a:rPr lang="en-US" sz="4400" b="1" dirty="0" smtClean="0">
                <a:solidFill>
                  <a:schemeClr val="bg1"/>
                </a:solidFill>
              </a:rPr>
              <a:t>lethal</a:t>
            </a:r>
            <a:r>
              <a:rPr lang="en-US" sz="4400" b="1" dirty="0" smtClean="0"/>
              <a:t> combination of driving and drinking.</a:t>
            </a:r>
          </a:p>
          <a:p>
            <a:endParaRPr lang="en-US" sz="4400" b="1" dirty="0"/>
          </a:p>
          <a:p>
            <a:pPr algn="ctr"/>
            <a:r>
              <a:rPr lang="en-US" sz="4400" b="1" dirty="0" smtClean="0"/>
              <a:t>A.  Rare</a:t>
            </a:r>
          </a:p>
          <a:p>
            <a:pPr algn="ctr"/>
            <a:r>
              <a:rPr lang="en-US" sz="4400" b="1" dirty="0" smtClean="0"/>
              <a:t>B.  Deadly</a:t>
            </a:r>
          </a:p>
          <a:p>
            <a:pPr algn="ctr"/>
            <a:r>
              <a:rPr lang="en-US" sz="4400" b="1" dirty="0" smtClean="0"/>
              <a:t>C.  hopeful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80" y="3977639"/>
            <a:ext cx="776287" cy="7143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714967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54</TotalTime>
  <Words>466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Wingdings 2</vt:lpstr>
      <vt:lpstr>Frame</vt:lpstr>
      <vt:lpstr>Introducing</vt:lpstr>
      <vt:lpstr>PowerPoint Presentation</vt:lpstr>
      <vt:lpstr>elapse</vt:lpstr>
      <vt:lpstr>evasive</vt:lpstr>
      <vt:lpstr>fluent</vt:lpstr>
      <vt:lpstr>futile</vt:lpstr>
      <vt:lpstr>harass</vt:lpstr>
      <vt:lpstr>infer</vt:lpstr>
      <vt:lpstr>lethal</vt:lpstr>
      <vt:lpstr>obsession</vt:lpstr>
      <vt:lpstr>ordeal</vt:lpstr>
      <vt:lpstr>persistent</vt:lpstr>
      <vt:lpstr>PowerPoint Presentation</vt:lpstr>
    </vt:vector>
  </TitlesOfParts>
  <Company>GCSD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</dc:title>
  <dc:creator>Lackey, Joan</dc:creator>
  <cp:lastModifiedBy>Lackey, Joan</cp:lastModifiedBy>
  <cp:revision>7</cp:revision>
  <dcterms:created xsi:type="dcterms:W3CDTF">2017-02-12T15:54:26Z</dcterms:created>
  <dcterms:modified xsi:type="dcterms:W3CDTF">2017-02-12T16:48:41Z</dcterms:modified>
</cp:coreProperties>
</file>