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8" autoAdjust="0"/>
    <p:restoredTop sz="94660"/>
  </p:normalViewPr>
  <p:slideViewPr>
    <p:cSldViewPr snapToGrid="0">
      <p:cViewPr varScale="1">
        <p:scale>
          <a:sx n="47" d="100"/>
          <a:sy n="47" d="100"/>
        </p:scale>
        <p:origin x="53" y="9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12/29/2017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4109456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12/29/2017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108384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12/29/2017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884437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12/29/2017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359203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12/29/2017</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1364012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12/29/2017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17196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12/29/2017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382902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12/29/2017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080213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12/29/2017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859061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12/29/2017</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682292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12/29/2017</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026979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12/29/2017</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41112330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1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b="1" dirty="0"/>
              <a:t>7.L.3A.3 </a:t>
            </a:r>
            <a:r>
              <a:rPr lang="en-US" sz="3600" dirty="0"/>
              <a:t>Develop and use models to explain how the relevant structures within cells (including cytoplasm, cell membrane, cell wall, nucleus, mitochondria, chloroplasts, lysosomes, and vacuoles) function to support the life of plant, animal, and bacterial cells. </a:t>
            </a:r>
          </a:p>
        </p:txBody>
      </p:sp>
    </p:spTree>
    <p:extLst>
      <p:ext uri="{BB962C8B-B14F-4D97-AF65-F5344CB8AC3E}">
        <p14:creationId xmlns:p14="http://schemas.microsoft.com/office/powerpoint/2010/main" val="36289341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lysosomes</a:t>
            </a:r>
            <a:endParaRPr lang="en-US" dirty="0"/>
          </a:p>
        </p:txBody>
      </p:sp>
      <p:sp>
        <p:nvSpPr>
          <p:cNvPr id="3" name="Content Placeholder 2"/>
          <p:cNvSpPr>
            <a:spLocks noGrp="1"/>
          </p:cNvSpPr>
          <p:nvPr>
            <p:ph idx="1"/>
          </p:nvPr>
        </p:nvSpPr>
        <p:spPr>
          <a:xfrm>
            <a:off x="631065" y="1828800"/>
            <a:ext cx="10497183" cy="4343400"/>
          </a:xfrm>
        </p:spPr>
        <p:txBody>
          <a:bodyPr>
            <a:normAutofit/>
          </a:bodyPr>
          <a:lstStyle/>
          <a:p>
            <a:r>
              <a:rPr lang="en-US" sz="2400" dirty="0" smtClean="0"/>
              <a:t>Organelles that are responsible for digesting certain materials within the cell</a:t>
            </a:r>
          </a:p>
          <a:p>
            <a:r>
              <a:rPr lang="en-US" sz="2400" dirty="0" smtClean="0"/>
              <a:t>Can digest food, worn out organelles, as well as, other cellular waste not needed for cell metabolism</a:t>
            </a:r>
            <a:endParaRPr lang="en-US" sz="2400" dirty="0"/>
          </a:p>
        </p:txBody>
      </p:sp>
      <p:pic>
        <p:nvPicPr>
          <p:cNvPr id="4" name="Picture 3"/>
          <p:cNvPicPr>
            <a:picLocks noChangeAspect="1"/>
          </p:cNvPicPr>
          <p:nvPr/>
        </p:nvPicPr>
        <p:blipFill>
          <a:blip r:embed="rId2"/>
          <a:stretch>
            <a:fillRect/>
          </a:stretch>
        </p:blipFill>
        <p:spPr>
          <a:xfrm>
            <a:off x="1069848" y="4146804"/>
            <a:ext cx="3321848" cy="211605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47924" y="3711741"/>
            <a:ext cx="3790780" cy="2122837"/>
          </a:xfrm>
          <a:prstGeom prst="rect">
            <a:avLst/>
          </a:prstGeom>
        </p:spPr>
      </p:pic>
    </p:spTree>
    <p:extLst>
      <p:ext uri="{BB962C8B-B14F-4D97-AF65-F5344CB8AC3E}">
        <p14:creationId xmlns:p14="http://schemas.microsoft.com/office/powerpoint/2010/main" val="27386897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Cellular Processes</a:t>
            </a:r>
            <a:endParaRPr lang="en-US" dirty="0"/>
          </a:p>
        </p:txBody>
      </p:sp>
      <p:sp>
        <p:nvSpPr>
          <p:cNvPr id="3" name="Content Placeholder 2"/>
          <p:cNvSpPr>
            <a:spLocks noGrp="1"/>
          </p:cNvSpPr>
          <p:nvPr>
            <p:ph idx="1"/>
          </p:nvPr>
        </p:nvSpPr>
        <p:spPr/>
        <p:txBody>
          <a:bodyPr>
            <a:normAutofit/>
          </a:bodyPr>
          <a:lstStyle/>
          <a:p>
            <a:r>
              <a:rPr lang="en-US" sz="3200" dirty="0" smtClean="0"/>
              <a:t>Mitosis</a:t>
            </a:r>
          </a:p>
          <a:p>
            <a:r>
              <a:rPr lang="en-US" sz="3200" dirty="0" smtClean="0"/>
              <a:t>Waste elimination</a:t>
            </a:r>
          </a:p>
          <a:p>
            <a:r>
              <a:rPr lang="en-US" sz="3200" dirty="0" smtClean="0"/>
              <a:t>Photosynthesis</a:t>
            </a:r>
          </a:p>
          <a:p>
            <a:r>
              <a:rPr lang="en-US" sz="3200" dirty="0" smtClean="0"/>
              <a:t>Cellular respiration </a:t>
            </a:r>
            <a:endParaRPr lang="en-US" sz="3200" dirty="0"/>
          </a:p>
        </p:txBody>
      </p:sp>
    </p:spTree>
    <p:extLst>
      <p:ext uri="{BB962C8B-B14F-4D97-AF65-F5344CB8AC3E}">
        <p14:creationId xmlns:p14="http://schemas.microsoft.com/office/powerpoint/2010/main" val="24351908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Mitosis</a:t>
            </a:r>
            <a:endParaRPr lang="en-US" dirty="0"/>
          </a:p>
        </p:txBody>
      </p:sp>
      <p:sp>
        <p:nvSpPr>
          <p:cNvPr id="3" name="Content Placeholder 2"/>
          <p:cNvSpPr>
            <a:spLocks noGrp="1"/>
          </p:cNvSpPr>
          <p:nvPr>
            <p:ph idx="1"/>
          </p:nvPr>
        </p:nvSpPr>
        <p:spPr/>
        <p:txBody>
          <a:bodyPr>
            <a:normAutofit/>
          </a:bodyPr>
          <a:lstStyle/>
          <a:p>
            <a:r>
              <a:rPr lang="en-US" sz="3200" dirty="0" smtClean="0"/>
              <a:t>Results in a duplicate copy of the cell</a:t>
            </a:r>
          </a:p>
          <a:p>
            <a:r>
              <a:rPr lang="en-US" sz="3200" dirty="0" smtClean="0"/>
              <a:t>Needed for growth, replacement of cells, and asexual reproduction</a:t>
            </a:r>
          </a:p>
          <a:p>
            <a:r>
              <a:rPr lang="en-US" sz="3200" dirty="0" smtClean="0"/>
              <a:t>Occurs in the nucleus</a:t>
            </a:r>
            <a:endParaRPr lang="en-US" sz="3200" dirty="0"/>
          </a:p>
        </p:txBody>
      </p:sp>
    </p:spTree>
    <p:extLst>
      <p:ext uri="{BB962C8B-B14F-4D97-AF65-F5344CB8AC3E}">
        <p14:creationId xmlns:p14="http://schemas.microsoft.com/office/powerpoint/2010/main" val="40158477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Waste elimination</a:t>
            </a:r>
            <a:endParaRPr lang="en-US" dirty="0"/>
          </a:p>
        </p:txBody>
      </p:sp>
      <p:sp>
        <p:nvSpPr>
          <p:cNvPr id="3" name="Content Placeholder 2"/>
          <p:cNvSpPr>
            <a:spLocks noGrp="1"/>
          </p:cNvSpPr>
          <p:nvPr>
            <p:ph idx="1"/>
          </p:nvPr>
        </p:nvSpPr>
        <p:spPr/>
        <p:txBody>
          <a:bodyPr>
            <a:normAutofit/>
          </a:bodyPr>
          <a:lstStyle/>
          <a:p>
            <a:r>
              <a:rPr lang="en-US" sz="3200" dirty="0" smtClean="0"/>
              <a:t>Organisms rid cells of waste products that could be harmful</a:t>
            </a:r>
          </a:p>
          <a:p>
            <a:r>
              <a:rPr lang="en-US" sz="3200" dirty="0" smtClean="0"/>
              <a:t>Occurs in the cell membrane</a:t>
            </a:r>
          </a:p>
          <a:p>
            <a:r>
              <a:rPr lang="en-US" sz="3200" dirty="0" smtClean="0"/>
              <a:t>Process of diffusion</a:t>
            </a:r>
          </a:p>
          <a:p>
            <a:r>
              <a:rPr lang="en-US" sz="3200" dirty="0" smtClean="0"/>
              <a:t>Process of osmosis</a:t>
            </a:r>
          </a:p>
        </p:txBody>
      </p:sp>
    </p:spTree>
    <p:extLst>
      <p:ext uri="{BB962C8B-B14F-4D97-AF65-F5344CB8AC3E}">
        <p14:creationId xmlns:p14="http://schemas.microsoft.com/office/powerpoint/2010/main" val="14563855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photosynthesis</a:t>
            </a:r>
            <a:endParaRPr lang="en-US" dirty="0"/>
          </a:p>
        </p:txBody>
      </p:sp>
      <p:sp>
        <p:nvSpPr>
          <p:cNvPr id="3" name="Content Placeholder 2"/>
          <p:cNvSpPr>
            <a:spLocks noGrp="1"/>
          </p:cNvSpPr>
          <p:nvPr>
            <p:ph idx="1"/>
          </p:nvPr>
        </p:nvSpPr>
        <p:spPr/>
        <p:txBody>
          <a:bodyPr>
            <a:normAutofit/>
          </a:bodyPr>
          <a:lstStyle/>
          <a:p>
            <a:r>
              <a:rPr lang="en-US" sz="2800" dirty="0" smtClean="0"/>
              <a:t>Plants use light energy, carbon dioxide, and water to make glucose (simple sugar) and oxygen gas</a:t>
            </a:r>
          </a:p>
          <a:p>
            <a:r>
              <a:rPr lang="en-US" sz="2800" dirty="0" smtClean="0"/>
              <a:t>Sunlight+ 6C0</a:t>
            </a:r>
            <a:r>
              <a:rPr lang="en-US" sz="2800" baseline="-25000" dirty="0" smtClean="0"/>
              <a:t>2</a:t>
            </a:r>
            <a:r>
              <a:rPr lang="en-US" sz="2800" dirty="0" smtClean="0"/>
              <a:t>+ 6H</a:t>
            </a:r>
            <a:r>
              <a:rPr lang="en-US" sz="2800" baseline="-25000" dirty="0" smtClean="0"/>
              <a:t>2</a:t>
            </a:r>
            <a:r>
              <a:rPr lang="en-US" sz="2800" dirty="0" smtClean="0"/>
              <a:t>O</a:t>
            </a:r>
            <a:r>
              <a:rPr lang="en-US" sz="2800" dirty="0" smtClean="0">
                <a:sym typeface="Wingdings" panose="05000000000000000000" pitchFamily="2" charset="2"/>
              </a:rPr>
              <a:t> C</a:t>
            </a:r>
            <a:r>
              <a:rPr lang="en-US" sz="2800" baseline="-25000" dirty="0" smtClean="0">
                <a:sym typeface="Wingdings" panose="05000000000000000000" pitchFamily="2" charset="2"/>
              </a:rPr>
              <a:t>6</a:t>
            </a:r>
            <a:r>
              <a:rPr lang="en-US" sz="2800" dirty="0" smtClean="0">
                <a:sym typeface="Wingdings" panose="05000000000000000000" pitchFamily="2" charset="2"/>
              </a:rPr>
              <a:t>H</a:t>
            </a:r>
            <a:r>
              <a:rPr lang="en-US" sz="2800" baseline="-25000" dirty="0" smtClean="0">
                <a:sym typeface="Wingdings" panose="05000000000000000000" pitchFamily="2" charset="2"/>
              </a:rPr>
              <a:t>12</a:t>
            </a:r>
            <a:r>
              <a:rPr lang="en-US" sz="2800" dirty="0" smtClean="0">
                <a:sym typeface="Wingdings" panose="05000000000000000000" pitchFamily="2" charset="2"/>
              </a:rPr>
              <a:t>O</a:t>
            </a:r>
            <a:r>
              <a:rPr lang="en-US" sz="2800" baseline="-25000" dirty="0" smtClean="0">
                <a:sym typeface="Wingdings" panose="05000000000000000000" pitchFamily="2" charset="2"/>
              </a:rPr>
              <a:t>6</a:t>
            </a:r>
            <a:r>
              <a:rPr lang="en-US" sz="2800" dirty="0" smtClean="0">
                <a:sym typeface="Wingdings" panose="05000000000000000000" pitchFamily="2" charset="2"/>
              </a:rPr>
              <a:t> + 6O</a:t>
            </a:r>
            <a:r>
              <a:rPr lang="en-US" sz="2800" baseline="-25000" dirty="0" smtClean="0">
                <a:sym typeface="Wingdings" panose="05000000000000000000" pitchFamily="2" charset="2"/>
              </a:rPr>
              <a:t>2</a:t>
            </a:r>
            <a:endParaRPr lang="en-US" sz="2800" baseline="-25000" dirty="0" smtClean="0"/>
          </a:p>
          <a:p>
            <a:r>
              <a:rPr lang="en-US" sz="2800" dirty="0" smtClean="0"/>
              <a:t>Plant cells also release oxygen gas as a waste product of photosynthesis</a:t>
            </a:r>
          </a:p>
          <a:p>
            <a:r>
              <a:rPr lang="en-US" sz="2800" dirty="0" smtClean="0"/>
              <a:t>Occurs in the chloroplasts </a:t>
            </a:r>
          </a:p>
          <a:p>
            <a:endParaRPr lang="en-US" sz="2800" dirty="0"/>
          </a:p>
        </p:txBody>
      </p:sp>
    </p:spTree>
    <p:extLst>
      <p:ext uri="{BB962C8B-B14F-4D97-AF65-F5344CB8AC3E}">
        <p14:creationId xmlns:p14="http://schemas.microsoft.com/office/powerpoint/2010/main" val="34582314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Recipe for photosynthesis</a:t>
            </a:r>
            <a:endParaRPr lang="en-US" dirty="0"/>
          </a:p>
        </p:txBody>
      </p:sp>
      <p:sp>
        <p:nvSpPr>
          <p:cNvPr id="3" name="Content Placeholder 2"/>
          <p:cNvSpPr>
            <a:spLocks noGrp="1"/>
          </p:cNvSpPr>
          <p:nvPr>
            <p:ph idx="1"/>
          </p:nvPr>
        </p:nvSpPr>
        <p:spPr/>
        <p:txBody>
          <a:bodyPr>
            <a:normAutofit/>
          </a:bodyPr>
          <a:lstStyle/>
          <a:p>
            <a:r>
              <a:rPr lang="en-US" altLang="en-US" sz="2800" dirty="0"/>
              <a:t>Add 6 molecules of carbon dioxide</a:t>
            </a:r>
          </a:p>
          <a:p>
            <a:r>
              <a:rPr lang="en-US" altLang="en-US" sz="2800" dirty="0"/>
              <a:t>Add 6 molecules of water</a:t>
            </a:r>
          </a:p>
          <a:p>
            <a:r>
              <a:rPr lang="en-US" altLang="en-US" sz="2800" dirty="0"/>
              <a:t>Add light energy (sunlight) to change into chemical energy(chemical reaction)</a:t>
            </a:r>
          </a:p>
          <a:p>
            <a:r>
              <a:rPr lang="en-US" altLang="en-US" sz="2800" dirty="0"/>
              <a:t>This makes food – Sugar</a:t>
            </a:r>
          </a:p>
          <a:p>
            <a:r>
              <a:rPr lang="en-US" altLang="en-US" sz="2800" dirty="0"/>
              <a:t>6 molecules of Oxygen are released into the air.</a:t>
            </a:r>
          </a:p>
          <a:p>
            <a:endParaRPr lang="en-US" sz="2800" dirty="0"/>
          </a:p>
        </p:txBody>
      </p:sp>
    </p:spTree>
    <p:extLst>
      <p:ext uri="{BB962C8B-B14F-4D97-AF65-F5344CB8AC3E}">
        <p14:creationId xmlns:p14="http://schemas.microsoft.com/office/powerpoint/2010/main" val="24114187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Cellular respiration </a:t>
            </a:r>
            <a:endParaRPr lang="en-US" dirty="0"/>
          </a:p>
        </p:txBody>
      </p:sp>
      <p:sp>
        <p:nvSpPr>
          <p:cNvPr id="3" name="Content Placeholder 2"/>
          <p:cNvSpPr>
            <a:spLocks noGrp="1"/>
          </p:cNvSpPr>
          <p:nvPr>
            <p:ph idx="1"/>
          </p:nvPr>
        </p:nvSpPr>
        <p:spPr/>
        <p:txBody>
          <a:bodyPr>
            <a:normAutofit/>
          </a:bodyPr>
          <a:lstStyle/>
          <a:p>
            <a:r>
              <a:rPr lang="en-US" sz="2800" dirty="0" smtClean="0"/>
              <a:t>Glucose (simple sugar) is broken down into carbon dioxide and water to release energy</a:t>
            </a:r>
          </a:p>
          <a:p>
            <a:r>
              <a:rPr lang="en-US" sz="2800" dirty="0" smtClean="0"/>
              <a:t>C</a:t>
            </a:r>
            <a:r>
              <a:rPr lang="en-US" sz="2800" baseline="-25000" dirty="0" smtClean="0"/>
              <a:t>6</a:t>
            </a:r>
            <a:r>
              <a:rPr lang="en-US" sz="2800" dirty="0" smtClean="0"/>
              <a:t>H</a:t>
            </a:r>
            <a:r>
              <a:rPr lang="en-US" sz="2800" baseline="-25000" dirty="0" smtClean="0"/>
              <a:t>12</a:t>
            </a:r>
            <a:r>
              <a:rPr lang="en-US" sz="2800" dirty="0" smtClean="0"/>
              <a:t>O</a:t>
            </a:r>
            <a:r>
              <a:rPr lang="en-US" sz="2800" baseline="-25000" dirty="0" smtClean="0"/>
              <a:t>6</a:t>
            </a:r>
            <a:r>
              <a:rPr lang="en-US" sz="2800" dirty="0" smtClean="0">
                <a:sym typeface="Wingdings" panose="05000000000000000000" pitchFamily="2" charset="2"/>
              </a:rPr>
              <a:t> CO</a:t>
            </a:r>
            <a:r>
              <a:rPr lang="en-US" sz="2800" baseline="-25000" dirty="0" smtClean="0">
                <a:sym typeface="Wingdings" panose="05000000000000000000" pitchFamily="2" charset="2"/>
              </a:rPr>
              <a:t>2</a:t>
            </a:r>
            <a:r>
              <a:rPr lang="en-US" sz="2800" dirty="0" smtClean="0">
                <a:sym typeface="Wingdings" panose="05000000000000000000" pitchFamily="2" charset="2"/>
              </a:rPr>
              <a:t> + H</a:t>
            </a:r>
            <a:r>
              <a:rPr lang="en-US" sz="2800" baseline="-25000" dirty="0" smtClean="0">
                <a:sym typeface="Wingdings" panose="05000000000000000000" pitchFamily="2" charset="2"/>
              </a:rPr>
              <a:t>2</a:t>
            </a:r>
            <a:r>
              <a:rPr lang="en-US" sz="2800" dirty="0" smtClean="0">
                <a:sym typeface="Wingdings" panose="05000000000000000000" pitchFamily="2" charset="2"/>
              </a:rPr>
              <a:t>O</a:t>
            </a:r>
            <a:endParaRPr lang="en-US" sz="2800" dirty="0" smtClean="0"/>
          </a:p>
          <a:p>
            <a:r>
              <a:rPr lang="en-US" sz="2800" dirty="0" smtClean="0"/>
              <a:t>Cellular respiration is the complementary process to photosynthesis </a:t>
            </a:r>
          </a:p>
          <a:p>
            <a:r>
              <a:rPr lang="en-US" sz="2800" dirty="0" smtClean="0"/>
              <a:t>Cells use energy to build, repair, and reproduce</a:t>
            </a:r>
          </a:p>
          <a:p>
            <a:r>
              <a:rPr lang="en-US" sz="2800" dirty="0" smtClean="0"/>
              <a:t>Occurs in the mitochondria</a:t>
            </a:r>
            <a:endParaRPr lang="en-US" sz="2800" dirty="0"/>
          </a:p>
        </p:txBody>
      </p:sp>
    </p:spTree>
    <p:extLst>
      <p:ext uri="{BB962C8B-B14F-4D97-AF65-F5344CB8AC3E}">
        <p14:creationId xmlns:p14="http://schemas.microsoft.com/office/powerpoint/2010/main" val="14578759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altLang="en-US" dirty="0" smtClean="0"/>
              <a:t>Photosynthesis vs. Respiration</a:t>
            </a:r>
          </a:p>
        </p:txBody>
      </p:sp>
      <p:sp>
        <p:nvSpPr>
          <p:cNvPr id="15363" name="Text Placeholder 2"/>
          <p:cNvSpPr>
            <a:spLocks noGrp="1"/>
          </p:cNvSpPr>
          <p:nvPr>
            <p:ph type="body" idx="1"/>
          </p:nvPr>
        </p:nvSpPr>
        <p:spPr/>
        <p:txBody>
          <a:bodyPr/>
          <a:lstStyle/>
          <a:p>
            <a:pPr eaLnBrk="1" hangingPunct="1"/>
            <a:r>
              <a:rPr lang="en-US" altLang="en-US" smtClean="0"/>
              <a:t>Photosynthesis</a:t>
            </a:r>
          </a:p>
        </p:txBody>
      </p:sp>
      <p:sp>
        <p:nvSpPr>
          <p:cNvPr id="4" name="Content Placeholder 3"/>
          <p:cNvSpPr>
            <a:spLocks noGrp="1"/>
          </p:cNvSpPr>
          <p:nvPr>
            <p:ph sz="half" idx="2"/>
          </p:nvPr>
        </p:nvSpPr>
        <p:spPr/>
        <p:txBody>
          <a:bodyPr>
            <a:normAutofit/>
          </a:bodyPr>
          <a:lstStyle/>
          <a:p>
            <a:pPr eaLnBrk="1" hangingPunct="1"/>
            <a:r>
              <a:rPr lang="en-US" altLang="en-US" sz="2400" dirty="0" smtClean="0"/>
              <a:t>Simple sugar made</a:t>
            </a:r>
          </a:p>
          <a:p>
            <a:pPr eaLnBrk="1" hangingPunct="1"/>
            <a:r>
              <a:rPr lang="en-US" altLang="en-US" sz="2400" dirty="0" smtClean="0"/>
              <a:t>CO2 taken in</a:t>
            </a:r>
          </a:p>
          <a:p>
            <a:pPr eaLnBrk="1" hangingPunct="1"/>
            <a:r>
              <a:rPr lang="en-US" altLang="en-US" sz="2400" dirty="0" smtClean="0"/>
              <a:t>O2 given off</a:t>
            </a:r>
          </a:p>
          <a:p>
            <a:pPr eaLnBrk="1" hangingPunct="1"/>
            <a:r>
              <a:rPr lang="en-US" altLang="en-US" sz="2400" dirty="0" smtClean="0"/>
              <a:t>Produces simple sugar &amp; oxygen</a:t>
            </a:r>
          </a:p>
          <a:p>
            <a:pPr eaLnBrk="1" hangingPunct="1"/>
            <a:r>
              <a:rPr lang="en-US" altLang="en-US" sz="2400" dirty="0" smtClean="0"/>
              <a:t>Takes place in chloroplasts</a:t>
            </a:r>
          </a:p>
        </p:txBody>
      </p:sp>
      <p:sp>
        <p:nvSpPr>
          <p:cNvPr id="15365" name="Text Placeholder 4"/>
          <p:cNvSpPr>
            <a:spLocks noGrp="1"/>
          </p:cNvSpPr>
          <p:nvPr>
            <p:ph type="body" sz="quarter" idx="3"/>
          </p:nvPr>
        </p:nvSpPr>
        <p:spPr/>
        <p:txBody>
          <a:bodyPr/>
          <a:lstStyle/>
          <a:p>
            <a:pPr eaLnBrk="1" hangingPunct="1"/>
            <a:r>
              <a:rPr lang="en-US" altLang="en-US" smtClean="0"/>
              <a:t>Respiration</a:t>
            </a:r>
          </a:p>
        </p:txBody>
      </p:sp>
      <p:sp>
        <p:nvSpPr>
          <p:cNvPr id="6" name="Content Placeholder 5"/>
          <p:cNvSpPr>
            <a:spLocks noGrp="1"/>
          </p:cNvSpPr>
          <p:nvPr>
            <p:ph sz="quarter" idx="4"/>
          </p:nvPr>
        </p:nvSpPr>
        <p:spPr/>
        <p:txBody>
          <a:bodyPr>
            <a:normAutofit/>
          </a:bodyPr>
          <a:lstStyle/>
          <a:p>
            <a:pPr eaLnBrk="1" hangingPunct="1"/>
            <a:r>
              <a:rPr lang="en-US" altLang="en-US" sz="2400" dirty="0" smtClean="0"/>
              <a:t>Simple sugar broken down</a:t>
            </a:r>
          </a:p>
          <a:p>
            <a:pPr eaLnBrk="1" hangingPunct="1"/>
            <a:r>
              <a:rPr lang="en-US" altLang="en-US" sz="2400" dirty="0" smtClean="0"/>
              <a:t>CO2 given off</a:t>
            </a:r>
          </a:p>
          <a:p>
            <a:pPr eaLnBrk="1" hangingPunct="1"/>
            <a:r>
              <a:rPr lang="en-US" altLang="en-US" sz="2400" dirty="0" smtClean="0"/>
              <a:t>O2 taken in &amp; used</a:t>
            </a:r>
          </a:p>
          <a:p>
            <a:pPr eaLnBrk="1" hangingPunct="1"/>
            <a:r>
              <a:rPr lang="en-US" altLang="en-US" sz="2400" dirty="0" smtClean="0"/>
              <a:t>Produces carbon dioxide &amp; water</a:t>
            </a:r>
          </a:p>
          <a:p>
            <a:pPr eaLnBrk="1" hangingPunct="1"/>
            <a:r>
              <a:rPr lang="en-US" altLang="en-US" sz="2400" dirty="0" smtClean="0"/>
              <a:t>Takes place in mitochondria</a:t>
            </a:r>
          </a:p>
        </p:txBody>
      </p:sp>
    </p:spTree>
    <p:extLst>
      <p:ext uri="{BB962C8B-B14F-4D97-AF65-F5344CB8AC3E}">
        <p14:creationId xmlns:p14="http://schemas.microsoft.com/office/powerpoint/2010/main" val="36823105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anim calcmode="lin" valueType="num">
                                      <p:cBhvr additive="base">
                                        <p:cTn id="25"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anim calcmode="lin" valueType="num">
                                      <p:cBhvr additive="base">
                                        <p:cTn id="3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2" end="2"/>
                                            </p:txEl>
                                          </p:spTgt>
                                        </p:tgtEl>
                                        <p:attrNameLst>
                                          <p:attrName>style.visibility</p:attrName>
                                        </p:attrNameLst>
                                      </p:cBhvr>
                                      <p:to>
                                        <p:strVal val="visible"/>
                                      </p:to>
                                    </p:set>
                                    <p:anim calcmode="lin" valueType="num">
                                      <p:cBhvr additive="base">
                                        <p:cTn id="3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3" end="3"/>
                                            </p:txEl>
                                          </p:spTgt>
                                        </p:tgtEl>
                                        <p:attrNameLst>
                                          <p:attrName>style.visibility</p:attrName>
                                        </p:attrNameLst>
                                      </p:cBhvr>
                                      <p:to>
                                        <p:strVal val="visible"/>
                                      </p:to>
                                    </p:set>
                                    <p:anim calcmode="lin" valueType="num">
                                      <p:cBhvr additive="base">
                                        <p:cTn id="4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
                                            <p:txEl>
                                              <p:pRg st="3" end="3"/>
                                            </p:txEl>
                                          </p:spTgt>
                                        </p:tgtEl>
                                        <p:attrNameLst>
                                          <p:attrName>style.visibility</p:attrName>
                                        </p:attrNameLst>
                                      </p:cBhvr>
                                      <p:to>
                                        <p:strVal val="visible"/>
                                      </p:to>
                                    </p:set>
                                    <p:anim calcmode="lin" valueType="num">
                                      <p:cBhvr additive="base">
                                        <p:cTn id="4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4" end="4"/>
                                            </p:txEl>
                                          </p:spTgt>
                                        </p:tgtEl>
                                        <p:attrNameLst>
                                          <p:attrName>style.visibility</p:attrName>
                                        </p:attrNameLst>
                                      </p:cBhvr>
                                      <p:to>
                                        <p:strVal val="visible"/>
                                      </p:to>
                                    </p:set>
                                    <p:anim calcmode="lin" valueType="num">
                                      <p:cBhvr additive="base">
                                        <p:cTn id="5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6">
                                            <p:txEl>
                                              <p:pRg st="4" end="4"/>
                                            </p:txEl>
                                          </p:spTgt>
                                        </p:tgtEl>
                                        <p:attrNameLst>
                                          <p:attrName>style.visibility</p:attrName>
                                        </p:attrNameLst>
                                      </p:cBhvr>
                                      <p:to>
                                        <p:strVal val="visible"/>
                                      </p:to>
                                    </p:set>
                                    <p:anim calcmode="lin" valueType="num">
                                      <p:cBhvr additive="base">
                                        <p:cTn id="6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Organelles to know!</a:t>
            </a:r>
            <a:endParaRPr lang="en-US" dirty="0"/>
          </a:p>
        </p:txBody>
      </p:sp>
      <p:sp>
        <p:nvSpPr>
          <p:cNvPr id="3" name="Content Placeholder 2"/>
          <p:cNvSpPr>
            <a:spLocks noGrp="1"/>
          </p:cNvSpPr>
          <p:nvPr>
            <p:ph idx="1"/>
          </p:nvPr>
        </p:nvSpPr>
        <p:spPr>
          <a:xfrm>
            <a:off x="528034" y="1815921"/>
            <a:ext cx="10600214" cy="4356279"/>
          </a:xfrm>
        </p:spPr>
        <p:txBody>
          <a:bodyPr numCol="2">
            <a:noAutofit/>
          </a:bodyPr>
          <a:lstStyle/>
          <a:p>
            <a:r>
              <a:rPr lang="en-US" sz="4800" dirty="0" smtClean="0"/>
              <a:t>Cell membrane</a:t>
            </a:r>
          </a:p>
          <a:p>
            <a:r>
              <a:rPr lang="en-US" sz="4800" dirty="0" smtClean="0"/>
              <a:t>Cytoplasm</a:t>
            </a:r>
          </a:p>
          <a:p>
            <a:r>
              <a:rPr lang="en-US" sz="4800" dirty="0" smtClean="0"/>
              <a:t>Nucleus</a:t>
            </a:r>
          </a:p>
          <a:p>
            <a:r>
              <a:rPr lang="en-US" sz="4800" dirty="0" smtClean="0"/>
              <a:t>Vacuole</a:t>
            </a:r>
          </a:p>
          <a:p>
            <a:pPr marL="0" indent="0">
              <a:buNone/>
            </a:pPr>
            <a:endParaRPr lang="en-US" sz="4800" dirty="0" smtClean="0"/>
          </a:p>
          <a:p>
            <a:r>
              <a:rPr lang="en-US" sz="4800" dirty="0" smtClean="0"/>
              <a:t>Chloroplasts</a:t>
            </a:r>
          </a:p>
          <a:p>
            <a:r>
              <a:rPr lang="en-US" sz="4800" dirty="0" smtClean="0"/>
              <a:t>Mitochondria</a:t>
            </a:r>
          </a:p>
          <a:p>
            <a:r>
              <a:rPr lang="en-US" sz="4800" dirty="0" smtClean="0"/>
              <a:t>Cell wall</a:t>
            </a:r>
          </a:p>
          <a:p>
            <a:r>
              <a:rPr lang="en-US" sz="4800" dirty="0" smtClean="0"/>
              <a:t>Lysosomes </a:t>
            </a:r>
          </a:p>
        </p:txBody>
      </p:sp>
    </p:spTree>
    <p:extLst>
      <p:ext uri="{BB962C8B-B14F-4D97-AF65-F5344CB8AC3E}">
        <p14:creationId xmlns:p14="http://schemas.microsoft.com/office/powerpoint/2010/main" val="40819105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 membrane</a:t>
            </a:r>
            <a:endParaRPr lang="en-US" dirty="0"/>
          </a:p>
        </p:txBody>
      </p:sp>
      <p:sp>
        <p:nvSpPr>
          <p:cNvPr id="3" name="Content Placeholder 2"/>
          <p:cNvSpPr>
            <a:spLocks noGrp="1"/>
          </p:cNvSpPr>
          <p:nvPr>
            <p:ph idx="1"/>
          </p:nvPr>
        </p:nvSpPr>
        <p:spPr/>
        <p:txBody>
          <a:bodyPr>
            <a:normAutofit/>
          </a:bodyPr>
          <a:lstStyle/>
          <a:p>
            <a:r>
              <a:rPr lang="en-US" sz="3200" dirty="0" smtClean="0"/>
              <a:t>The thin, flexible outer covering of a cell</a:t>
            </a:r>
          </a:p>
          <a:p>
            <a:r>
              <a:rPr lang="en-US" sz="3200" dirty="0" smtClean="0"/>
              <a:t>Controls what enters and leaves a cell</a:t>
            </a:r>
          </a:p>
          <a:p>
            <a:r>
              <a:rPr lang="en-US" sz="3200" dirty="0" smtClean="0"/>
              <a:t>There are two main ways substances enter and leave a cell:</a:t>
            </a:r>
          </a:p>
          <a:p>
            <a:pPr lvl="1"/>
            <a:r>
              <a:rPr lang="en-US" sz="2800" dirty="0" smtClean="0"/>
              <a:t>Diffusion- moves across cell membrane, occurs as materials move from an area of higher concentration to an area of lower concentration</a:t>
            </a:r>
          </a:p>
          <a:p>
            <a:pPr lvl="1"/>
            <a:r>
              <a:rPr lang="en-US" sz="2800" dirty="0" smtClean="0"/>
              <a:t>Osmosis- diffusion of water across a membrane</a:t>
            </a:r>
            <a:endParaRPr lang="en-U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47786" y="346418"/>
            <a:ext cx="2876077" cy="2549799"/>
          </a:xfrm>
          <a:prstGeom prst="rect">
            <a:avLst/>
          </a:prstGeom>
        </p:spPr>
      </p:pic>
    </p:spTree>
    <p:extLst>
      <p:ext uri="{BB962C8B-B14F-4D97-AF65-F5344CB8AC3E}">
        <p14:creationId xmlns:p14="http://schemas.microsoft.com/office/powerpoint/2010/main" val="15344647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cytoplasm</a:t>
            </a:r>
            <a:endParaRPr lang="en-US" dirty="0"/>
          </a:p>
        </p:txBody>
      </p:sp>
      <p:sp>
        <p:nvSpPr>
          <p:cNvPr id="3" name="Content Placeholder 2"/>
          <p:cNvSpPr>
            <a:spLocks noGrp="1"/>
          </p:cNvSpPr>
          <p:nvPr>
            <p:ph idx="1"/>
          </p:nvPr>
        </p:nvSpPr>
        <p:spPr/>
        <p:txBody>
          <a:bodyPr>
            <a:normAutofit/>
          </a:bodyPr>
          <a:lstStyle/>
          <a:p>
            <a:r>
              <a:rPr lang="en-US" sz="3200" dirty="0" smtClean="0"/>
              <a:t>Gel-like fluid</a:t>
            </a:r>
          </a:p>
          <a:p>
            <a:r>
              <a:rPr lang="en-US" sz="3200" dirty="0" smtClean="0"/>
              <a:t>Made mostly of water</a:t>
            </a:r>
          </a:p>
          <a:p>
            <a:r>
              <a:rPr lang="en-US" sz="3200" dirty="0" smtClean="0"/>
              <a:t>Holds other organelles in place</a:t>
            </a:r>
            <a:endParaRPr lang="en-US" sz="3200" dirty="0"/>
          </a:p>
        </p:txBody>
      </p:sp>
      <p:pic>
        <p:nvPicPr>
          <p:cNvPr id="4" name="Picture 3"/>
          <p:cNvPicPr>
            <a:picLocks noChangeAspect="1"/>
          </p:cNvPicPr>
          <p:nvPr/>
        </p:nvPicPr>
        <p:blipFill>
          <a:blip r:embed="rId2"/>
          <a:stretch>
            <a:fillRect/>
          </a:stretch>
        </p:blipFill>
        <p:spPr>
          <a:xfrm>
            <a:off x="7650052" y="715377"/>
            <a:ext cx="3077856" cy="258791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58325" y="3708409"/>
            <a:ext cx="3769923" cy="2727482"/>
          </a:xfrm>
          <a:prstGeom prst="rect">
            <a:avLst/>
          </a:prstGeom>
        </p:spPr>
      </p:pic>
    </p:spTree>
    <p:extLst>
      <p:ext uri="{BB962C8B-B14F-4D97-AF65-F5344CB8AC3E}">
        <p14:creationId xmlns:p14="http://schemas.microsoft.com/office/powerpoint/2010/main" val="24160101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nucleus</a:t>
            </a:r>
            <a:endParaRPr lang="en-US" dirty="0"/>
          </a:p>
        </p:txBody>
      </p:sp>
      <p:sp>
        <p:nvSpPr>
          <p:cNvPr id="3" name="Content Placeholder 2"/>
          <p:cNvSpPr>
            <a:spLocks noGrp="1"/>
          </p:cNvSpPr>
          <p:nvPr>
            <p:ph idx="1"/>
          </p:nvPr>
        </p:nvSpPr>
        <p:spPr/>
        <p:txBody>
          <a:bodyPr>
            <a:normAutofit/>
          </a:bodyPr>
          <a:lstStyle/>
          <a:p>
            <a:r>
              <a:rPr lang="en-US" sz="2800" dirty="0" smtClean="0"/>
              <a:t>Contains genetic material (DNA) </a:t>
            </a:r>
          </a:p>
          <a:p>
            <a:r>
              <a:rPr lang="en-US" sz="2800" dirty="0" smtClean="0"/>
              <a:t>Control center of the cell</a:t>
            </a:r>
          </a:p>
          <a:p>
            <a:r>
              <a:rPr lang="en-US" sz="2800" dirty="0" smtClean="0"/>
              <a:t>The place where mitosis occurs</a:t>
            </a:r>
            <a:endParaRPr lang="en-US" sz="2800" dirty="0"/>
          </a:p>
        </p:txBody>
      </p:sp>
      <p:pic>
        <p:nvPicPr>
          <p:cNvPr id="4" name="Picture 3"/>
          <p:cNvPicPr>
            <a:picLocks noChangeAspect="1"/>
          </p:cNvPicPr>
          <p:nvPr/>
        </p:nvPicPr>
        <p:blipFill>
          <a:blip r:embed="rId2"/>
          <a:stretch>
            <a:fillRect/>
          </a:stretch>
        </p:blipFill>
        <p:spPr>
          <a:xfrm>
            <a:off x="7542744" y="834941"/>
            <a:ext cx="3585504" cy="2594058"/>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9048" y="3738562"/>
            <a:ext cx="3109346" cy="3068071"/>
          </a:xfrm>
          <a:prstGeom prst="rect">
            <a:avLst/>
          </a:prstGeom>
        </p:spPr>
      </p:pic>
    </p:spTree>
    <p:extLst>
      <p:ext uri="{BB962C8B-B14F-4D97-AF65-F5344CB8AC3E}">
        <p14:creationId xmlns:p14="http://schemas.microsoft.com/office/powerpoint/2010/main" val="37252739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vacuole</a:t>
            </a:r>
            <a:endParaRPr lang="en-US" dirty="0"/>
          </a:p>
        </p:txBody>
      </p:sp>
      <p:sp>
        <p:nvSpPr>
          <p:cNvPr id="3" name="Content Placeholder 2"/>
          <p:cNvSpPr>
            <a:spLocks noGrp="1"/>
          </p:cNvSpPr>
          <p:nvPr>
            <p:ph idx="1"/>
          </p:nvPr>
        </p:nvSpPr>
        <p:spPr>
          <a:xfrm>
            <a:off x="244699" y="1931831"/>
            <a:ext cx="10883549" cy="4240369"/>
          </a:xfrm>
        </p:spPr>
        <p:txBody>
          <a:bodyPr>
            <a:normAutofit/>
          </a:bodyPr>
          <a:lstStyle/>
          <a:p>
            <a:r>
              <a:rPr lang="en-US" sz="2800" dirty="0" smtClean="0"/>
              <a:t>Acts as temporary storage centers</a:t>
            </a:r>
          </a:p>
          <a:p>
            <a:r>
              <a:rPr lang="en-US" sz="2800" dirty="0" smtClean="0"/>
              <a:t>Some store water, others store waste products until they can be eliminated from the cell</a:t>
            </a:r>
          </a:p>
          <a:p>
            <a:r>
              <a:rPr lang="en-US" sz="2800" dirty="0" smtClean="0"/>
              <a:t>Plant cells have larger and fewer vacuoles than animal cells</a:t>
            </a:r>
          </a:p>
        </p:txBody>
      </p:sp>
      <p:pic>
        <p:nvPicPr>
          <p:cNvPr id="4" name="Picture 3"/>
          <p:cNvPicPr>
            <a:picLocks noChangeAspect="1"/>
          </p:cNvPicPr>
          <p:nvPr/>
        </p:nvPicPr>
        <p:blipFill>
          <a:blip r:embed="rId2"/>
          <a:stretch>
            <a:fillRect/>
          </a:stretch>
        </p:blipFill>
        <p:spPr>
          <a:xfrm>
            <a:off x="7688688" y="4408932"/>
            <a:ext cx="2617112" cy="2267360"/>
          </a:xfrm>
          <a:prstGeom prst="rect">
            <a:avLst/>
          </a:prstGeom>
        </p:spPr>
      </p:pic>
      <p:pic>
        <p:nvPicPr>
          <p:cNvPr id="5" name="Picture 4"/>
          <p:cNvPicPr>
            <a:picLocks noChangeAspect="1"/>
          </p:cNvPicPr>
          <p:nvPr/>
        </p:nvPicPr>
        <p:blipFill>
          <a:blip r:embed="rId3"/>
          <a:stretch>
            <a:fillRect/>
          </a:stretch>
        </p:blipFill>
        <p:spPr>
          <a:xfrm>
            <a:off x="1507253" y="3826721"/>
            <a:ext cx="4059122" cy="3095673"/>
          </a:xfrm>
          <a:prstGeom prst="rect">
            <a:avLst/>
          </a:prstGeom>
        </p:spPr>
      </p:pic>
    </p:spTree>
    <p:extLst>
      <p:ext uri="{BB962C8B-B14F-4D97-AF65-F5344CB8AC3E}">
        <p14:creationId xmlns:p14="http://schemas.microsoft.com/office/powerpoint/2010/main" val="15508244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chloroplasts</a:t>
            </a:r>
            <a:endParaRPr lang="en-US" dirty="0"/>
          </a:p>
        </p:txBody>
      </p:sp>
      <p:sp>
        <p:nvSpPr>
          <p:cNvPr id="3" name="Content Placeholder 2"/>
          <p:cNvSpPr>
            <a:spLocks noGrp="1"/>
          </p:cNvSpPr>
          <p:nvPr>
            <p:ph idx="1"/>
          </p:nvPr>
        </p:nvSpPr>
        <p:spPr>
          <a:xfrm>
            <a:off x="321972" y="1893194"/>
            <a:ext cx="6542467" cy="3825026"/>
          </a:xfrm>
        </p:spPr>
        <p:txBody>
          <a:bodyPr>
            <a:normAutofit/>
          </a:bodyPr>
          <a:lstStyle/>
          <a:p>
            <a:r>
              <a:rPr lang="en-US" sz="2800" dirty="0" smtClean="0"/>
              <a:t>Place where photosynthesis occurs</a:t>
            </a:r>
          </a:p>
          <a:p>
            <a:r>
              <a:rPr lang="en-US" sz="2800" dirty="0" smtClean="0"/>
              <a:t>Contains chlorophyll- the green pigment that absorbs energy</a:t>
            </a:r>
          </a:p>
          <a:p>
            <a:endParaRPr lang="en-US" sz="2800" dirty="0"/>
          </a:p>
        </p:txBody>
      </p:sp>
      <p:pic>
        <p:nvPicPr>
          <p:cNvPr id="4" name="Picture 3"/>
          <p:cNvPicPr>
            <a:picLocks noChangeAspect="1"/>
          </p:cNvPicPr>
          <p:nvPr/>
        </p:nvPicPr>
        <p:blipFill>
          <a:blip r:embed="rId2"/>
          <a:stretch>
            <a:fillRect/>
          </a:stretch>
        </p:blipFill>
        <p:spPr>
          <a:xfrm>
            <a:off x="8126569" y="1074230"/>
            <a:ext cx="3405699" cy="318550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86938" y="4176939"/>
            <a:ext cx="3798717" cy="2022693"/>
          </a:xfrm>
          <a:prstGeom prst="rect">
            <a:avLst/>
          </a:prstGeom>
        </p:spPr>
      </p:pic>
    </p:spTree>
    <p:extLst>
      <p:ext uri="{BB962C8B-B14F-4D97-AF65-F5344CB8AC3E}">
        <p14:creationId xmlns:p14="http://schemas.microsoft.com/office/powerpoint/2010/main" val="10822357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mitochondria</a:t>
            </a:r>
            <a:endParaRPr lang="en-US" dirty="0"/>
          </a:p>
        </p:txBody>
      </p:sp>
      <p:sp>
        <p:nvSpPr>
          <p:cNvPr id="3" name="Content Placeholder 2"/>
          <p:cNvSpPr>
            <a:spLocks noGrp="1"/>
          </p:cNvSpPr>
          <p:nvPr>
            <p:ph idx="1"/>
          </p:nvPr>
        </p:nvSpPr>
        <p:spPr>
          <a:xfrm>
            <a:off x="528034" y="1815921"/>
            <a:ext cx="10600214" cy="4356279"/>
          </a:xfrm>
        </p:spPr>
        <p:txBody>
          <a:bodyPr>
            <a:normAutofit/>
          </a:bodyPr>
          <a:lstStyle/>
          <a:p>
            <a:r>
              <a:rPr lang="en-US" sz="2800" dirty="0" smtClean="0"/>
              <a:t>Sometimes called the Powerhouse of the cell</a:t>
            </a:r>
          </a:p>
          <a:p>
            <a:r>
              <a:rPr lang="en-US" sz="2800" dirty="0" smtClean="0"/>
              <a:t>Energy producing sites in the cell where respiration takes place</a:t>
            </a:r>
          </a:p>
          <a:p>
            <a:r>
              <a:rPr lang="en-US" sz="2800" dirty="0" smtClean="0"/>
              <a:t>Cells use energy to build, repair, and reproduce cells</a:t>
            </a:r>
          </a:p>
          <a:p>
            <a:r>
              <a:rPr lang="en-US" sz="2800" dirty="0" smtClean="0"/>
              <a:t>Cells that require a larger amount of energy to function contain a larger number of mitochondria</a:t>
            </a:r>
            <a:endParaRPr lang="en-U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9944" y="4670758"/>
            <a:ext cx="2933273" cy="219712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59302" y="348194"/>
            <a:ext cx="2095500" cy="2095500"/>
          </a:xfrm>
          <a:prstGeom prst="rect">
            <a:avLst/>
          </a:prstGeom>
        </p:spPr>
      </p:pic>
    </p:spTree>
    <p:extLst>
      <p:ext uri="{BB962C8B-B14F-4D97-AF65-F5344CB8AC3E}">
        <p14:creationId xmlns:p14="http://schemas.microsoft.com/office/powerpoint/2010/main" val="14873504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 wall</a:t>
            </a:r>
            <a:endParaRPr lang="en-US" dirty="0"/>
          </a:p>
        </p:txBody>
      </p:sp>
      <p:sp>
        <p:nvSpPr>
          <p:cNvPr id="3" name="Content Placeholder 2"/>
          <p:cNvSpPr>
            <a:spLocks noGrp="1"/>
          </p:cNvSpPr>
          <p:nvPr>
            <p:ph idx="1"/>
          </p:nvPr>
        </p:nvSpPr>
        <p:spPr>
          <a:xfrm>
            <a:off x="1069848" y="2121408"/>
            <a:ext cx="6618839" cy="3931662"/>
          </a:xfrm>
        </p:spPr>
        <p:txBody>
          <a:bodyPr>
            <a:normAutofit/>
          </a:bodyPr>
          <a:lstStyle/>
          <a:p>
            <a:r>
              <a:rPr lang="en-US" sz="2800" dirty="0" smtClean="0"/>
              <a:t>Provides support and shape for plant cells</a:t>
            </a:r>
          </a:p>
          <a:p>
            <a:r>
              <a:rPr lang="en-US" sz="2800" dirty="0" smtClean="0"/>
              <a:t>Made mostly of cellulose which provides a protective framework for the cell</a:t>
            </a:r>
            <a:endParaRPr lang="en-US" sz="2800" dirty="0"/>
          </a:p>
        </p:txBody>
      </p:sp>
      <p:pic>
        <p:nvPicPr>
          <p:cNvPr id="4" name="Picture 3"/>
          <p:cNvPicPr>
            <a:picLocks noChangeAspect="1"/>
          </p:cNvPicPr>
          <p:nvPr/>
        </p:nvPicPr>
        <p:blipFill>
          <a:blip r:embed="rId2"/>
          <a:stretch>
            <a:fillRect/>
          </a:stretch>
        </p:blipFill>
        <p:spPr>
          <a:xfrm>
            <a:off x="7473867" y="3579653"/>
            <a:ext cx="3654381" cy="2938731"/>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0445" y="312991"/>
            <a:ext cx="3327205" cy="2772671"/>
          </a:xfrm>
          <a:prstGeom prst="rect">
            <a:avLst/>
          </a:prstGeom>
        </p:spPr>
      </p:pic>
    </p:spTree>
    <p:extLst>
      <p:ext uri="{BB962C8B-B14F-4D97-AF65-F5344CB8AC3E}">
        <p14:creationId xmlns:p14="http://schemas.microsoft.com/office/powerpoint/2010/main" val="186350495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otalTime>1</TotalTime>
  <Words>526</Words>
  <Application>Microsoft Office PowerPoint</Application>
  <PresentationFormat>Widescreen</PresentationFormat>
  <Paragraphs>87</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Rockwell</vt:lpstr>
      <vt:lpstr>Rockwell Condensed</vt:lpstr>
      <vt:lpstr>Wingdings</vt:lpstr>
      <vt:lpstr>Wood Type</vt:lpstr>
      <vt:lpstr>7.L.3A.3 Develop and use models to explain how the relevant structures within cells (including cytoplasm, cell membrane, cell wall, nucleus, mitochondria, chloroplasts, lysosomes, and vacuoles) function to support the life of plant, animal, and bacterial cells. </vt:lpstr>
      <vt:lpstr>Organelles to know!</vt:lpstr>
      <vt:lpstr>Cell membrane</vt:lpstr>
      <vt:lpstr>cytoplasm</vt:lpstr>
      <vt:lpstr>nucleus</vt:lpstr>
      <vt:lpstr>vacuole</vt:lpstr>
      <vt:lpstr>chloroplasts</vt:lpstr>
      <vt:lpstr>mitochondria</vt:lpstr>
      <vt:lpstr>Cell wall</vt:lpstr>
      <vt:lpstr>lysosomes</vt:lpstr>
      <vt:lpstr>Cellular Processes</vt:lpstr>
      <vt:lpstr>Mitosis</vt:lpstr>
      <vt:lpstr>Waste elimination</vt:lpstr>
      <vt:lpstr>photosynthesis</vt:lpstr>
      <vt:lpstr>Recipe for photosynthesis</vt:lpstr>
      <vt:lpstr>Cellular respiration </vt:lpstr>
      <vt:lpstr>Photosynthesis vs. Respiration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7.L.3A.3 Develop and use models to explain how the relevant structures within cells (including cytoplasm, cell membrane, cell wall, nucleus, mitochondria, chloroplasts, lysosomes, and vacuoles) function to support the life of plant, animal, and bacterial cells. </dc:title>
  <dc:creator>Derise, Jessica</dc:creator>
  <cp:lastModifiedBy>Derise, Jessica</cp:lastModifiedBy>
  <cp:revision>2</cp:revision>
  <dcterms:created xsi:type="dcterms:W3CDTF">2017-12-29T19:01:06Z</dcterms:created>
  <dcterms:modified xsi:type="dcterms:W3CDTF">2017-12-29T19:03:38Z</dcterms:modified>
</cp:coreProperties>
</file>