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69" r:id="rId3"/>
    <p:sldId id="270" r:id="rId4"/>
    <p:sldId id="258" r:id="rId5"/>
    <p:sldId id="259" r:id="rId6"/>
    <p:sldId id="263" r:id="rId7"/>
    <p:sldId id="267" r:id="rId8"/>
    <p:sldId id="268" r:id="rId9"/>
    <p:sldId id="260" r:id="rId10"/>
    <p:sldId id="264" r:id="rId11"/>
    <p:sldId id="262" r:id="rId12"/>
    <p:sldId id="265" r:id="rId13"/>
    <p:sldId id="266" r:id="rId14"/>
    <p:sldId id="25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B2C92F1-295F-4C23-9C7F-B85137AB1B59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B66B0DB-CB1F-4FEB-BF46-651BD38FAF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1"/>
            <a:ext cx="8610600" cy="1143000"/>
          </a:xfrm>
        </p:spPr>
        <p:txBody>
          <a:bodyPr>
            <a:normAutofit/>
          </a:bodyPr>
          <a:lstStyle/>
          <a:p>
            <a:pPr algn="l"/>
            <a:r>
              <a:rPr lang="en-US" sz="5400" dirty="0" smtClean="0"/>
              <a:t>The </a:t>
            </a:r>
            <a:r>
              <a:rPr lang="en-US" sz="5400" dirty="0" smtClean="0"/>
              <a:t>Textile Industry in </a:t>
            </a:r>
            <a:r>
              <a:rPr lang="en-US" sz="5400" dirty="0" smtClean="0"/>
              <a:t>SC</a:t>
            </a:r>
            <a:endParaRPr lang="en-US" sz="5400" dirty="0"/>
          </a:p>
        </p:txBody>
      </p:sp>
      <p:pic>
        <p:nvPicPr>
          <p:cNvPr id="7" name="Picture 6" descr="Brandon Mi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559498"/>
            <a:ext cx="3429000" cy="2298502"/>
          </a:xfrm>
          <a:prstGeom prst="rect">
            <a:avLst/>
          </a:prstGeom>
        </p:spPr>
      </p:pic>
      <p:pic>
        <p:nvPicPr>
          <p:cNvPr id="8" name="Picture 7" descr="child mill work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57400" y="1981200"/>
            <a:ext cx="1838325" cy="2486025"/>
          </a:xfrm>
          <a:prstGeom prst="rect">
            <a:avLst/>
          </a:prstGeom>
        </p:spPr>
      </p:pic>
      <p:pic>
        <p:nvPicPr>
          <p:cNvPr id="9" name="Picture 8" descr="1893 hurricane-ey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0" y="2971800"/>
            <a:ext cx="2667000" cy="34970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ill work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00600" y="3352800"/>
            <a:ext cx="3901364" cy="3124200"/>
          </a:xfrm>
          <a:prstGeom prst="rect">
            <a:avLst/>
          </a:prstGeom>
        </p:spPr>
      </p:pic>
      <p:pic>
        <p:nvPicPr>
          <p:cNvPr id="5" name="Picture 4" descr="mill wom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657600"/>
            <a:ext cx="1981200" cy="2988040"/>
          </a:xfrm>
          <a:prstGeom prst="rect">
            <a:avLst/>
          </a:prstGeom>
        </p:spPr>
      </p:pic>
      <p:pic>
        <p:nvPicPr>
          <p:cNvPr id="6" name="Picture 5" descr="ft mill worker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533400"/>
            <a:ext cx="4350303" cy="30241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096000"/>
          </a:xfrm>
        </p:spPr>
        <p:txBody>
          <a:bodyPr>
            <a:normAutofit/>
          </a:bodyPr>
          <a:lstStyle/>
          <a:p>
            <a:r>
              <a:rPr lang="en-US" dirty="0" smtClean="0"/>
              <a:t>Children worked in the </a:t>
            </a:r>
            <a:r>
              <a:rPr lang="en-US" dirty="0" smtClean="0"/>
              <a:t>mills</a:t>
            </a:r>
            <a:endParaRPr lang="en-US" dirty="0" smtClean="0"/>
          </a:p>
          <a:p>
            <a:pPr lvl="1"/>
            <a:r>
              <a:rPr lang="en-US" dirty="0" smtClean="0"/>
              <a:t>Small fingers made it easier to repair machines, but led to more accidents</a:t>
            </a:r>
          </a:p>
        </p:txBody>
      </p:sp>
      <p:pic>
        <p:nvPicPr>
          <p:cNvPr id="6" name="Picture 5" descr="mill worker-you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4419600"/>
            <a:ext cx="2209800" cy="2066925"/>
          </a:xfrm>
          <a:prstGeom prst="rect">
            <a:avLst/>
          </a:prstGeom>
        </p:spPr>
      </p:pic>
      <p:pic>
        <p:nvPicPr>
          <p:cNvPr id="8" name="Picture 7" descr="mckel1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2590800"/>
            <a:ext cx="4495800" cy="39093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mckel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371600"/>
            <a:ext cx="3417570" cy="5257800"/>
          </a:xfrm>
          <a:prstGeom prst="rect">
            <a:avLst/>
          </a:prstGeom>
        </p:spPr>
      </p:pic>
      <p:pic>
        <p:nvPicPr>
          <p:cNvPr id="7" name="Picture 6" descr="young mill workers-gir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72200" y="381000"/>
            <a:ext cx="2581275" cy="1771650"/>
          </a:xfrm>
          <a:prstGeom prst="rect">
            <a:avLst/>
          </a:prstGeom>
        </p:spPr>
      </p:pic>
      <p:pic>
        <p:nvPicPr>
          <p:cNvPr id="8" name="Picture 7" descr="Mill childr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2514600"/>
            <a:ext cx="2717165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81000"/>
            <a:ext cx="8153400" cy="5791517"/>
          </a:xfrm>
        </p:spPr>
        <p:txBody>
          <a:bodyPr/>
          <a:lstStyle/>
          <a:p>
            <a:r>
              <a:rPr lang="en-US" dirty="0" smtClean="0"/>
              <a:t>Worked from 6 am to 6 pm</a:t>
            </a:r>
          </a:p>
          <a:p>
            <a:pPr lvl="1"/>
            <a:r>
              <a:rPr lang="en-US" dirty="0" smtClean="0"/>
              <a:t>Governor Tillman reduced working hours to 66 per week</a:t>
            </a:r>
          </a:p>
          <a:p>
            <a:r>
              <a:rPr lang="en-US" dirty="0" smtClean="0"/>
              <a:t>Workers suffered from lung diseases from breathing in cotton fibers</a:t>
            </a:r>
          </a:p>
          <a:p>
            <a:r>
              <a:rPr lang="en-US" dirty="0" smtClean="0"/>
              <a:t>Work place accidents were common</a:t>
            </a:r>
          </a:p>
          <a:p>
            <a:r>
              <a:rPr lang="en-US" dirty="0" smtClean="0"/>
              <a:t>Workers were unable to organize successful Unions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Industries in th</a:t>
            </a:r>
            <a:r>
              <a:rPr lang="en-US" dirty="0" smtClean="0"/>
              <a:t>e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830763"/>
          </a:xfrm>
        </p:spPr>
        <p:txBody>
          <a:bodyPr>
            <a:normAutofit/>
          </a:bodyPr>
          <a:lstStyle/>
          <a:p>
            <a:r>
              <a:rPr lang="en-US" dirty="0"/>
              <a:t>Tobacco</a:t>
            </a:r>
          </a:p>
          <a:p>
            <a:pPr lvl="1"/>
            <a:r>
              <a:rPr lang="en-US" dirty="0"/>
              <a:t>Replaced cotton as a cash crop</a:t>
            </a:r>
          </a:p>
          <a:p>
            <a:r>
              <a:rPr lang="en-US" dirty="0" smtClean="0"/>
              <a:t>Phosphate:  mineral used for fertilizer</a:t>
            </a:r>
          </a:p>
          <a:p>
            <a:pPr lvl="1"/>
            <a:r>
              <a:rPr lang="en-US" dirty="0" smtClean="0"/>
              <a:t>Found near Charleston and Beaufort (brought wealth to those areas)</a:t>
            </a:r>
          </a:p>
          <a:p>
            <a:pPr lvl="1"/>
            <a:r>
              <a:rPr lang="en-US" dirty="0" smtClean="0"/>
              <a:t>Northern mills came to SC because of cheap, non-Union labor</a:t>
            </a:r>
          </a:p>
          <a:p>
            <a:pPr lvl="1"/>
            <a:r>
              <a:rPr lang="en-US" dirty="0" smtClean="0"/>
              <a:t>Companies went out of business when phosphate deposits were found in Florida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46236"/>
            <a:ext cx="8305800" cy="483076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US industry expands </a:t>
            </a:r>
            <a:r>
              <a:rPr lang="en-US" dirty="0" smtClean="0"/>
              <a:t>rapidly after the Civil War</a:t>
            </a:r>
            <a:endParaRPr lang="en-US" dirty="0"/>
          </a:p>
          <a:p>
            <a:pPr lvl="1"/>
            <a:r>
              <a:rPr lang="en-US" sz="2800" dirty="0"/>
              <a:t>Growth in steel and oil industries</a:t>
            </a:r>
          </a:p>
          <a:p>
            <a:pPr lvl="1"/>
            <a:r>
              <a:rPr lang="en-US" sz="2800" dirty="0"/>
              <a:t>Meat packing and grain processing plants</a:t>
            </a:r>
          </a:p>
          <a:p>
            <a:pPr lvl="1"/>
            <a:r>
              <a:rPr lang="en-US" sz="2800" dirty="0"/>
              <a:t>Immigrants provided labor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3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1"/>
            <a:ext cx="8382000" cy="4572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SC was unaffected by postwar industrial boom</a:t>
            </a:r>
          </a:p>
          <a:p>
            <a:pPr lvl="1"/>
            <a:r>
              <a:rPr lang="en-US" sz="2800" dirty="0"/>
              <a:t>Conservative Democrats did not support the growth of industry</a:t>
            </a:r>
          </a:p>
          <a:p>
            <a:pPr lvl="2"/>
            <a:r>
              <a:rPr lang="en-US" sz="2400" dirty="0"/>
              <a:t>Focused more on reviving the old South</a:t>
            </a:r>
          </a:p>
          <a:p>
            <a:pPr lvl="1"/>
            <a:r>
              <a:rPr lang="en-US" sz="2800" dirty="0" smtClean="0"/>
              <a:t>Did </a:t>
            </a:r>
            <a:r>
              <a:rPr lang="en-US" sz="2800" dirty="0"/>
              <a:t>not attract large numbers of immigrants looking for work</a:t>
            </a:r>
          </a:p>
          <a:p>
            <a:pPr lvl="0"/>
            <a:r>
              <a:rPr lang="en-US" dirty="0" smtClean="0"/>
              <a:t>Postwar Railroad boom also impacted SC</a:t>
            </a:r>
            <a:endParaRPr lang="en-US" dirty="0"/>
          </a:p>
          <a:p>
            <a:pPr lvl="1"/>
            <a:r>
              <a:rPr lang="en-US" sz="2800" dirty="0"/>
              <a:t>Major cities grew as a result of their location on routes (Columbia)</a:t>
            </a:r>
          </a:p>
          <a:p>
            <a:pPr lvl="1"/>
            <a:r>
              <a:rPr lang="en-US" sz="2800" dirty="0"/>
              <a:t>Established time zones and standard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75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73706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The Creation of Textile Mills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1"/>
            <a:ext cx="8534400" cy="51816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b="1" u="sng" dirty="0" smtClean="0"/>
              <a:t>Contributing factors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Ready supply of raw material (excess cotton)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Changing attitudes about the development of industry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Fast-flowing </a:t>
            </a:r>
            <a:r>
              <a:rPr lang="en-US" dirty="0"/>
              <a:t>rivers and streams in the </a:t>
            </a:r>
            <a:r>
              <a:rPr lang="en-US" dirty="0" smtClean="0"/>
              <a:t>Upcountry </a:t>
            </a:r>
            <a:r>
              <a:rPr lang="en-US" dirty="0"/>
              <a:t>to power the mills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Ready supply of workers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Poor farmers who could no longer make a living from the land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Provided homes, schools, churches, and stores to </a:t>
            </a:r>
            <a:r>
              <a:rPr lang="en-US" dirty="0" smtClean="0"/>
              <a:t>workers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Growth of the Textile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Started in the Upstate</a:t>
            </a:r>
          </a:p>
          <a:p>
            <a:pPr lvl="1"/>
            <a:r>
              <a:rPr lang="en-US" dirty="0" smtClean="0"/>
              <a:t>Modeled </a:t>
            </a:r>
            <a:r>
              <a:rPr lang="en-US" dirty="0" smtClean="0"/>
              <a:t>after New England mills</a:t>
            </a:r>
          </a:p>
          <a:p>
            <a:r>
              <a:rPr lang="en-US" dirty="0" smtClean="0"/>
              <a:t>Within </a:t>
            </a:r>
            <a:r>
              <a:rPr lang="en-US" dirty="0" smtClean="0"/>
              <a:t>15 years, mills were </a:t>
            </a:r>
            <a:r>
              <a:rPr lang="en-US" dirty="0" smtClean="0"/>
              <a:t>located in the </a:t>
            </a:r>
            <a:r>
              <a:rPr lang="en-US" dirty="0" smtClean="0"/>
              <a:t>Midlands and Low Country</a:t>
            </a:r>
          </a:p>
          <a:p>
            <a:r>
              <a:rPr lang="en-US" dirty="0" smtClean="0"/>
              <a:t>By 1910, SC was the second largest textile producing state in the 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udson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609600" y="381000"/>
            <a:ext cx="4845538" cy="2657475"/>
          </a:xfrm>
        </p:spPr>
      </p:pic>
      <p:pic>
        <p:nvPicPr>
          <p:cNvPr id="5" name="Picture 4" descr="Brandon Mil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3429000"/>
            <a:ext cx="4419600" cy="29625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ll Schoo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24400" y="152400"/>
            <a:ext cx="4231394" cy="3128962"/>
          </a:xfrm>
          <a:prstGeom prst="rect">
            <a:avLst/>
          </a:prstGeom>
        </p:spPr>
      </p:pic>
      <p:pic>
        <p:nvPicPr>
          <p:cNvPr id="3" name="Picture 2" descr="dune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886200"/>
            <a:ext cx="4800600" cy="2722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ill School-Lancas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609600"/>
            <a:ext cx="8007097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3536"/>
            <a:ext cx="8382000" cy="889464"/>
          </a:xfrm>
        </p:spPr>
        <p:txBody>
          <a:bodyPr/>
          <a:lstStyle/>
          <a:p>
            <a:r>
              <a:rPr lang="en-US" dirty="0" smtClean="0"/>
              <a:t>Working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029517"/>
          </a:xfrm>
        </p:spPr>
        <p:txBody>
          <a:bodyPr>
            <a:normAutofit/>
          </a:bodyPr>
          <a:lstStyle/>
          <a:p>
            <a:r>
              <a:rPr lang="en-US" dirty="0" smtClean="0"/>
              <a:t>African Americans were excluded from textile mill labor</a:t>
            </a:r>
          </a:p>
          <a:p>
            <a:r>
              <a:rPr lang="en-US" dirty="0" smtClean="0"/>
              <a:t>Working conditions </a:t>
            </a:r>
            <a:r>
              <a:rPr lang="en-US" dirty="0" smtClean="0"/>
              <a:t>depended </a:t>
            </a:r>
            <a:r>
              <a:rPr lang="en-US" dirty="0" smtClean="0"/>
              <a:t>on the generosity </a:t>
            </a:r>
            <a:r>
              <a:rPr lang="en-US" dirty="0" smtClean="0"/>
              <a:t>of mill owners and economic conditions</a:t>
            </a:r>
          </a:p>
          <a:p>
            <a:r>
              <a:rPr lang="en-US" dirty="0" smtClean="0"/>
              <a:t>Worked long hours for low pay (1/2 of what other states paid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Called “lint heads”</a:t>
            </a:r>
            <a:endParaRPr lang="en-US" dirty="0" smtClean="0"/>
          </a:p>
          <a:p>
            <a:pPr lvl="1"/>
            <a:r>
              <a:rPr lang="en-US" dirty="0" smtClean="0"/>
              <a:t>Women </a:t>
            </a:r>
            <a:r>
              <a:rPr lang="en-US" dirty="0" smtClean="0"/>
              <a:t>and children paid </a:t>
            </a:r>
            <a:r>
              <a:rPr lang="en-US" dirty="0" smtClean="0"/>
              <a:t>less th</a:t>
            </a:r>
            <a:r>
              <a:rPr lang="en-US" dirty="0" smtClean="0"/>
              <a:t>an men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782</TotalTime>
  <Words>347</Words>
  <Application>Microsoft Office PowerPoint</Application>
  <PresentationFormat>On-screen Show (4:3)</PresentationFormat>
  <Paragraphs>46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The Textile Industry in SC</vt:lpstr>
      <vt:lpstr>PowerPoint Presentation</vt:lpstr>
      <vt:lpstr>PowerPoint Presentation</vt:lpstr>
      <vt:lpstr>The Creation of Textile Mills</vt:lpstr>
      <vt:lpstr>Growth of the Textile Industry</vt:lpstr>
      <vt:lpstr>PowerPoint Presentation</vt:lpstr>
      <vt:lpstr>PowerPoint Presentation</vt:lpstr>
      <vt:lpstr>PowerPoint Presentation</vt:lpstr>
      <vt:lpstr>Working Conditions</vt:lpstr>
      <vt:lpstr>PowerPoint Presentation</vt:lpstr>
      <vt:lpstr>PowerPoint Presentation</vt:lpstr>
      <vt:lpstr>PowerPoint Presentation</vt:lpstr>
      <vt:lpstr>PowerPoint Presentation</vt:lpstr>
      <vt:lpstr>Other Industries in the State</vt:lpstr>
    </vt:vector>
  </TitlesOfParts>
  <Company>GCSD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Courtney R. Wilson</dc:creator>
  <cp:lastModifiedBy>GCSD Admin</cp:lastModifiedBy>
  <cp:revision>67</cp:revision>
  <dcterms:created xsi:type="dcterms:W3CDTF">2011-02-22T13:39:00Z</dcterms:created>
  <dcterms:modified xsi:type="dcterms:W3CDTF">2013-03-20T19:25:30Z</dcterms:modified>
</cp:coreProperties>
</file>