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September 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September 1,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4487"/>
            <a:ext cx="7848600" cy="1927225"/>
          </a:xfrm>
        </p:spPr>
        <p:txBody>
          <a:bodyPr/>
          <a:lstStyle/>
          <a:p>
            <a:pPr algn="ctr"/>
            <a:r>
              <a:rPr lang="en-US" sz="8800" dirty="0" smtClean="0"/>
              <a:t>Scientific Notation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47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900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dirty="0" smtClean="0"/>
              <a:t>Write down the number, multiplied by 10 to the power of however many spaces you found in </a:t>
            </a:r>
            <a:r>
              <a:rPr lang="en-US" sz="4000" b="1" u="sng" dirty="0" smtClean="0"/>
              <a:t>step 2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5,500,000,000		5.5 x 10</a:t>
            </a:r>
            <a:r>
              <a:rPr lang="en-US" sz="3600" baseline="30000" dirty="0" smtClean="0">
                <a:solidFill>
                  <a:srgbClr val="3366FF"/>
                </a:solidFill>
              </a:rPr>
              <a:t>9</a:t>
            </a:r>
            <a:endParaRPr lang="en-US" sz="36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0.0000000067		6.7 x 10</a:t>
            </a:r>
            <a:r>
              <a:rPr lang="en-US" sz="3600" baseline="30000" dirty="0" smtClean="0">
                <a:solidFill>
                  <a:srgbClr val="3366FF"/>
                </a:solidFill>
              </a:rPr>
              <a:t>-9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3776030" y="4684978"/>
            <a:ext cx="1029826" cy="205933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776030" y="5952848"/>
            <a:ext cx="1029826" cy="205933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6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Practice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914"/>
            <a:ext cx="8229600" cy="467508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457800000			</a:t>
            </a:r>
            <a:r>
              <a:rPr lang="en-US" sz="4400" dirty="0" smtClean="0">
                <a:solidFill>
                  <a:srgbClr val="FF0000"/>
                </a:solidFill>
              </a:rPr>
              <a:t>4.578x10</a:t>
            </a:r>
            <a:r>
              <a:rPr lang="en-US" sz="4400" baseline="30000" dirty="0" smtClean="0">
                <a:solidFill>
                  <a:srgbClr val="FF0000"/>
                </a:solidFill>
              </a:rPr>
              <a:t>8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260700				</a:t>
            </a:r>
            <a:r>
              <a:rPr lang="en-US" sz="4400" dirty="0" smtClean="0">
                <a:solidFill>
                  <a:srgbClr val="FF0000"/>
                </a:solidFill>
              </a:rPr>
              <a:t>2.607x10</a:t>
            </a:r>
            <a:r>
              <a:rPr lang="en-US" sz="4400" baseline="30000" dirty="0" smtClean="0">
                <a:solidFill>
                  <a:srgbClr val="FF0000"/>
                </a:solidFill>
              </a:rPr>
              <a:t>5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2200					</a:t>
            </a:r>
            <a:r>
              <a:rPr lang="en-US" sz="4400" dirty="0" smtClean="0">
                <a:solidFill>
                  <a:srgbClr val="FF0000"/>
                </a:solidFill>
              </a:rPr>
              <a:t>2.2x10</a:t>
            </a:r>
            <a:r>
              <a:rPr lang="en-US" sz="4400" baseline="30000" dirty="0" smtClean="0">
                <a:solidFill>
                  <a:srgbClr val="FF0000"/>
                </a:solidFill>
              </a:rPr>
              <a:t>3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0.034				</a:t>
            </a:r>
            <a:r>
              <a:rPr lang="en-US" sz="4400" dirty="0" smtClean="0">
                <a:solidFill>
                  <a:srgbClr val="FF0000"/>
                </a:solidFill>
              </a:rPr>
              <a:t>3.4x10</a:t>
            </a:r>
            <a:r>
              <a:rPr lang="en-US" sz="4400" baseline="30000" dirty="0" smtClean="0">
                <a:solidFill>
                  <a:srgbClr val="FF0000"/>
                </a:solidFill>
              </a:rPr>
              <a:t>-2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0.000678			</a:t>
            </a:r>
            <a:r>
              <a:rPr lang="en-US" sz="4400" dirty="0" smtClean="0">
                <a:solidFill>
                  <a:srgbClr val="FF0000"/>
                </a:solidFill>
              </a:rPr>
              <a:t>6.78x10</a:t>
            </a:r>
            <a:r>
              <a:rPr lang="en-US" sz="4400" baseline="30000" dirty="0" smtClean="0">
                <a:solidFill>
                  <a:srgbClr val="FF0000"/>
                </a:solidFill>
              </a:rPr>
              <a:t>-4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0.0000056			</a:t>
            </a:r>
            <a:r>
              <a:rPr lang="en-US" sz="4400" dirty="0" smtClean="0">
                <a:solidFill>
                  <a:srgbClr val="FF0000"/>
                </a:solidFill>
              </a:rPr>
              <a:t>5.6x10</a:t>
            </a:r>
            <a:r>
              <a:rPr lang="en-US" sz="4400" baseline="30000" dirty="0" smtClean="0">
                <a:solidFill>
                  <a:srgbClr val="FF0000"/>
                </a:solidFill>
              </a:rPr>
              <a:t>-6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7174" y="1887720"/>
            <a:ext cx="2799626" cy="75508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87174" y="2642809"/>
            <a:ext cx="2799626" cy="66928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87174" y="3312093"/>
            <a:ext cx="2799626" cy="75508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7174" y="4067180"/>
            <a:ext cx="2799626" cy="66928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87174" y="4736463"/>
            <a:ext cx="2799626" cy="66928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87174" y="5405746"/>
            <a:ext cx="2799626" cy="66928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8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dirty="0" smtClean="0"/>
              <a:t>Scientific Notation -&gt; Standard Form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5.89 x 10</a:t>
            </a:r>
            <a:r>
              <a:rPr lang="en-US" sz="4000" baseline="30000" dirty="0" smtClean="0"/>
              <a:t>-2		</a:t>
            </a:r>
            <a:r>
              <a:rPr lang="en-US" sz="4000" dirty="0" smtClean="0">
                <a:solidFill>
                  <a:srgbClr val="FF0000"/>
                </a:solidFill>
              </a:rPr>
              <a:t>0.0589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4.932 x 10</a:t>
            </a:r>
            <a:r>
              <a:rPr lang="en-US" sz="4000" baseline="30000" dirty="0" smtClean="0"/>
              <a:t>-1		</a:t>
            </a:r>
            <a:r>
              <a:rPr lang="en-US" sz="4000" dirty="0" smtClean="0">
                <a:solidFill>
                  <a:srgbClr val="FF0000"/>
                </a:solidFill>
              </a:rPr>
              <a:t>0.4932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9.7 x 10</a:t>
            </a:r>
            <a:r>
              <a:rPr lang="en-US" sz="4000" baseline="30000" dirty="0" smtClean="0"/>
              <a:t>-6				</a:t>
            </a:r>
            <a:r>
              <a:rPr lang="en-US" sz="4000" dirty="0" smtClean="0">
                <a:solidFill>
                  <a:srgbClr val="FF0000"/>
                </a:solidFill>
              </a:rPr>
              <a:t>0.0000097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6.01 x 10</a:t>
            </a:r>
            <a:r>
              <a:rPr lang="en-US" sz="4000" baseline="30000" dirty="0" smtClean="0"/>
              <a:t>7			</a:t>
            </a:r>
            <a:r>
              <a:rPr lang="en-US" sz="4000" dirty="0" smtClean="0">
                <a:solidFill>
                  <a:srgbClr val="FF0000"/>
                </a:solidFill>
              </a:rPr>
              <a:t>60100000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2.485 x 10</a:t>
            </a:r>
            <a:r>
              <a:rPr lang="en-US" sz="4000" baseline="30000" dirty="0" smtClean="0"/>
              <a:t>5		</a:t>
            </a:r>
            <a:r>
              <a:rPr lang="en-US" sz="4000" dirty="0" smtClean="0">
                <a:solidFill>
                  <a:srgbClr val="FF0000"/>
                </a:solidFill>
              </a:rPr>
              <a:t>248500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1.45 x 10</a:t>
            </a:r>
            <a:r>
              <a:rPr lang="en-US" sz="4000" baseline="30000" dirty="0" smtClean="0"/>
              <a:t>3			</a:t>
            </a:r>
            <a:r>
              <a:rPr lang="en-US" sz="4000" dirty="0" smtClean="0">
                <a:solidFill>
                  <a:srgbClr val="FF0000"/>
                </a:solidFill>
              </a:rPr>
              <a:t>1450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044075" y="1600200"/>
            <a:ext cx="2008162" cy="733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4075" y="2333908"/>
            <a:ext cx="2008162" cy="733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44075" y="3067616"/>
            <a:ext cx="2559476" cy="733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44075" y="3801324"/>
            <a:ext cx="2559476" cy="733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44075" y="4535032"/>
            <a:ext cx="2008162" cy="733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44075" y="5268740"/>
            <a:ext cx="2008162" cy="733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5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Scientific Notation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In science, we typically see very LARGE or very </a:t>
            </a:r>
            <a:r>
              <a:rPr lang="en-US" sz="2400" dirty="0" smtClean="0"/>
              <a:t>small</a:t>
            </a:r>
            <a:r>
              <a:rPr lang="en-US" sz="3200" dirty="0" smtClean="0"/>
              <a:t> numbers in our calculations.</a:t>
            </a:r>
          </a:p>
          <a:p>
            <a:pPr lvl="1"/>
            <a:r>
              <a:rPr lang="en-US" sz="2800" dirty="0" smtClean="0"/>
              <a:t>Scientific notation is used to reduce the errors when counting ZEROES.</a:t>
            </a:r>
            <a:endParaRPr lang="en-US" sz="2800" dirty="0"/>
          </a:p>
        </p:txBody>
      </p:sp>
      <p:pic>
        <p:nvPicPr>
          <p:cNvPr id="5" name="Content Placeholder 4" descr="Screen Shot 2015-09-01 at 6.10.06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043" b="-200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732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Scientific Notation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algn="ctr"/>
            <a:r>
              <a:rPr lang="en-US" sz="4000" dirty="0" smtClean="0"/>
              <a:t>In order to make this easier, scientists express numbers in scientific notation, which uses powers of 10.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549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>Scientific</a:t>
            </a:r>
            <a:r>
              <a:rPr lang="en-US" dirty="0" smtClean="0"/>
              <a:t> </a:t>
            </a:r>
            <a:r>
              <a:rPr lang="en-US" sz="6700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In scientific notation, numbers are written in the form: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M x 10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</a:t>
            </a:r>
            <a:endParaRPr lang="en-US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smtClean="0"/>
              <a:t>Where the factor </a:t>
            </a:r>
            <a:r>
              <a:rPr lang="en-US" sz="4000" b="1" dirty="0" smtClean="0"/>
              <a:t>M</a:t>
            </a:r>
            <a:r>
              <a:rPr lang="en-US" sz="4000" dirty="0" smtClean="0"/>
              <a:t> is a number greater than or equal to 1 but less than 10 and </a:t>
            </a:r>
            <a:r>
              <a:rPr lang="en-US" sz="4000" b="1" dirty="0" smtClean="0"/>
              <a:t>n</a:t>
            </a:r>
            <a:r>
              <a:rPr lang="en-US" sz="4000" dirty="0" smtClean="0"/>
              <a:t> is a whole number.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307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200" dirty="0" smtClean="0"/>
              <a:t>If you have a </a:t>
            </a:r>
            <a:r>
              <a:rPr lang="en-US" sz="5200" b="1" dirty="0" smtClean="0"/>
              <a:t>BIG</a:t>
            </a:r>
            <a:r>
              <a:rPr lang="en-US" sz="5200" dirty="0" smtClean="0"/>
              <a:t> number…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You will use POSITIVE powers</a:t>
            </a:r>
          </a:p>
          <a:p>
            <a:pPr lvl="1"/>
            <a:r>
              <a:rPr lang="en-US" sz="3600" dirty="0" smtClean="0"/>
              <a:t>For</a:t>
            </a:r>
            <a:r>
              <a:rPr lang="en-US" sz="3200" dirty="0" smtClean="0"/>
              <a:t> Example:</a:t>
            </a:r>
          </a:p>
          <a:p>
            <a:pPr lvl="2"/>
            <a:r>
              <a:rPr lang="en-US" sz="3000" dirty="0" smtClean="0"/>
              <a:t>1 x 10</a:t>
            </a:r>
            <a:r>
              <a:rPr lang="en-US" sz="3000" baseline="30000" dirty="0" smtClean="0"/>
              <a:t>5</a:t>
            </a:r>
            <a:r>
              <a:rPr lang="en-US" sz="3000" dirty="0" smtClean="0"/>
              <a:t> = </a:t>
            </a:r>
            <a:r>
              <a:rPr lang="en-US" sz="3600" dirty="0" smtClean="0"/>
              <a:t>100000</a:t>
            </a:r>
            <a:endParaRPr lang="en-US" sz="3000" dirty="0" smtClean="0"/>
          </a:p>
          <a:p>
            <a:pPr lvl="2"/>
            <a:r>
              <a:rPr lang="en-US" sz="3000" dirty="0" smtClean="0"/>
              <a:t>1 x 10</a:t>
            </a:r>
            <a:r>
              <a:rPr lang="en-US" sz="3000" baseline="30000" dirty="0" smtClean="0"/>
              <a:t>10 </a:t>
            </a:r>
            <a:r>
              <a:rPr lang="en-US" sz="3000" dirty="0" smtClean="0"/>
              <a:t>=  </a:t>
            </a:r>
            <a:r>
              <a:rPr lang="en-US" sz="3600" dirty="0" smtClean="0"/>
              <a:t>10000000000</a:t>
            </a:r>
            <a:endParaRPr lang="en-US" sz="30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2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If you have SMALL numbers…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will use NEGATIVE powers</a:t>
            </a:r>
          </a:p>
          <a:p>
            <a:pPr lvl="1"/>
            <a:r>
              <a:rPr lang="en-US" sz="3600" dirty="0" smtClean="0"/>
              <a:t>For </a:t>
            </a:r>
            <a:r>
              <a:rPr lang="en-US" sz="4000" dirty="0" smtClean="0"/>
              <a:t>example</a:t>
            </a:r>
            <a:r>
              <a:rPr lang="en-US" sz="3600" dirty="0" smtClean="0"/>
              <a:t>:</a:t>
            </a:r>
          </a:p>
          <a:p>
            <a:pPr lvl="2"/>
            <a:r>
              <a:rPr lang="en-US" sz="3400" dirty="0" smtClean="0"/>
              <a:t>1 x 10</a:t>
            </a:r>
            <a:r>
              <a:rPr lang="en-US" sz="3400" baseline="30000" dirty="0" smtClean="0"/>
              <a:t>-5</a:t>
            </a:r>
            <a:r>
              <a:rPr lang="en-US" sz="3400" dirty="0" smtClean="0"/>
              <a:t> = </a:t>
            </a:r>
            <a:r>
              <a:rPr lang="en-US" sz="3600" dirty="0" smtClean="0"/>
              <a:t>0.00001</a:t>
            </a:r>
            <a:endParaRPr lang="en-US" sz="3400" dirty="0" smtClean="0"/>
          </a:p>
          <a:p>
            <a:pPr lvl="2"/>
            <a:r>
              <a:rPr lang="en-US" sz="3400" dirty="0" smtClean="0"/>
              <a:t>1 x 10</a:t>
            </a:r>
            <a:r>
              <a:rPr lang="en-US" sz="3400" baseline="30000" dirty="0" smtClean="0"/>
              <a:t>-10</a:t>
            </a:r>
            <a:r>
              <a:rPr lang="en-US" sz="3400" dirty="0" smtClean="0"/>
              <a:t> = </a:t>
            </a:r>
            <a:r>
              <a:rPr lang="en-US" sz="3600" dirty="0" smtClean="0"/>
              <a:t>0.0000000001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6175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Rules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Move the decimals over so that only one nonzero is to the left of the decimal.</a:t>
            </a:r>
          </a:p>
          <a:p>
            <a:pPr marL="0" indent="0">
              <a:buNone/>
            </a:pPr>
            <a:endParaRPr lang="en-US" sz="4000" dirty="0" smtClean="0"/>
          </a:p>
          <a:p>
            <a:pPr marL="274320" lvl="1" indent="0"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5,500,000,000		   5.500000000</a:t>
            </a:r>
          </a:p>
          <a:p>
            <a:pPr marL="274320" lvl="1" indent="0">
              <a:buNone/>
            </a:pPr>
            <a:endParaRPr lang="en-US" sz="3600" dirty="0">
              <a:solidFill>
                <a:srgbClr val="3366FF"/>
              </a:solidFill>
            </a:endParaRPr>
          </a:p>
          <a:p>
            <a:pPr marL="274320" lvl="1" indent="0"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0.0000000067		   000000006.7</a:t>
            </a:r>
            <a:endParaRPr lang="en-US" sz="3600" dirty="0">
              <a:solidFill>
                <a:srgbClr val="3366FF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81995" y="4479043"/>
            <a:ext cx="1235792" cy="20593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81995" y="4255949"/>
            <a:ext cx="4428253" cy="652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981995" y="5798397"/>
            <a:ext cx="1235792" cy="20593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1995" y="5472336"/>
            <a:ext cx="4428253" cy="65212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111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4000" dirty="0" smtClean="0"/>
              <a:t>Count how many spaces you moved the decimal. </a:t>
            </a:r>
          </a:p>
          <a:p>
            <a:pPr lvl="1"/>
            <a:r>
              <a:rPr lang="en-US" sz="3600" dirty="0" smtClean="0"/>
              <a:t>If you move to the left it’s positive. If you move to the right it’s negative.</a:t>
            </a:r>
          </a:p>
          <a:p>
            <a:pPr marL="274320" lvl="1" indent="0">
              <a:buNone/>
            </a:pPr>
            <a:endParaRPr lang="en-US" sz="3600" dirty="0" smtClean="0"/>
          </a:p>
          <a:p>
            <a:pPr marL="274320" lvl="1" indent="0">
              <a:buNone/>
            </a:pPr>
            <a:r>
              <a:rPr lang="en-US" sz="3000" dirty="0" smtClean="0">
                <a:solidFill>
                  <a:srgbClr val="3366FF"/>
                </a:solidFill>
              </a:rPr>
              <a:t>5.500000000		moved 9 spaces left (+9)</a:t>
            </a:r>
          </a:p>
          <a:p>
            <a:pPr marL="274320" lvl="1" indent="0">
              <a:buNone/>
            </a:pPr>
            <a:endParaRPr lang="en-US" sz="3600" dirty="0">
              <a:solidFill>
                <a:srgbClr val="3366FF"/>
              </a:solidFill>
            </a:endParaRPr>
          </a:p>
          <a:p>
            <a:pPr marL="274320" lvl="1" indent="0">
              <a:buNone/>
            </a:pPr>
            <a:r>
              <a:rPr lang="en-US" sz="3000" dirty="0" smtClean="0">
                <a:solidFill>
                  <a:srgbClr val="3366FF"/>
                </a:solidFill>
              </a:rPr>
              <a:t>000000006.7		moved 9 spaces right (-9)</a:t>
            </a:r>
            <a:endParaRPr lang="en-US" sz="3000" dirty="0">
              <a:solidFill>
                <a:srgbClr val="3366FF"/>
              </a:solidFill>
            </a:endParaRPr>
          </a:p>
          <a:p>
            <a:pPr marL="274320" lvl="1" indent="0">
              <a:buNone/>
            </a:pPr>
            <a:endParaRPr lang="en-US" sz="36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286861" y="4659235"/>
            <a:ext cx="772371" cy="15445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286861" y="5789818"/>
            <a:ext cx="772371" cy="15445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0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Rules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4000" dirty="0" smtClean="0"/>
              <a:t>Get rid of any numbers that are </a:t>
            </a:r>
            <a:r>
              <a:rPr lang="en-US" sz="4000" u="sng" dirty="0" smtClean="0"/>
              <a:t>not significant</a:t>
            </a:r>
            <a:r>
              <a:rPr lang="en-US" sz="400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3366FF"/>
                </a:solidFill>
              </a:rPr>
              <a:t>5.500000000		5.5</a:t>
            </a:r>
          </a:p>
          <a:p>
            <a:pPr marL="0" indent="0">
              <a:buNone/>
            </a:pPr>
            <a:endParaRPr lang="en-US" sz="40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3366FF"/>
                </a:solidFill>
              </a:rPr>
              <a:t>000000006.7		6.7</a:t>
            </a:r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3655884" y="3912728"/>
            <a:ext cx="1081317" cy="15445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655884" y="5386531"/>
            <a:ext cx="1081317" cy="15445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5884" y="3655312"/>
            <a:ext cx="2437255" cy="78941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5884" y="5146276"/>
            <a:ext cx="2437255" cy="78941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5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159</TotalTime>
  <Words>243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Scientific Notation</vt:lpstr>
      <vt:lpstr>Scientific Notation</vt:lpstr>
      <vt:lpstr>Scientific Notation</vt:lpstr>
      <vt:lpstr>Scientific Notation</vt:lpstr>
      <vt:lpstr>If you have a BIG number…</vt:lpstr>
      <vt:lpstr>If you have SMALL numbers…</vt:lpstr>
      <vt:lpstr>Rules</vt:lpstr>
      <vt:lpstr>Rules</vt:lpstr>
      <vt:lpstr>Rules</vt:lpstr>
      <vt:lpstr>Rules</vt:lpstr>
      <vt:lpstr>Practice</vt:lpstr>
      <vt:lpstr>Scientific Notation -&gt; Standard Form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</dc:title>
  <dc:creator>Cassandra Palmer</dc:creator>
  <cp:lastModifiedBy>Cassandra Palmer</cp:lastModifiedBy>
  <cp:revision>13</cp:revision>
  <dcterms:created xsi:type="dcterms:W3CDTF">2015-09-01T21:01:31Z</dcterms:created>
  <dcterms:modified xsi:type="dcterms:W3CDTF">2015-09-02T02:12:17Z</dcterms:modified>
</cp:coreProperties>
</file>