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  <p:sldId id="277" r:id="rId3"/>
    <p:sldId id="278" r:id="rId4"/>
    <p:sldId id="256" r:id="rId5"/>
    <p:sldId id="258" r:id="rId6"/>
    <p:sldId id="257" r:id="rId7"/>
    <p:sldId id="260" r:id="rId8"/>
    <p:sldId id="259" r:id="rId9"/>
    <p:sldId id="261" r:id="rId10"/>
    <p:sldId id="262" r:id="rId11"/>
    <p:sldId id="270" r:id="rId12"/>
    <p:sldId id="271" r:id="rId13"/>
    <p:sldId id="263" r:id="rId14"/>
    <p:sldId id="265" r:id="rId15"/>
    <p:sldId id="264" r:id="rId16"/>
    <p:sldId id="266" r:id="rId17"/>
    <p:sldId id="267" r:id="rId18"/>
    <p:sldId id="268" r:id="rId19"/>
    <p:sldId id="269" r:id="rId20"/>
    <p:sldId id="272" r:id="rId21"/>
    <p:sldId id="273" r:id="rId22"/>
    <p:sldId id="274" r:id="rId23"/>
    <p:sldId id="275" r:id="rId24"/>
    <p:sldId id="279" r:id="rId25"/>
    <p:sldId id="281" r:id="rId26"/>
    <p:sldId id="282" r:id="rId27"/>
    <p:sldId id="280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6E0-D8A0-4742-8140-83F212682FAE}" type="datetimeFigureOut">
              <a:rPr lang="en-US" smtClean="0"/>
              <a:t>8/31/15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2695-B426-C846-85A4-112C0A733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17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6E0-D8A0-4742-8140-83F212682FAE}" type="datetimeFigureOut">
              <a:rPr lang="en-US" smtClean="0"/>
              <a:t>8/31/15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2695-B426-C846-85A4-112C0A733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3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6E0-D8A0-4742-8140-83F212682FAE}" type="datetimeFigureOut">
              <a:rPr lang="en-US" smtClean="0"/>
              <a:t>8/31/15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2695-B426-C846-85A4-112C0A733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6E0-D8A0-4742-8140-83F212682FAE}" type="datetimeFigureOut">
              <a:rPr lang="en-US" smtClean="0"/>
              <a:t>8/31/15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2695-B426-C846-85A4-112C0A733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5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6E0-D8A0-4742-8140-83F212682FAE}" type="datetimeFigureOut">
              <a:rPr lang="en-US" smtClean="0"/>
              <a:t>8/31/15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2695-B426-C846-85A4-112C0A733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70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6E0-D8A0-4742-8140-83F212682FAE}" type="datetimeFigureOut">
              <a:rPr lang="en-US" smtClean="0"/>
              <a:t>8/31/15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2695-B426-C846-85A4-112C0A733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1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6E0-D8A0-4742-8140-83F212682FAE}" type="datetimeFigureOut">
              <a:rPr lang="en-US" smtClean="0"/>
              <a:t>8/31/15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2695-B426-C846-85A4-112C0A733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5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6E0-D8A0-4742-8140-83F212682FAE}" type="datetimeFigureOut">
              <a:rPr lang="en-US" smtClean="0"/>
              <a:t>8/31/15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2695-B426-C846-85A4-112C0A733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5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6E0-D8A0-4742-8140-83F212682FAE}" type="datetimeFigureOut">
              <a:rPr lang="en-US" smtClean="0"/>
              <a:t>8/31/15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2695-B426-C846-85A4-112C0A733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58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6E0-D8A0-4742-8140-83F212682FAE}" type="datetimeFigureOut">
              <a:rPr lang="en-US" smtClean="0"/>
              <a:t>8/31/15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2695-B426-C846-85A4-112C0A733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7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6E0-D8A0-4742-8140-83F212682FAE}" type="datetimeFigureOut">
              <a:rPr lang="en-US" smtClean="0"/>
              <a:t>8/31/15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2695-B426-C846-85A4-112C0A733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4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3E6E0-D8A0-4742-8140-83F212682FAE}" type="datetimeFigureOut">
              <a:rPr lang="en-US" smtClean="0"/>
              <a:t>8/31/15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52695-B426-C846-85A4-112C0A733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6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3282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Setting up your Composition Book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663940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2055" y="2576216"/>
            <a:ext cx="8449319" cy="1470025"/>
          </a:xfrm>
        </p:spPr>
        <p:txBody>
          <a:bodyPr>
            <a:noAutofit/>
          </a:bodyPr>
          <a:lstStyle/>
          <a:p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Rules for determining significant figures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234747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Rule 1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All nonzero numbers </a:t>
            </a:r>
            <a:r>
              <a:rPr lang="en-US" sz="6000" b="1" u="sng" dirty="0" smtClean="0"/>
              <a:t>ARE</a:t>
            </a:r>
            <a:r>
              <a:rPr lang="en-US" sz="6000" dirty="0" smtClean="0"/>
              <a:t> significant</a:t>
            </a: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3366FF"/>
                </a:solidFill>
              </a:rPr>
              <a:t>For example:</a:t>
            </a:r>
          </a:p>
          <a:p>
            <a:pPr lvl="1"/>
            <a:r>
              <a:rPr lang="en-US" sz="3600" dirty="0" smtClean="0">
                <a:solidFill>
                  <a:srgbClr val="3366FF"/>
                </a:solidFill>
              </a:rPr>
              <a:t>123 has </a:t>
            </a:r>
            <a:r>
              <a:rPr lang="en-US" sz="3600" b="1" dirty="0" smtClean="0">
                <a:solidFill>
                  <a:srgbClr val="3366FF"/>
                </a:solidFill>
              </a:rPr>
              <a:t>3</a:t>
            </a:r>
            <a:r>
              <a:rPr lang="en-US" sz="3600" dirty="0" smtClean="0">
                <a:solidFill>
                  <a:srgbClr val="3366FF"/>
                </a:solidFill>
              </a:rPr>
              <a:t> sig figs</a:t>
            </a:r>
          </a:p>
          <a:p>
            <a:pPr lvl="1"/>
            <a:r>
              <a:rPr lang="en-US" sz="3600" dirty="0" smtClean="0">
                <a:solidFill>
                  <a:srgbClr val="3366FF"/>
                </a:solidFill>
              </a:rPr>
              <a:t>7549245 has</a:t>
            </a:r>
            <a:r>
              <a:rPr lang="en-US" sz="3600" b="1" dirty="0" smtClean="0">
                <a:solidFill>
                  <a:srgbClr val="3366FF"/>
                </a:solidFill>
              </a:rPr>
              <a:t> 7 </a:t>
            </a:r>
            <a:r>
              <a:rPr lang="en-US" sz="3600" dirty="0" smtClean="0">
                <a:solidFill>
                  <a:srgbClr val="3366FF"/>
                </a:solidFill>
              </a:rPr>
              <a:t>sig figs</a:t>
            </a:r>
          </a:p>
          <a:p>
            <a:pPr lvl="1"/>
            <a:r>
              <a:rPr lang="en-US" sz="3600" dirty="0" smtClean="0">
                <a:solidFill>
                  <a:srgbClr val="3366FF"/>
                </a:solidFill>
              </a:rPr>
              <a:t>8365983273575 has </a:t>
            </a:r>
            <a:r>
              <a:rPr lang="en-US" sz="3600" b="1" dirty="0" smtClean="0">
                <a:solidFill>
                  <a:srgbClr val="3366FF"/>
                </a:solidFill>
              </a:rPr>
              <a:t>13</a:t>
            </a:r>
            <a:r>
              <a:rPr lang="en-US" sz="3600" dirty="0" smtClean="0">
                <a:solidFill>
                  <a:srgbClr val="3366FF"/>
                </a:solidFill>
              </a:rPr>
              <a:t> sig figs</a:t>
            </a:r>
            <a:endParaRPr lang="en-US" sz="36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97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Try it!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33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58674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273949588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94756292749573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2 sig figs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5 sig figs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9 sig figs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14 sig figs</a:t>
            </a:r>
            <a:endParaRPr lang="en-US" sz="36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608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Rule 2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Sandwiched zeroes </a:t>
            </a:r>
            <a:r>
              <a:rPr lang="en-US" sz="5400" b="1" u="sng" dirty="0" smtClean="0"/>
              <a:t>ARE</a:t>
            </a:r>
            <a:r>
              <a:rPr lang="en-US" sz="5400" dirty="0" smtClean="0"/>
              <a:t> significant.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3366FF"/>
                </a:solidFill>
              </a:rPr>
              <a:t>For example:</a:t>
            </a:r>
          </a:p>
          <a:p>
            <a:pPr lvl="1"/>
            <a:r>
              <a:rPr lang="en-US" sz="3600" dirty="0" smtClean="0">
                <a:solidFill>
                  <a:srgbClr val="3366FF"/>
                </a:solidFill>
              </a:rPr>
              <a:t>101 has </a:t>
            </a:r>
            <a:r>
              <a:rPr lang="en-US" sz="3600" b="1" dirty="0" smtClean="0">
                <a:solidFill>
                  <a:srgbClr val="3366FF"/>
                </a:solidFill>
              </a:rPr>
              <a:t>3</a:t>
            </a:r>
            <a:r>
              <a:rPr lang="en-US" sz="3600" dirty="0" smtClean="0">
                <a:solidFill>
                  <a:srgbClr val="3366FF"/>
                </a:solidFill>
              </a:rPr>
              <a:t> sig figs</a:t>
            </a:r>
          </a:p>
          <a:p>
            <a:pPr lvl="1"/>
            <a:r>
              <a:rPr lang="en-US" sz="3600" dirty="0" smtClean="0">
                <a:solidFill>
                  <a:srgbClr val="3366FF"/>
                </a:solidFill>
              </a:rPr>
              <a:t>10101 has </a:t>
            </a:r>
            <a:r>
              <a:rPr lang="en-US" sz="3600" b="1" dirty="0" smtClean="0">
                <a:solidFill>
                  <a:srgbClr val="3366FF"/>
                </a:solidFill>
              </a:rPr>
              <a:t>5</a:t>
            </a:r>
            <a:r>
              <a:rPr lang="en-US" sz="3600" dirty="0" smtClean="0">
                <a:solidFill>
                  <a:srgbClr val="3366FF"/>
                </a:solidFill>
              </a:rPr>
              <a:t> sig figs</a:t>
            </a:r>
          </a:p>
          <a:p>
            <a:pPr lvl="1"/>
            <a:r>
              <a:rPr lang="en-US" sz="3600" dirty="0" smtClean="0">
                <a:solidFill>
                  <a:srgbClr val="3366FF"/>
                </a:solidFill>
              </a:rPr>
              <a:t>1000000000001 has </a:t>
            </a:r>
            <a:r>
              <a:rPr lang="en-US" sz="3600" b="1" dirty="0" smtClean="0">
                <a:solidFill>
                  <a:srgbClr val="3366FF"/>
                </a:solidFill>
              </a:rPr>
              <a:t>13</a:t>
            </a:r>
            <a:r>
              <a:rPr lang="en-US" sz="3600" dirty="0" smtClean="0">
                <a:solidFill>
                  <a:srgbClr val="3366FF"/>
                </a:solidFill>
              </a:rPr>
              <a:t> sig figs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01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Try it!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103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15607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2000234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403405601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807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3 sig figs</a:t>
            </a:r>
          </a:p>
          <a:p>
            <a:pPr marL="0" indent="0">
              <a:buNone/>
            </a:pPr>
            <a:endParaRPr lang="en-US" sz="36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5 sig figs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7 sig figs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9 sig figs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108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Rule 3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Leading zeroes are </a:t>
            </a:r>
            <a:r>
              <a:rPr lang="en-US" sz="5400" b="1" u="sng" dirty="0" smtClean="0"/>
              <a:t>NOT </a:t>
            </a:r>
            <a:r>
              <a:rPr lang="en-US" sz="5400" dirty="0" smtClean="0"/>
              <a:t>significant.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3366FF"/>
                </a:solidFill>
              </a:rPr>
              <a:t>For example:</a:t>
            </a:r>
          </a:p>
          <a:p>
            <a:pPr lvl="1"/>
            <a:r>
              <a:rPr lang="en-US" sz="3600" dirty="0" smtClean="0">
                <a:solidFill>
                  <a:srgbClr val="3366FF"/>
                </a:solidFill>
              </a:rPr>
              <a:t>0.01 has </a:t>
            </a:r>
            <a:r>
              <a:rPr lang="en-US" sz="3600" b="1" dirty="0" smtClean="0">
                <a:solidFill>
                  <a:srgbClr val="3366FF"/>
                </a:solidFill>
              </a:rPr>
              <a:t>1</a:t>
            </a:r>
            <a:r>
              <a:rPr lang="en-US" sz="3600" dirty="0" smtClean="0">
                <a:solidFill>
                  <a:srgbClr val="3366FF"/>
                </a:solidFill>
              </a:rPr>
              <a:t> sig fig</a:t>
            </a:r>
          </a:p>
          <a:p>
            <a:pPr lvl="1"/>
            <a:r>
              <a:rPr lang="en-US" sz="3600" dirty="0" smtClean="0">
                <a:solidFill>
                  <a:srgbClr val="3366FF"/>
                </a:solidFill>
              </a:rPr>
              <a:t>0.000001 has </a:t>
            </a:r>
            <a:r>
              <a:rPr lang="en-US" sz="3600" b="1" dirty="0" smtClean="0">
                <a:solidFill>
                  <a:srgbClr val="3366FF"/>
                </a:solidFill>
              </a:rPr>
              <a:t>1</a:t>
            </a:r>
            <a:r>
              <a:rPr lang="en-US" sz="3600" dirty="0" smtClean="0">
                <a:solidFill>
                  <a:srgbClr val="3366FF"/>
                </a:solidFill>
              </a:rPr>
              <a:t> sig fig</a:t>
            </a:r>
          </a:p>
          <a:p>
            <a:pPr lvl="1"/>
            <a:r>
              <a:rPr lang="en-US" sz="3600" dirty="0" smtClean="0">
                <a:solidFill>
                  <a:srgbClr val="3366FF"/>
                </a:solidFill>
              </a:rPr>
              <a:t>0.00000000001 has </a:t>
            </a:r>
            <a:r>
              <a:rPr lang="en-US" sz="3600" b="1" dirty="0" smtClean="0">
                <a:solidFill>
                  <a:srgbClr val="3366FF"/>
                </a:solidFill>
              </a:rPr>
              <a:t>1</a:t>
            </a:r>
            <a:r>
              <a:rPr lang="en-US" sz="3600" dirty="0" smtClean="0">
                <a:solidFill>
                  <a:srgbClr val="3366FF"/>
                </a:solidFill>
              </a:rPr>
              <a:t> sig fig</a:t>
            </a:r>
            <a:endParaRPr lang="en-US" sz="36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037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Try it!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0.0234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0.00000301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0.000022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0.00000011986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3 sig figs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>
              <a:solidFill>
                <a:srgbClr val="FF0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3 sig figs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>
              <a:solidFill>
                <a:srgbClr val="FF0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2 sig figs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>
              <a:solidFill>
                <a:srgbClr val="FF0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5 sig figs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>
              <a:solidFill>
                <a:srgbClr val="FF0000"/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301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Rule 4</a:t>
            </a:r>
            <a:endParaRPr lang="en-US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Trailing zeroes </a:t>
            </a:r>
            <a:r>
              <a:rPr lang="en-US" sz="4800" b="1" u="sng" dirty="0" smtClean="0"/>
              <a:t>WITH</a:t>
            </a:r>
            <a:r>
              <a:rPr lang="en-US" sz="4800" dirty="0" smtClean="0"/>
              <a:t> decimals </a:t>
            </a:r>
            <a:r>
              <a:rPr lang="en-US" sz="4800" b="1" u="sng" dirty="0" smtClean="0"/>
              <a:t>ARE</a:t>
            </a:r>
            <a:r>
              <a:rPr lang="en-US" sz="4800" dirty="0" smtClean="0"/>
              <a:t> significant.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3366FF"/>
                </a:solidFill>
              </a:rPr>
              <a:t>For example:</a:t>
            </a:r>
          </a:p>
          <a:p>
            <a:pPr lvl="1"/>
            <a:r>
              <a:rPr lang="en-US" sz="3600" dirty="0" smtClean="0">
                <a:solidFill>
                  <a:srgbClr val="3366FF"/>
                </a:solidFill>
              </a:rPr>
              <a:t>1.0 has </a:t>
            </a:r>
            <a:r>
              <a:rPr lang="en-US" sz="3600" b="1" dirty="0" smtClean="0">
                <a:solidFill>
                  <a:srgbClr val="3366FF"/>
                </a:solidFill>
              </a:rPr>
              <a:t>2</a:t>
            </a:r>
            <a:r>
              <a:rPr lang="en-US" sz="3600" dirty="0" smtClean="0">
                <a:solidFill>
                  <a:srgbClr val="3366FF"/>
                </a:solidFill>
              </a:rPr>
              <a:t> sig figs</a:t>
            </a:r>
          </a:p>
          <a:p>
            <a:pPr lvl="1"/>
            <a:r>
              <a:rPr lang="en-US" sz="3600" dirty="0" smtClean="0">
                <a:solidFill>
                  <a:srgbClr val="3366FF"/>
                </a:solidFill>
              </a:rPr>
              <a:t>5.5000 has </a:t>
            </a:r>
            <a:r>
              <a:rPr lang="en-US" sz="3600" b="1" dirty="0" smtClean="0">
                <a:solidFill>
                  <a:srgbClr val="3366FF"/>
                </a:solidFill>
              </a:rPr>
              <a:t>5</a:t>
            </a:r>
            <a:r>
              <a:rPr lang="en-US" sz="3600" dirty="0" smtClean="0">
                <a:solidFill>
                  <a:srgbClr val="3366FF"/>
                </a:solidFill>
              </a:rPr>
              <a:t> sig figs</a:t>
            </a:r>
          </a:p>
          <a:p>
            <a:pPr lvl="1"/>
            <a:r>
              <a:rPr lang="en-US" sz="3600" dirty="0" smtClean="0">
                <a:solidFill>
                  <a:srgbClr val="3366FF"/>
                </a:solidFill>
              </a:rPr>
              <a:t>1.23450 has </a:t>
            </a:r>
            <a:r>
              <a:rPr lang="en-US" sz="3600" b="1" dirty="0" smtClean="0">
                <a:solidFill>
                  <a:srgbClr val="3366FF"/>
                </a:solidFill>
              </a:rPr>
              <a:t>6</a:t>
            </a:r>
            <a:r>
              <a:rPr lang="en-US" sz="3600" dirty="0" smtClean="0">
                <a:solidFill>
                  <a:srgbClr val="3366FF"/>
                </a:solidFill>
              </a:rPr>
              <a:t> sig figs</a:t>
            </a:r>
            <a:endParaRPr lang="en-US" sz="36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50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Try it!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22.0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49.0000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850.00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2000.0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3 sig figs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>
              <a:solidFill>
                <a:srgbClr val="FF0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6 sig figs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>
              <a:solidFill>
                <a:srgbClr val="FF0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5 sig figs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>
              <a:solidFill>
                <a:srgbClr val="FF0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5 sig figs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713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Rule 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Trailing zeroes </a:t>
            </a:r>
            <a:r>
              <a:rPr lang="en-US" sz="4800" b="1" u="sng" dirty="0" smtClean="0"/>
              <a:t>WITHOUT</a:t>
            </a:r>
            <a:r>
              <a:rPr lang="en-US" sz="4800" dirty="0" smtClean="0"/>
              <a:t> a decimal are </a:t>
            </a:r>
            <a:r>
              <a:rPr lang="en-US" sz="4800" b="1" u="sng" dirty="0" smtClean="0"/>
              <a:t>NOT </a:t>
            </a:r>
            <a:r>
              <a:rPr lang="en-US" sz="4800" dirty="0" smtClean="0"/>
              <a:t>significant.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3366FF"/>
                </a:solidFill>
              </a:rPr>
              <a:t>For Example:</a:t>
            </a:r>
          </a:p>
          <a:p>
            <a:pPr lvl="1"/>
            <a:r>
              <a:rPr lang="en-US" sz="3600" dirty="0" smtClean="0">
                <a:solidFill>
                  <a:srgbClr val="3366FF"/>
                </a:solidFill>
              </a:rPr>
              <a:t>1000 has</a:t>
            </a:r>
            <a:r>
              <a:rPr lang="en-US" sz="3600" b="1" dirty="0" smtClean="0">
                <a:solidFill>
                  <a:srgbClr val="3366FF"/>
                </a:solidFill>
              </a:rPr>
              <a:t> 1 </a:t>
            </a:r>
            <a:r>
              <a:rPr lang="en-US" sz="3600" dirty="0" smtClean="0">
                <a:solidFill>
                  <a:srgbClr val="3366FF"/>
                </a:solidFill>
              </a:rPr>
              <a:t>sig fig</a:t>
            </a:r>
          </a:p>
          <a:p>
            <a:pPr lvl="1"/>
            <a:r>
              <a:rPr lang="en-US" sz="3600" dirty="0" smtClean="0">
                <a:solidFill>
                  <a:srgbClr val="3366FF"/>
                </a:solidFill>
              </a:rPr>
              <a:t>54670 has </a:t>
            </a:r>
            <a:r>
              <a:rPr lang="en-US" sz="3600" b="1" dirty="0" smtClean="0">
                <a:solidFill>
                  <a:srgbClr val="3366FF"/>
                </a:solidFill>
              </a:rPr>
              <a:t>4</a:t>
            </a:r>
            <a:r>
              <a:rPr lang="en-US" sz="3600" dirty="0" smtClean="0">
                <a:solidFill>
                  <a:srgbClr val="3366FF"/>
                </a:solidFill>
              </a:rPr>
              <a:t> sig figs</a:t>
            </a:r>
          </a:p>
          <a:p>
            <a:pPr lvl="1"/>
            <a:r>
              <a:rPr lang="en-US" sz="3600" dirty="0" smtClean="0">
                <a:solidFill>
                  <a:srgbClr val="3366FF"/>
                </a:solidFill>
              </a:rPr>
              <a:t>3034780 has </a:t>
            </a:r>
            <a:r>
              <a:rPr lang="en-US" sz="3600" b="1" dirty="0" smtClean="0">
                <a:solidFill>
                  <a:srgbClr val="3366FF"/>
                </a:solidFill>
              </a:rPr>
              <a:t>6</a:t>
            </a:r>
            <a:r>
              <a:rPr lang="en-US" sz="3600" dirty="0" smtClean="0">
                <a:solidFill>
                  <a:srgbClr val="3366FF"/>
                </a:solidFill>
              </a:rPr>
              <a:t> sig figs</a:t>
            </a:r>
            <a:endParaRPr lang="en-US" sz="36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092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Table of contents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dirty="0" smtClean="0"/>
              <a:t>Table of contents should have:</a:t>
            </a:r>
          </a:p>
          <a:p>
            <a:pPr lvl="1"/>
            <a:r>
              <a:rPr lang="en-US" sz="3200" dirty="0" smtClean="0"/>
              <a:t>The title of the assignment</a:t>
            </a:r>
          </a:p>
          <a:p>
            <a:pPr lvl="1"/>
            <a:r>
              <a:rPr lang="en-US" sz="3200" dirty="0" smtClean="0"/>
              <a:t>The page number</a:t>
            </a:r>
            <a:endParaRPr lang="en-US" sz="3200" dirty="0"/>
          </a:p>
        </p:txBody>
      </p:sp>
      <p:pic>
        <p:nvPicPr>
          <p:cNvPr id="5" name="Content Placeholder 4" descr="Screen Shot 2015-08-30 at 2.51.50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97" b="829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78366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Try it!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40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75840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786533300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3647560000000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0000"/>
                </a:solidFill>
              </a:rPr>
              <a:t>1 sig fig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0000"/>
                </a:solidFill>
              </a:rPr>
              <a:t>4 sig figs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0000"/>
                </a:solidFill>
              </a:rPr>
              <a:t>7 sig figs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0000"/>
                </a:solidFill>
              </a:rPr>
              <a:t>6 sig figs</a:t>
            </a:r>
          </a:p>
          <a:p>
            <a:pPr marL="514350" indent="-514350">
              <a:buFont typeface="+mj-lt"/>
              <a:buAutoNum type="arabicPeriod"/>
            </a:pPr>
            <a:endParaRPr lang="en-US" sz="37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3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84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Practice</a:t>
            </a:r>
            <a:endParaRPr lang="en-US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many significant figures are in each measurement?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123 meters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0.05730 meters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143 grams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0.00073 kilometers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1.072 centimeters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8.750 x 10</a:t>
            </a:r>
            <a:r>
              <a:rPr lang="en-US" baseline="30000" dirty="0" smtClean="0"/>
              <a:t>-2</a:t>
            </a:r>
            <a:r>
              <a:rPr lang="en-US" dirty="0" smtClean="0"/>
              <a:t> feet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31580"/>
            <a:ext cx="4038600" cy="329458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95806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Calculations using significant figures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272868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Calculations using sig figs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1398"/>
            <a:ext cx="8229600" cy="327883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A calculated answer </a:t>
            </a:r>
            <a:r>
              <a:rPr lang="en-US" sz="4000" b="1" u="sng" dirty="0" smtClean="0"/>
              <a:t>CANNOT</a:t>
            </a:r>
            <a:r>
              <a:rPr lang="en-US" sz="4000" dirty="0" smtClean="0"/>
              <a:t> be more precise than the least precise measurement from which it was calculated.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7899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Addition and subtraction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Round the answer to the same number of decimal places as the measurement with the </a:t>
            </a:r>
            <a:r>
              <a:rPr lang="en-US" sz="3600" b="1" u="sng" dirty="0" smtClean="0"/>
              <a:t>least number</a:t>
            </a:r>
            <a:r>
              <a:rPr lang="en-US" sz="3600" dirty="0" smtClean="0"/>
              <a:t> of decimal places.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        12.439</a:t>
            </a:r>
          </a:p>
          <a:p>
            <a:pPr marL="0" indent="0" algn="ctr">
              <a:buNone/>
            </a:pPr>
            <a:r>
              <a:rPr lang="en-US" sz="4000" dirty="0" smtClean="0"/>
              <a:t>          9.375</a:t>
            </a:r>
          </a:p>
          <a:p>
            <a:pPr marL="0" indent="0" algn="ctr">
              <a:buNone/>
            </a:pPr>
            <a:r>
              <a:rPr lang="en-US" sz="4000" dirty="0" smtClean="0"/>
              <a:t>+ 15.7</a:t>
            </a:r>
          </a:p>
          <a:p>
            <a:pPr marL="0" indent="0" algn="ctr">
              <a:buNone/>
            </a:pPr>
            <a:r>
              <a:rPr lang="en-US" sz="4000" dirty="0" smtClean="0"/>
              <a:t>        37.514</a:t>
            </a:r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    37.5</a:t>
            </a:r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612554" y="3689634"/>
            <a:ext cx="2660385" cy="1716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own Arrow 6"/>
          <p:cNvSpPr/>
          <p:nvPr/>
        </p:nvSpPr>
        <p:spPr>
          <a:xfrm>
            <a:off x="6814017" y="4582011"/>
            <a:ext cx="274621" cy="531994"/>
          </a:xfrm>
          <a:prstGeom prst="downArrow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61794" y="5285615"/>
            <a:ext cx="1493249" cy="66928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78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Try It!</a:t>
            </a:r>
            <a:endParaRPr lang="en-US" sz="9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4000" dirty="0" smtClean="0"/>
              <a:t>4.89 </a:t>
            </a:r>
          </a:p>
          <a:p>
            <a:pPr marL="0" indent="0" algn="ctr">
              <a:buNone/>
            </a:pPr>
            <a:r>
              <a:rPr lang="en-US" sz="4000" dirty="0" smtClean="0"/>
              <a:t>1.9</a:t>
            </a:r>
          </a:p>
          <a:p>
            <a:pPr marL="0" indent="0" algn="ctr">
              <a:buNone/>
            </a:pPr>
            <a:r>
              <a:rPr lang="en-US" sz="4000" dirty="0" smtClean="0"/>
              <a:t>  + 3.506</a:t>
            </a:r>
          </a:p>
          <a:p>
            <a:pPr marL="0" indent="0" algn="ctr">
              <a:buNone/>
            </a:pPr>
            <a:r>
              <a:rPr lang="en-US" sz="4000" dirty="0" smtClean="0"/>
              <a:t>10.296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10.3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2.5</a:t>
            </a:r>
          </a:p>
          <a:p>
            <a:pPr marL="0" indent="0" algn="ctr">
              <a:buNone/>
            </a:pPr>
            <a:r>
              <a:rPr lang="en-US" sz="4000" dirty="0" smtClean="0"/>
              <a:t>   - 1.268</a:t>
            </a:r>
          </a:p>
          <a:p>
            <a:pPr marL="0" indent="0" algn="ctr">
              <a:buNone/>
            </a:pPr>
            <a:r>
              <a:rPr lang="en-US" sz="4000" dirty="0" smtClean="0"/>
              <a:t>     1.232</a:t>
            </a:r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  </a:t>
            </a:r>
            <a:r>
              <a:rPr lang="en-US" sz="4000" b="1" dirty="0" smtClean="0">
                <a:solidFill>
                  <a:srgbClr val="FF0000"/>
                </a:solidFill>
              </a:rPr>
              <a:t>1.2</a:t>
            </a:r>
          </a:p>
          <a:p>
            <a:pPr marL="0" indent="0" algn="ctr">
              <a:buNone/>
            </a:pPr>
            <a:endParaRPr lang="en-US" sz="4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682050" y="3672473"/>
            <a:ext cx="16477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Down Arrow 7"/>
          <p:cNvSpPr/>
          <p:nvPr/>
        </p:nvSpPr>
        <p:spPr>
          <a:xfrm>
            <a:off x="2360017" y="4513366"/>
            <a:ext cx="257457" cy="652121"/>
          </a:xfrm>
          <a:prstGeom prst="downArrow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82050" y="3895567"/>
            <a:ext cx="1647722" cy="617799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82050" y="4513366"/>
            <a:ext cx="1647722" cy="1475854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5904338" y="3878406"/>
            <a:ext cx="2145471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Down Arrow 12"/>
          <p:cNvSpPr/>
          <p:nvPr/>
        </p:nvSpPr>
        <p:spPr>
          <a:xfrm>
            <a:off x="6711035" y="4547688"/>
            <a:ext cx="274621" cy="61779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887175" y="3981372"/>
            <a:ext cx="2145471" cy="63496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887175" y="4616332"/>
            <a:ext cx="2145471" cy="1338565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4572001" y="1600200"/>
            <a:ext cx="0" cy="470852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393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4" grpId="0" animBg="1"/>
      <p:bldP spid="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Practice Problems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32.567 + 135.0 + 1.4567 = </a:t>
            </a:r>
            <a:r>
              <a:rPr lang="en-US" sz="4000" b="1" dirty="0" smtClean="0">
                <a:solidFill>
                  <a:srgbClr val="FF0000"/>
                </a:solidFill>
              </a:rPr>
              <a:t>169.0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000000"/>
                </a:solidFill>
              </a:rPr>
              <a:t>246.24 + 238.278 + 98.3 = </a:t>
            </a:r>
            <a:r>
              <a:rPr lang="en-US" sz="4000" b="1" dirty="0" smtClean="0">
                <a:solidFill>
                  <a:srgbClr val="FF0000"/>
                </a:solidFill>
              </a:rPr>
              <a:t>582.8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000000"/>
                </a:solidFill>
              </a:rPr>
              <a:t>658.0 + 23.5478 + 1345.29 = </a:t>
            </a:r>
            <a:r>
              <a:rPr lang="en-US" sz="4000" b="1" dirty="0" smtClean="0">
                <a:solidFill>
                  <a:srgbClr val="FF0000"/>
                </a:solidFill>
              </a:rPr>
              <a:t>2026.8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500 – 79.4 = </a:t>
            </a:r>
            <a:r>
              <a:rPr lang="en-US" sz="4000" b="1" dirty="0" smtClean="0">
                <a:solidFill>
                  <a:srgbClr val="FF0000"/>
                </a:solidFill>
              </a:rPr>
              <a:t>421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84.3 – 0.009 = </a:t>
            </a:r>
            <a:r>
              <a:rPr lang="en-US" sz="4000" b="1" dirty="0" smtClean="0">
                <a:solidFill>
                  <a:srgbClr val="FF0000"/>
                </a:solidFill>
              </a:rPr>
              <a:t>84.3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67.45 – 12.2 = </a:t>
            </a:r>
            <a:r>
              <a:rPr lang="en-US" sz="4000" b="1" dirty="0" smtClean="0">
                <a:solidFill>
                  <a:srgbClr val="FF0000"/>
                </a:solidFill>
              </a:rPr>
              <a:t>55.3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79324" y="1600200"/>
            <a:ext cx="1313029" cy="596419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87906" y="2494828"/>
            <a:ext cx="1149973" cy="596419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76036" y="3202936"/>
            <a:ext cx="1502868" cy="596419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88137" y="3848504"/>
            <a:ext cx="1149973" cy="596419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99159" y="4650654"/>
            <a:ext cx="1149973" cy="596419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99159" y="5405742"/>
            <a:ext cx="1149973" cy="596419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66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Multiplication and Division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Round the </a:t>
            </a:r>
            <a:r>
              <a:rPr lang="en-US" sz="4800" b="1" u="sng" dirty="0" smtClean="0"/>
              <a:t>answer</a:t>
            </a:r>
            <a:r>
              <a:rPr lang="en-US" sz="4800" dirty="0" smtClean="0"/>
              <a:t> to the </a:t>
            </a:r>
            <a:r>
              <a:rPr lang="en-US" sz="4800" b="1" u="sng" dirty="0" smtClean="0"/>
              <a:t>least # </a:t>
            </a:r>
            <a:r>
              <a:rPr lang="en-US" sz="4800" dirty="0" smtClean="0"/>
              <a:t>of sig figs in the problem.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2.8723</a:t>
            </a:r>
          </a:p>
          <a:p>
            <a:pPr marL="0" indent="0" algn="ctr">
              <a:buNone/>
            </a:pPr>
            <a:r>
              <a:rPr lang="en-US" sz="4000" dirty="0" smtClean="0"/>
              <a:t>   X 1.6</a:t>
            </a:r>
          </a:p>
          <a:p>
            <a:pPr marL="0" indent="0" algn="ctr">
              <a:buNone/>
            </a:pPr>
            <a:r>
              <a:rPr lang="en-US" sz="4000" dirty="0" smtClean="0"/>
              <a:t>4.59568</a:t>
            </a:r>
          </a:p>
          <a:p>
            <a:pPr marL="0" indent="0" algn="ctr">
              <a:buNone/>
            </a:pPr>
            <a:r>
              <a:rPr lang="en-US" dirty="0" smtClean="0"/>
              <a:t>You should have 2 sig figs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4.6</a:t>
            </a:r>
            <a:endParaRPr lang="en-US" sz="4000" b="1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835683" y="2986030"/>
            <a:ext cx="16992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own Arrow 8"/>
          <p:cNvSpPr/>
          <p:nvPr/>
        </p:nvSpPr>
        <p:spPr>
          <a:xfrm>
            <a:off x="6608053" y="4290272"/>
            <a:ext cx="274620" cy="66928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110303" y="4959555"/>
            <a:ext cx="1132809" cy="73758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16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Try it!</a:t>
            </a:r>
            <a:endParaRPr lang="en-US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81.04</a:t>
            </a:r>
          </a:p>
          <a:p>
            <a:pPr marL="0" indent="0" algn="ctr">
              <a:buNone/>
            </a:pPr>
            <a:r>
              <a:rPr lang="en-US" sz="4000" dirty="0" smtClean="0"/>
              <a:t>X  0.010</a:t>
            </a:r>
          </a:p>
          <a:p>
            <a:pPr marL="0" indent="0" algn="ctr">
              <a:buNone/>
            </a:pPr>
            <a:r>
              <a:rPr lang="en-US" sz="4000" dirty="0" smtClean="0"/>
              <a:t>0.8104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0.81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/>
              <a:t>1.678 </a:t>
            </a:r>
            <a:r>
              <a:rPr lang="en-US" sz="4000" dirty="0" smtClean="0"/>
              <a:t>÷ 0.42 </a:t>
            </a:r>
          </a:p>
          <a:p>
            <a:pPr marL="0" indent="0" algn="ctr">
              <a:buNone/>
            </a:pPr>
            <a:r>
              <a:rPr lang="en-US" sz="4000" dirty="0" smtClean="0"/>
              <a:t>= 3.995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4.0</a:t>
            </a:r>
          </a:p>
          <a:p>
            <a:pPr marL="0" indent="0" algn="ctr">
              <a:buNone/>
            </a:pPr>
            <a:endParaRPr lang="en-US" sz="4000" b="1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287283" y="3106157"/>
            <a:ext cx="2677549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own Arrow 6"/>
          <p:cNvSpPr/>
          <p:nvPr/>
        </p:nvSpPr>
        <p:spPr>
          <a:xfrm>
            <a:off x="2317109" y="3792601"/>
            <a:ext cx="360440" cy="703604"/>
          </a:xfrm>
          <a:prstGeom prst="downArrow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87283" y="3226285"/>
            <a:ext cx="2677549" cy="446188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87283" y="3672473"/>
            <a:ext cx="2677549" cy="1527337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6560697" y="3792601"/>
            <a:ext cx="321976" cy="70360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578226" y="3106157"/>
            <a:ext cx="2162636" cy="566316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578226" y="3672473"/>
            <a:ext cx="2162636" cy="1527337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54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Practice Problems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4000" dirty="0" smtClean="0"/>
              <a:t>27.3 x 4.5 = </a:t>
            </a:r>
            <a:r>
              <a:rPr lang="en-US" sz="4000" b="1" dirty="0" smtClean="0">
                <a:solidFill>
                  <a:srgbClr val="FF0000"/>
                </a:solidFill>
              </a:rPr>
              <a:t>120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dirty="0" smtClean="0"/>
              <a:t>4.68 x 400 = </a:t>
            </a:r>
            <a:r>
              <a:rPr lang="en-US" sz="4000" b="1" dirty="0" smtClean="0">
                <a:solidFill>
                  <a:srgbClr val="FF0000"/>
                </a:solidFill>
              </a:rPr>
              <a:t>2000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dirty="0" smtClean="0"/>
              <a:t>30.0 x 25.00 = </a:t>
            </a:r>
            <a:r>
              <a:rPr lang="en-US" sz="4000" b="1" dirty="0" smtClean="0">
                <a:solidFill>
                  <a:srgbClr val="FF0000"/>
                </a:solidFill>
              </a:rPr>
              <a:t>750.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dirty="0" smtClean="0"/>
              <a:t>69 ÷ 7.0 = </a:t>
            </a:r>
            <a:r>
              <a:rPr lang="en-US" sz="4000" b="1" dirty="0" smtClean="0">
                <a:solidFill>
                  <a:srgbClr val="FF0000"/>
                </a:solidFill>
              </a:rPr>
              <a:t>9.9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dirty="0" smtClean="0"/>
              <a:t>4008 ÷ 23 = </a:t>
            </a:r>
            <a:r>
              <a:rPr lang="en-US" sz="4000" b="1" dirty="0" smtClean="0">
                <a:solidFill>
                  <a:srgbClr val="FF0000"/>
                </a:solidFill>
              </a:rPr>
              <a:t>1300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dirty="0" smtClean="0"/>
              <a:t>30,000 ÷ 3.004 = </a:t>
            </a:r>
            <a:r>
              <a:rPr lang="en-US" sz="4000" b="1" dirty="0" smtClean="0">
                <a:solidFill>
                  <a:srgbClr val="FF0000"/>
                </a:solidFill>
              </a:rPr>
              <a:t>10,000</a:t>
            </a:r>
          </a:p>
          <a:p>
            <a:pPr marL="742950" indent="-742950">
              <a:buFont typeface="+mj-lt"/>
              <a:buAutoNum type="arabicParenR" startAt="2"/>
            </a:pP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3690211" y="1750431"/>
            <a:ext cx="995499" cy="514833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42611" y="2417664"/>
            <a:ext cx="1186374" cy="514833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87960" y="3224235"/>
            <a:ext cx="1167137" cy="514833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44861" y="3910678"/>
            <a:ext cx="995499" cy="514833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90211" y="4631444"/>
            <a:ext cx="1338774" cy="514833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38110" y="5369371"/>
            <a:ext cx="1443831" cy="514833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44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Writing in your composition book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Left Side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 smtClean="0"/>
              <a:t>Graphic organizers</a:t>
            </a:r>
          </a:p>
          <a:p>
            <a:r>
              <a:rPr lang="en-US" sz="2800" dirty="0" smtClean="0"/>
              <a:t>Pictures</a:t>
            </a:r>
          </a:p>
          <a:p>
            <a:r>
              <a:rPr lang="en-US" sz="2800" dirty="0" smtClean="0"/>
              <a:t>Summaries</a:t>
            </a:r>
          </a:p>
          <a:p>
            <a:r>
              <a:rPr lang="en-US" sz="2800" dirty="0" smtClean="0"/>
              <a:t>Reflections</a:t>
            </a:r>
          </a:p>
          <a:p>
            <a:r>
              <a:rPr lang="en-US" sz="2800" dirty="0" smtClean="0"/>
              <a:t>Charts</a:t>
            </a:r>
          </a:p>
          <a:p>
            <a:r>
              <a:rPr lang="en-US" sz="2800" dirty="0" smtClean="0"/>
              <a:t>Graphs</a:t>
            </a:r>
          </a:p>
          <a:p>
            <a:r>
              <a:rPr lang="en-US" sz="2800" dirty="0" smtClean="0"/>
              <a:t>Venn diagrams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Right Side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800" dirty="0" smtClean="0"/>
              <a:t>Take notes from:</a:t>
            </a:r>
          </a:p>
          <a:p>
            <a:pPr lvl="1"/>
            <a:r>
              <a:rPr lang="en-US" sz="2400" dirty="0" smtClean="0"/>
              <a:t>Teacher</a:t>
            </a:r>
          </a:p>
          <a:p>
            <a:pPr lvl="1"/>
            <a:r>
              <a:rPr lang="en-US" sz="2400" dirty="0" smtClean="0"/>
              <a:t>Text</a:t>
            </a:r>
          </a:p>
          <a:p>
            <a:pPr lvl="1"/>
            <a:r>
              <a:rPr lang="en-US" sz="2400" dirty="0" smtClean="0"/>
              <a:t>Video</a:t>
            </a:r>
          </a:p>
          <a:p>
            <a:pPr lvl="1"/>
            <a:r>
              <a:rPr lang="en-US" sz="2400" dirty="0" smtClean="0"/>
              <a:t>News article</a:t>
            </a:r>
          </a:p>
          <a:p>
            <a:r>
              <a:rPr lang="en-US" sz="2800" dirty="0" smtClean="0"/>
              <a:t>Define vocabulary</a:t>
            </a:r>
          </a:p>
          <a:p>
            <a:r>
              <a:rPr lang="en-US" sz="2800" dirty="0" smtClean="0"/>
              <a:t>Write lab reports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2265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With a partner</a:t>
            </a:r>
            <a:endParaRPr lang="en-US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 err="1" smtClean="0"/>
              <a:t>Chem</a:t>
            </a:r>
            <a:r>
              <a:rPr lang="en-US" sz="7200" b="1" dirty="0" smtClean="0"/>
              <a:t> File </a:t>
            </a:r>
          </a:p>
          <a:p>
            <a:pPr marL="0" indent="0" algn="ctr">
              <a:buNone/>
            </a:pPr>
            <a:r>
              <a:rPr lang="en-US" sz="7200" b="1" dirty="0" smtClean="0"/>
              <a:t>Page 23 </a:t>
            </a:r>
          </a:p>
          <a:p>
            <a:pPr marL="0" indent="0" algn="ctr">
              <a:buNone/>
            </a:pPr>
            <a:r>
              <a:rPr lang="en-US" sz="7200" b="1" dirty="0" smtClean="0"/>
              <a:t># 3 - 4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432555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349" y="2130425"/>
            <a:ext cx="8361306" cy="1470025"/>
          </a:xfrm>
        </p:spPr>
        <p:txBody>
          <a:bodyPr>
            <a:noAutofit/>
          </a:bodyPr>
          <a:lstStyle/>
          <a:p>
            <a:r>
              <a:rPr lang="en-US" sz="11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Significant Figures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10221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Measurement</a:t>
            </a:r>
            <a:endParaRPr lang="en-US" sz="8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853398"/>
            <a:ext cx="4038600" cy="4272765"/>
          </a:xfrm>
        </p:spPr>
        <p:txBody>
          <a:bodyPr>
            <a:normAutofit lnSpcReduction="10000"/>
          </a:bodyPr>
          <a:lstStyle/>
          <a:p>
            <a:r>
              <a:rPr lang="en-US" sz="3200" b="1" u="sng" dirty="0" smtClean="0"/>
              <a:t>Measurement</a:t>
            </a:r>
            <a:r>
              <a:rPr lang="en-US" sz="3200" dirty="0" smtClean="0"/>
              <a:t> is a quantity that has both a number and a unit.</a:t>
            </a:r>
          </a:p>
          <a:p>
            <a:pPr lvl="1"/>
            <a:r>
              <a:rPr lang="en-US" sz="2800" dirty="0" smtClean="0"/>
              <a:t>It is important to be able to make measurements and to decide whether a measurement is correct.</a:t>
            </a:r>
            <a:endParaRPr lang="en-US" sz="2800" dirty="0"/>
          </a:p>
        </p:txBody>
      </p:sp>
      <p:pic>
        <p:nvPicPr>
          <p:cNvPr id="6" name="Content Placeholder 5" descr="Screen Shot 2015-08-29 at 10.37.06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62" r="14562"/>
          <a:stretch>
            <a:fillRect/>
          </a:stretch>
        </p:blipFill>
        <p:spPr>
          <a:xfrm>
            <a:off x="4648200" y="1852613"/>
            <a:ext cx="4038600" cy="4273550"/>
          </a:xfrm>
        </p:spPr>
      </p:pic>
    </p:spTree>
    <p:extLst>
      <p:ext uri="{BB962C8B-B14F-4D97-AF65-F5344CB8AC3E}">
        <p14:creationId xmlns:p14="http://schemas.microsoft.com/office/powerpoint/2010/main" val="2461199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Accuracy Vs. Precision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u="sng" dirty="0" smtClean="0"/>
              <a:t>Accuracy</a:t>
            </a:r>
            <a:r>
              <a:rPr lang="en-US" dirty="0" smtClean="0"/>
              <a:t> is a measure of how close a measurement comes to the actual true value of whatever is measured.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u="sng" dirty="0" smtClean="0"/>
              <a:t>Precision</a:t>
            </a:r>
            <a:r>
              <a:rPr lang="en-US" dirty="0" smtClean="0"/>
              <a:t> is a measure of how close a series of measurements are to one another. </a:t>
            </a:r>
            <a:endParaRPr lang="en-US" dirty="0"/>
          </a:p>
        </p:txBody>
      </p:sp>
      <p:pic>
        <p:nvPicPr>
          <p:cNvPr id="5" name="Picture 4" descr="Screen Shot 2015-08-29 at 10.39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010" y="3980972"/>
            <a:ext cx="2671893" cy="2497260"/>
          </a:xfrm>
          <a:prstGeom prst="rect">
            <a:avLst/>
          </a:prstGeom>
        </p:spPr>
      </p:pic>
      <p:pic>
        <p:nvPicPr>
          <p:cNvPr id="6" name="Picture 5" descr="Screen Shot 2015-08-29 at 10.41.2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335" y="3980971"/>
            <a:ext cx="2702514" cy="249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428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Accuracy Vs. Precision</a:t>
            </a:r>
            <a:endParaRPr lang="en-US" sz="5400" dirty="0"/>
          </a:p>
        </p:txBody>
      </p:sp>
      <p:pic>
        <p:nvPicPr>
          <p:cNvPr id="4" name="Content Placeholder 3" descr="Screen Shot 2015-08-29 at 11.10.48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9683" b="-39683"/>
          <a:stretch>
            <a:fillRect/>
          </a:stretch>
        </p:blipFill>
        <p:spPr/>
      </p:pic>
      <p:sp>
        <p:nvSpPr>
          <p:cNvPr id="3" name="Rectangle 2"/>
          <p:cNvSpPr/>
          <p:nvPr/>
        </p:nvSpPr>
        <p:spPr>
          <a:xfrm>
            <a:off x="590949" y="2917361"/>
            <a:ext cx="1546528" cy="59101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53918" y="2917361"/>
            <a:ext cx="1546528" cy="59101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78821" y="2917361"/>
            <a:ext cx="1546528" cy="59101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03138" y="2917361"/>
            <a:ext cx="1546528" cy="59101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15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Significant Figures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6364"/>
            <a:ext cx="8229600" cy="4169799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Significant figures </a:t>
            </a:r>
            <a:r>
              <a:rPr lang="en-US" dirty="0" smtClean="0"/>
              <a:t>in a measurement include all of the digits that are known.</a:t>
            </a:r>
          </a:p>
          <a:p>
            <a:pPr lvl="1"/>
            <a:r>
              <a:rPr lang="en-US" dirty="0" smtClean="0"/>
              <a:t>Measurements should always be reported to the correct number of significant figures because calculated answers often depend on the number of significant figures in the values used in the calculation.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817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Significant figures</a:t>
            </a:r>
            <a:endParaRPr lang="en-US" sz="6600" dirty="0"/>
          </a:p>
        </p:txBody>
      </p:sp>
      <p:pic>
        <p:nvPicPr>
          <p:cNvPr id="6" name="Content Placeholder 5" descr="Screen Shot 2015-08-30 at 12.00.45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0"/>
          <a:stretch/>
        </p:blipFill>
        <p:spPr>
          <a:xfrm>
            <a:off x="457200" y="1922040"/>
            <a:ext cx="8229600" cy="1132633"/>
          </a:xfrm>
        </p:spPr>
      </p:pic>
      <p:pic>
        <p:nvPicPr>
          <p:cNvPr id="7" name="Picture 6" descr="Screen Shot 2015-08-30 at 12.00.58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60606"/>
            <a:ext cx="8229600" cy="1210235"/>
          </a:xfrm>
          <a:prstGeom prst="rect">
            <a:avLst/>
          </a:prstGeom>
        </p:spPr>
      </p:pic>
      <p:pic>
        <p:nvPicPr>
          <p:cNvPr id="8" name="Picture 7" descr="Screen Shot 2015-08-30 at 12.01.09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85498"/>
            <a:ext cx="8229600" cy="104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40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650</Words>
  <Application>Microsoft Macintosh PowerPoint</Application>
  <PresentationFormat>On-screen Show (4:3)</PresentationFormat>
  <Paragraphs>215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Setting up your Composition Book</vt:lpstr>
      <vt:lpstr>Table of contents</vt:lpstr>
      <vt:lpstr>Writing in your composition book</vt:lpstr>
      <vt:lpstr>Significant Figures</vt:lpstr>
      <vt:lpstr>Measurement</vt:lpstr>
      <vt:lpstr>Accuracy Vs. Precision</vt:lpstr>
      <vt:lpstr>Accuracy Vs. Precision</vt:lpstr>
      <vt:lpstr>Significant Figures</vt:lpstr>
      <vt:lpstr>Significant figures</vt:lpstr>
      <vt:lpstr>Rules for determining significant figures</vt:lpstr>
      <vt:lpstr>Rule 1</vt:lpstr>
      <vt:lpstr>Try it!</vt:lpstr>
      <vt:lpstr>Rule 2</vt:lpstr>
      <vt:lpstr>Try it!</vt:lpstr>
      <vt:lpstr>Rule 3</vt:lpstr>
      <vt:lpstr>Try it!</vt:lpstr>
      <vt:lpstr>Rule 4</vt:lpstr>
      <vt:lpstr>Try it!</vt:lpstr>
      <vt:lpstr>Rule 5</vt:lpstr>
      <vt:lpstr>Try it!</vt:lpstr>
      <vt:lpstr>Practice</vt:lpstr>
      <vt:lpstr>Calculations using significant figures</vt:lpstr>
      <vt:lpstr>Calculations using sig figs</vt:lpstr>
      <vt:lpstr>Addition and subtraction</vt:lpstr>
      <vt:lpstr>Try It!</vt:lpstr>
      <vt:lpstr>Practice Problems</vt:lpstr>
      <vt:lpstr>Multiplication and Division</vt:lpstr>
      <vt:lpstr>Try it!</vt:lpstr>
      <vt:lpstr>Practice Problems</vt:lpstr>
      <vt:lpstr>With a partner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Significant Figures</dc:title>
  <dc:creator>Cassandra Palmer</dc:creator>
  <cp:lastModifiedBy>Cassandra Palmer</cp:lastModifiedBy>
  <cp:revision>31</cp:revision>
  <dcterms:created xsi:type="dcterms:W3CDTF">2015-08-30T02:30:19Z</dcterms:created>
  <dcterms:modified xsi:type="dcterms:W3CDTF">2015-09-01T01:57:04Z</dcterms:modified>
</cp:coreProperties>
</file>