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8" r:id="rId4"/>
    <p:sldId id="271" r:id="rId5"/>
    <p:sldId id="259" r:id="rId6"/>
    <p:sldId id="260" r:id="rId7"/>
    <p:sldId id="272"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C1AB81-38AD-4068-9358-90545873A9EB}" type="datetimeFigureOut">
              <a:rPr lang="en-US" smtClean="0"/>
              <a:pPr/>
              <a:t>8/23/2017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1D4A46-5698-4B16-8C9C-5E54A84833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C1AB81-38AD-4068-9358-90545873A9EB}" type="datetimeFigureOut">
              <a:rPr lang="en-US" smtClean="0"/>
              <a:pPr/>
              <a:t>8/23/2017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1D4A46-5698-4B16-8C9C-5E54A84833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C1AB81-38AD-4068-9358-90545873A9EB}" type="datetimeFigureOut">
              <a:rPr lang="en-US" smtClean="0"/>
              <a:pPr/>
              <a:t>8/23/2017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1D4A46-5698-4B16-8C9C-5E54A84833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C1AB81-38AD-4068-9358-90545873A9EB}" type="datetimeFigureOut">
              <a:rPr lang="en-US" smtClean="0"/>
              <a:pPr/>
              <a:t>8/23/2017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1D4A46-5698-4B16-8C9C-5E54A848337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C1AB81-38AD-4068-9358-90545873A9EB}" type="datetimeFigureOut">
              <a:rPr lang="en-US" smtClean="0"/>
              <a:pPr/>
              <a:t>8/23/2017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1D4A46-5698-4B16-8C9C-5E54A848337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C1AB81-38AD-4068-9358-90545873A9EB}" type="datetimeFigureOut">
              <a:rPr lang="en-US" smtClean="0"/>
              <a:pPr/>
              <a:t>8/23/2017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1D4A46-5698-4B16-8C9C-5E54A848337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C1AB81-38AD-4068-9358-90545873A9EB}" type="datetimeFigureOut">
              <a:rPr lang="en-US" smtClean="0"/>
              <a:pPr/>
              <a:t>8/23/2017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1D4A46-5698-4B16-8C9C-5E54A84833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C1AB81-38AD-4068-9358-90545873A9EB}" type="datetimeFigureOut">
              <a:rPr lang="en-US" smtClean="0"/>
              <a:pPr/>
              <a:t>8/23/2017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1D4A46-5698-4B16-8C9C-5E54A848337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C1AB81-38AD-4068-9358-90545873A9EB}" type="datetimeFigureOut">
              <a:rPr lang="en-US" smtClean="0"/>
              <a:pPr/>
              <a:t>8/23/2017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1D4A46-5698-4B16-8C9C-5E54A84833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C1AB81-38AD-4068-9358-90545873A9EB}" type="datetimeFigureOut">
              <a:rPr lang="en-US" smtClean="0"/>
              <a:pPr/>
              <a:t>8/23/2017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1D4A46-5698-4B16-8C9C-5E54A84833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C1AB81-38AD-4068-9358-90545873A9EB}" type="datetimeFigureOut">
              <a:rPr lang="en-US" smtClean="0"/>
              <a:pPr/>
              <a:t>8/23/2017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1D4A46-5698-4B16-8C9C-5E54A848337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C1AB81-38AD-4068-9358-90545873A9EB}" type="datetimeFigureOut">
              <a:rPr lang="en-US" smtClean="0"/>
              <a:pPr/>
              <a:t>8/23/2017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1D4A46-5698-4B16-8C9C-5E54A84833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g6vR0BdRCN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haptics.seas.upenn.edu/index.php/main/new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omgfacts.com/lists/7942/Wearing-a-lab-coat-may-make-you-smart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 Safety</a:t>
            </a:r>
            <a:endParaRPr lang="en-US" dirty="0"/>
          </a:p>
        </p:txBody>
      </p:sp>
      <p:sp>
        <p:nvSpPr>
          <p:cNvPr id="3" name="Subtitle 2"/>
          <p:cNvSpPr>
            <a:spLocks noGrp="1"/>
          </p:cNvSpPr>
          <p:nvPr>
            <p:ph type="subTitle" idx="1"/>
          </p:nvPr>
        </p:nvSpPr>
        <p:spPr/>
        <p:txBody>
          <a:bodyPr/>
          <a:lstStyle/>
          <a:p>
            <a:r>
              <a:rPr lang="en-US" dirty="0" smtClean="0"/>
              <a:t>Ms. Hughes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Wear Safety Goggles:</a:t>
            </a:r>
            <a:endParaRPr lang="en-US" dirty="0" smtClean="0"/>
          </a:p>
          <a:p>
            <a:r>
              <a:rPr lang="en-US" dirty="0"/>
              <a:t>I know that safety goggles are not stylish and can fit awkwardly on your face, but they should always be worn when you are working with chemicals or any type of heating apparatus.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Locate Safety Equipment:</a:t>
            </a:r>
            <a:endParaRPr lang="en-US" dirty="0" smtClean="0"/>
          </a:p>
          <a:p>
            <a:r>
              <a:rPr lang="en-US" dirty="0"/>
              <a:t>Be sure you know where to find all safety equipment in the biology lab. This includes such items as the fire extinguisher, first aid kit, broken glass receptacles, and chemical waste containers. Also be sure you know where all the emergency exits are located and which exit route to take in case of an emergency.</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smtClean="0"/>
              <a:t>Don’t </a:t>
            </a:r>
            <a:r>
              <a:rPr lang="en-US" dirty="0"/>
              <a:t>eat or drink in the lab</a:t>
            </a:r>
            <a:endParaRPr lang="en-US" dirty="0" smtClean="0"/>
          </a:p>
          <a:p>
            <a:pPr lvl="0"/>
            <a:r>
              <a:rPr lang="en-US" dirty="0"/>
              <a:t>Don’t taste any chemicals or substances you are working with</a:t>
            </a:r>
            <a:endParaRPr lang="en-US" dirty="0" smtClean="0"/>
          </a:p>
          <a:p>
            <a:pPr lvl="0"/>
            <a:r>
              <a:rPr lang="en-US" dirty="0"/>
              <a:t>Don’t use your mouth for </a:t>
            </a:r>
            <a:r>
              <a:rPr lang="en-US" dirty="0" err="1"/>
              <a:t>pipetting</a:t>
            </a:r>
            <a:r>
              <a:rPr lang="en-US" dirty="0"/>
              <a:t> substances</a:t>
            </a:r>
            <a:endParaRPr lang="en-US" dirty="0" smtClean="0"/>
          </a:p>
          <a:p>
            <a:pPr lvl="0"/>
            <a:r>
              <a:rPr lang="en-US" dirty="0"/>
              <a:t>Don’t handle broken glass with bare hands</a:t>
            </a:r>
            <a:endParaRPr lang="en-US" dirty="0" smtClean="0"/>
          </a:p>
          <a:p>
            <a:pPr lvl="0"/>
            <a:r>
              <a:rPr lang="en-US" dirty="0"/>
              <a:t>Don’t pour chemicals down the drain without permission</a:t>
            </a:r>
            <a:endParaRPr lang="en-US" dirty="0" smtClean="0"/>
          </a:p>
          <a:p>
            <a:pPr lvl="0"/>
            <a:r>
              <a:rPr lang="en-US" dirty="0"/>
              <a:t>Don’t operate lab equipment without permission</a:t>
            </a:r>
            <a:endParaRPr lang="en-US" dirty="0" smtClean="0"/>
          </a:p>
          <a:p>
            <a:pPr lvl="0"/>
            <a:r>
              <a:rPr lang="en-US" dirty="0"/>
              <a:t>Don’t perform your own experiments unless given permission</a:t>
            </a:r>
            <a:endParaRPr lang="en-US" dirty="0" smtClean="0"/>
          </a:p>
          <a:p>
            <a:pPr lvl="0"/>
            <a:r>
              <a:rPr lang="en-US" dirty="0"/>
              <a:t>Don’t leave any heated materials unattended</a:t>
            </a:r>
            <a:endParaRPr lang="en-US" dirty="0" smtClean="0"/>
          </a:p>
          <a:p>
            <a:endParaRPr lang="en-US" dirty="0"/>
          </a:p>
        </p:txBody>
      </p:sp>
      <p:sp>
        <p:nvSpPr>
          <p:cNvPr id="2" name="Title 1"/>
          <p:cNvSpPr>
            <a:spLocks noGrp="1"/>
          </p:cNvSpPr>
          <p:nvPr>
            <p:ph type="title"/>
          </p:nvPr>
        </p:nvSpPr>
        <p:spPr/>
        <p:txBody>
          <a:bodyPr/>
          <a:lstStyle/>
          <a:p>
            <a:r>
              <a:rPr lang="en-US" dirty="0" smtClean="0"/>
              <a:t>Don’ts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smtClean="0"/>
              <a:t>Don’t place flammable substances near heat</a:t>
            </a:r>
          </a:p>
          <a:p>
            <a:pPr lvl="0"/>
            <a:r>
              <a:rPr lang="en-US" dirty="0" smtClean="0"/>
              <a:t>Don’t engage in childish antics such as horseplay or pranks</a:t>
            </a:r>
          </a:p>
          <a:p>
            <a:pPr lvl="0"/>
            <a:r>
              <a:rPr lang="en-US" dirty="0" smtClean="0"/>
              <a:t>Don’t Wear open toed shoes or shoes without backs</a:t>
            </a:r>
          </a:p>
          <a:p>
            <a:pPr lvl="0"/>
            <a:r>
              <a:rPr lang="en-US" dirty="0" smtClean="0"/>
              <a:t>Don’t wear loose or baggy clothing</a:t>
            </a:r>
          </a:p>
          <a:p>
            <a:pPr lvl="0"/>
            <a:r>
              <a:rPr lang="en-US" dirty="0" smtClean="0"/>
              <a:t> Report all accidents regardless of how minor to your teacher.</a:t>
            </a:r>
          </a:p>
          <a:p>
            <a:pPr lvl="0"/>
            <a:r>
              <a:rPr lang="en-US" dirty="0" smtClean="0"/>
              <a:t> Work in the lab only when the teacher is present or when you have permission to do so.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t>Never indulge in horseplay or behavior that could lead to injury of others.</a:t>
            </a:r>
            <a:endParaRPr lang="en-US" dirty="0" smtClean="0"/>
          </a:p>
          <a:p>
            <a:pPr lvl="0"/>
            <a:r>
              <a:rPr lang="en-US" dirty="0"/>
              <a:t>Tie back long hair.  </a:t>
            </a:r>
            <a:endParaRPr lang="en-US" dirty="0" smtClean="0"/>
          </a:p>
          <a:p>
            <a:pPr lvl="0"/>
            <a:r>
              <a:rPr lang="en-US" dirty="0"/>
              <a:t>Wear glasses not contacts</a:t>
            </a:r>
            <a:endParaRPr lang="en-US" dirty="0" smtClean="0"/>
          </a:p>
          <a:p>
            <a:pPr lvl="0"/>
            <a:r>
              <a:rPr lang="en-US" dirty="0"/>
              <a:t>ALWAYS ASK PERMISION BEFORE DOING SOMETHING!!!</a:t>
            </a:r>
            <a:endParaRPr lang="en-US" dirty="0" smtClean="0"/>
          </a:p>
          <a:p>
            <a:pPr lvl="0"/>
            <a:r>
              <a:rPr lang="en-US" dirty="0"/>
              <a:t>Never add water to concentrated acid solutions. The heat generated may cause spattering. Instead, as you stir, add the acid slowly to water.</a:t>
            </a:r>
            <a:endParaRPr lang="en-US" dirty="0" smtClean="0"/>
          </a:p>
          <a:p>
            <a:pPr lvl="0"/>
            <a:r>
              <a:rPr lang="en-US" dirty="0"/>
              <a:t>Return all lab materials and equipment to their proper places after use. </a:t>
            </a:r>
            <a:r>
              <a:rPr lang="en-US" dirty="0" smtClean="0"/>
              <a:t>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Never smell a material in a test tube or flask directly. Instead, with your hand, "fan" some of the fumes to your nose carefully.</a:t>
            </a:r>
          </a:p>
          <a:p>
            <a:pPr lvl="0"/>
            <a:r>
              <a:rPr lang="en-US" dirty="0" smtClean="0"/>
              <a:t>Never look directly into a test tube view it’s contents from the side</a:t>
            </a:r>
          </a:p>
          <a:p>
            <a:r>
              <a:rPr lang="en-US" dirty="0" smtClean="0"/>
              <a:t>Upon completion of work, wash and dry all equipment, your lab bench and your clean-up area</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7200" dirty="0" smtClean="0">
                <a:hlinkClick r:id="rId2"/>
              </a:rPr>
              <a:t>After the Rainbow</a:t>
            </a:r>
            <a:endParaRPr lang="en-US" sz="72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02254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4191000" cy="4525963"/>
          </a:xfrm>
        </p:spPr>
        <p:txBody>
          <a:bodyPr>
            <a:normAutofit fontScale="92500" lnSpcReduction="10000"/>
          </a:bodyPr>
          <a:lstStyle/>
          <a:p>
            <a:pPr>
              <a:buNone/>
            </a:pPr>
            <a:r>
              <a:rPr lang="en-US" b="1" dirty="0"/>
              <a:t>Be Prepared:</a:t>
            </a:r>
            <a:endParaRPr lang="en-US" dirty="0" smtClean="0"/>
          </a:p>
          <a:p>
            <a:r>
              <a:rPr lang="en-US" dirty="0"/>
              <a:t>Before you enter a biology lab, you should be prepared for and knowledgeable about any lab exercises that are to be performed. That means you should read your lab manual to know exactly what you will be doing.</a:t>
            </a:r>
            <a:br>
              <a:rPr lang="en-US" dirty="0"/>
            </a:br>
            <a:endParaRPr lang="en-US" dirty="0" smtClean="0"/>
          </a:p>
        </p:txBody>
      </p:sp>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981200"/>
            <a:ext cx="3652474" cy="347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077200" cy="2785872"/>
          </a:xfrm>
        </p:spPr>
        <p:txBody>
          <a:bodyPr>
            <a:normAutofit fontScale="92500" lnSpcReduction="20000"/>
          </a:bodyPr>
          <a:lstStyle/>
          <a:p>
            <a:r>
              <a:rPr lang="en-US" b="1" dirty="0"/>
              <a:t>Review</a:t>
            </a:r>
            <a:r>
              <a:rPr lang="en-US" dirty="0"/>
              <a:t/>
            </a:r>
            <a:br>
              <a:rPr lang="en-US" dirty="0"/>
            </a:br>
            <a:r>
              <a:rPr lang="en-US" b="1" dirty="0"/>
              <a:t>Review</a:t>
            </a:r>
            <a:r>
              <a:rPr lang="en-US" dirty="0"/>
              <a:t> your </a:t>
            </a:r>
            <a:r>
              <a:rPr lang="en-US" b="1" u="sng" dirty="0"/>
              <a:t>biology notes</a:t>
            </a:r>
            <a:r>
              <a:rPr lang="en-US" dirty="0"/>
              <a:t> and relevant sections in your biology book before your lab begins. Make sure you understand all procedures and purposes, as this will help you understand the lab activities you will perform. It will also help you get your thoughts organized for when you have to write your </a:t>
            </a:r>
            <a:r>
              <a:rPr lang="en-US" b="1" u="sng" dirty="0"/>
              <a:t>lab report</a:t>
            </a:r>
            <a:r>
              <a:rPr lang="en-US" dirty="0"/>
              <a:t>.</a:t>
            </a:r>
          </a:p>
          <a:p>
            <a:endParaRPr lang="en-US" dirty="0"/>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4174067"/>
            <a:ext cx="3810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2660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5943600" cy="3243072"/>
          </a:xfrm>
        </p:spPr>
        <p:txBody>
          <a:bodyPr>
            <a:normAutofit fontScale="92500" lnSpcReduction="10000"/>
          </a:bodyPr>
          <a:lstStyle/>
          <a:p>
            <a:pPr>
              <a:buNone/>
            </a:pPr>
            <a:r>
              <a:rPr lang="en-US" b="1" dirty="0"/>
              <a:t>Be Neat:</a:t>
            </a:r>
            <a:endParaRPr lang="en-US" dirty="0" smtClean="0"/>
          </a:p>
          <a:p>
            <a:r>
              <a:rPr lang="en-US" dirty="0"/>
              <a:t>When working in a biology lab, make sure you keep your area neat and organized. If you happen to spill something, ask for assistance when cleaning it up. Also remember to clean your work area and wash your hands when you are finished.</a:t>
            </a:r>
            <a:endParaRPr lang="en-US" dirty="0" smtClean="0"/>
          </a:p>
          <a:p>
            <a:endParaRPr lang="en-US" dirty="0" smtClean="0"/>
          </a:p>
        </p:txBody>
      </p:sp>
      <p:sp>
        <p:nvSpPr>
          <p:cNvPr id="2" name="Title 1"/>
          <p:cNvSpPr>
            <a:spLocks noGrp="1"/>
          </p:cNvSpPr>
          <p:nvPr>
            <p:ph type="title"/>
          </p:nvPr>
        </p:nvSpPr>
        <p:spPr/>
        <p:txBody>
          <a:bodyPr/>
          <a:lstStyle/>
          <a:p>
            <a:endParaRPr lang="en-US"/>
          </a:p>
        </p:txBody>
      </p:sp>
      <p:pic>
        <p:nvPicPr>
          <p:cNvPr id="3074" name="Picture 2" descr="http://haptics.seas.upenn.edu/uploads/Main/110610_cleanup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4196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4114800" cy="4525963"/>
          </a:xfrm>
        </p:spPr>
        <p:txBody>
          <a:bodyPr/>
          <a:lstStyle/>
          <a:p>
            <a:pPr>
              <a:buNone/>
            </a:pPr>
            <a:r>
              <a:rPr lang="en-US" b="1" dirty="0"/>
              <a:t>Be Careful:</a:t>
            </a:r>
            <a:endParaRPr lang="en-US" dirty="0" smtClean="0"/>
          </a:p>
          <a:p>
            <a:r>
              <a:rPr lang="en-US" dirty="0"/>
              <a:t>An important biology lab safety rule is to be careful. You may be working with glass or sharp objects, so you don't want to handle them carelessly.</a:t>
            </a:r>
            <a:endParaRPr lang="en-US" dirty="0" smtClean="0"/>
          </a:p>
          <a:p>
            <a:endParaRPr lang="en-US" dirty="0"/>
          </a:p>
        </p:txBody>
      </p:sp>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057400"/>
            <a:ext cx="4017433"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419600" cy="4767072"/>
          </a:xfrm>
        </p:spPr>
        <p:txBody>
          <a:bodyPr>
            <a:normAutofit lnSpcReduction="10000"/>
          </a:bodyPr>
          <a:lstStyle/>
          <a:p>
            <a:pPr>
              <a:buNone/>
            </a:pPr>
            <a:r>
              <a:rPr lang="en-US" b="1" dirty="0"/>
              <a:t>Wear Proper Clothing:</a:t>
            </a:r>
            <a:endParaRPr lang="en-US" dirty="0"/>
          </a:p>
          <a:p>
            <a:r>
              <a:rPr lang="en-US" dirty="0"/>
              <a:t>Accidents do happen in a biology lab. Some chemicals have the potential to damage clothing. With that in mind, you want to make sure that the clothing you wear is something you could do without if it becomes damaged.</a:t>
            </a:r>
          </a:p>
        </p:txBody>
      </p:sp>
      <p:sp>
        <p:nvSpPr>
          <p:cNvPr id="3" name="Title 2"/>
          <p:cNvSpPr>
            <a:spLocks noGrp="1"/>
          </p:cNvSpPr>
          <p:nvPr>
            <p:ph type="title"/>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057400"/>
            <a:ext cx="35052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8786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862" y="457200"/>
            <a:ext cx="7796137" cy="2133601"/>
          </a:xfrm>
        </p:spPr>
        <p:txBody>
          <a:bodyPr>
            <a:normAutofit fontScale="92500" lnSpcReduction="20000"/>
          </a:bodyPr>
          <a:lstStyle/>
          <a:p>
            <a:r>
              <a:rPr lang="en-US" dirty="0" smtClean="0"/>
              <a:t>As </a:t>
            </a:r>
            <a:r>
              <a:rPr lang="en-US" dirty="0"/>
              <a:t>a precaution, wearing an apron or lab coat is a good idea.</a:t>
            </a:r>
            <a:br>
              <a:rPr lang="en-US" dirty="0"/>
            </a:br>
            <a:r>
              <a:rPr lang="en-US" dirty="0"/>
              <a:t>You will also want to wear proper shoes that can protect your feet in case something gets broken. Sandals or any type of open-toed shoes are not recommended.</a:t>
            </a:r>
            <a:endParaRPr lang="en-US" dirty="0" smtClean="0"/>
          </a:p>
          <a:p>
            <a:pPr>
              <a:buNone/>
            </a:pPr>
            <a:endParaRPr lang="en-US" dirty="0"/>
          </a:p>
        </p:txBody>
      </p:sp>
      <p:pic>
        <p:nvPicPr>
          <p:cNvPr id="6146" name="Picture 2" descr="http://cdn.omg-facts.com/2013/1/18/273fc96b228bbe936a945c311891e9a5.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438400"/>
            <a:ext cx="7186537"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b="1" dirty="0"/>
              <a:t>Be Cautious With Chemicals:</a:t>
            </a:r>
            <a:endParaRPr lang="en-US" dirty="0" smtClean="0"/>
          </a:p>
          <a:p>
            <a:r>
              <a:rPr lang="en-US" dirty="0"/>
              <a:t>The best way to remain safe when dealing with chemicals is to assume that any chemical you handle is dangerous. Be sure you understand what type of chemicals you are using and how they should be properly handled.</a:t>
            </a:r>
            <a:br>
              <a:rPr lang="en-US" dirty="0"/>
            </a:br>
            <a:r>
              <a:rPr lang="en-US" dirty="0"/>
              <a:t/>
            </a:r>
            <a:br>
              <a:rPr lang="en-US" dirty="0"/>
            </a:br>
            <a:r>
              <a:rPr lang="en-US" dirty="0"/>
              <a:t>If any chemical comes in contact with your skin, wash immediately with water and inform your lab instructor. Wear protective eyewear when handling chemicals.</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2693</TotalTime>
  <Words>603</Words>
  <Application>Microsoft Office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Lab Safety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Don’ts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Safety/Measurements</dc:title>
  <dc:creator>Admin</dc:creator>
  <cp:lastModifiedBy>Ms. Hughes</cp:lastModifiedBy>
  <cp:revision>34</cp:revision>
  <dcterms:created xsi:type="dcterms:W3CDTF">2012-08-20T22:54:30Z</dcterms:created>
  <dcterms:modified xsi:type="dcterms:W3CDTF">2017-08-23T17:40:32Z</dcterms:modified>
</cp:coreProperties>
</file>