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276" r:id="rId3"/>
    <p:sldId id="286" r:id="rId4"/>
    <p:sldId id="277" r:id="rId5"/>
    <p:sldId id="287" r:id="rId6"/>
    <p:sldId id="278" r:id="rId7"/>
    <p:sldId id="279" r:id="rId8"/>
    <p:sldId id="280" r:id="rId9"/>
    <p:sldId id="281" r:id="rId10"/>
    <p:sldId id="288" r:id="rId11"/>
    <p:sldId id="274" r:id="rId12"/>
    <p:sldId id="282" r:id="rId13"/>
    <p:sldId id="264" r:id="rId14"/>
    <p:sldId id="289" r:id="rId15"/>
    <p:sldId id="291" r:id="rId16"/>
    <p:sldId id="283" r:id="rId17"/>
    <p:sldId id="290" r:id="rId18"/>
    <p:sldId id="273" r:id="rId19"/>
    <p:sldId id="284" r:id="rId20"/>
    <p:sldId id="285" r:id="rId21"/>
    <p:sldId id="275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61" autoAdjust="0"/>
    <p:restoredTop sz="94660"/>
  </p:normalViewPr>
  <p:slideViewPr>
    <p:cSldViewPr>
      <p:cViewPr varScale="1">
        <p:scale>
          <a:sx n="69" d="100"/>
          <a:sy n="69" d="100"/>
        </p:scale>
        <p:origin x="10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47DCB-6774-48E1-94B5-9CFA99634AC5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142E9-3AA3-4E95-A63A-16F141F1B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9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8E7EE8-6C68-41A7-A533-DF0E427FAB70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987AFC-9484-40FD-B7E9-FF0BBBEC6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7EE8-6C68-41A7-A533-DF0E427FAB70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7AFC-9484-40FD-B7E9-FF0BBBEC6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7EE8-6C68-41A7-A533-DF0E427FAB70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7AFC-9484-40FD-B7E9-FF0BBBEC6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7EE8-6C68-41A7-A533-DF0E427FAB70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7AFC-9484-40FD-B7E9-FF0BBBEC6C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7EE8-6C68-41A7-A533-DF0E427FAB70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7AFC-9484-40FD-B7E9-FF0BBBEC6C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7EE8-6C68-41A7-A533-DF0E427FAB70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7AFC-9484-40FD-B7E9-FF0BBBEC6C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7EE8-6C68-41A7-A533-DF0E427FAB70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7AFC-9484-40FD-B7E9-FF0BBBEC6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7EE8-6C68-41A7-A533-DF0E427FAB70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7AFC-9484-40FD-B7E9-FF0BBBEC6C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7EE8-6C68-41A7-A533-DF0E427FAB70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7AFC-9484-40FD-B7E9-FF0BBBEC6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28E7EE8-6C68-41A7-A533-DF0E427FAB70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7AFC-9484-40FD-B7E9-FF0BBBEC6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8E7EE8-6C68-41A7-A533-DF0E427FAB70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987AFC-9484-40FD-B7E9-FF0BBBEC6C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28E7EE8-6C68-41A7-A533-DF0E427FAB70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1987AFC-9484-40FD-B7E9-FF0BBBEC6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Mutation and Genetic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Hughes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Frameshift</a:t>
            </a:r>
            <a:r>
              <a:rPr lang="en-US" dirty="0"/>
              <a:t> mutation: the start codon is changed and the </a:t>
            </a:r>
            <a:r>
              <a:rPr lang="en-US" u="sng" dirty="0"/>
              <a:t>entire reading of codon triplets is </a:t>
            </a:r>
            <a:r>
              <a:rPr lang="en-US" u="sng" dirty="0" smtClean="0"/>
              <a:t>off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06802"/>
            <a:ext cx="4600575" cy="338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7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Acc</a:t>
            </a:r>
            <a:r>
              <a:rPr lang="en-US" dirty="0" smtClean="0"/>
              <a:t>  AGG CAC CAU</a:t>
            </a:r>
          </a:p>
          <a:p>
            <a:r>
              <a:rPr lang="en-US" dirty="0" err="1" smtClean="0"/>
              <a:t>Th</a:t>
            </a:r>
            <a:r>
              <a:rPr lang="en-US" dirty="0" smtClean="0"/>
              <a:t>	   </a:t>
            </a:r>
            <a:r>
              <a:rPr lang="en-US" dirty="0" err="1" smtClean="0"/>
              <a:t>arg</a:t>
            </a:r>
            <a:r>
              <a:rPr lang="en-US" dirty="0" smtClean="0"/>
              <a:t>   his	  his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ACA GGC ACC AUC</a:t>
            </a:r>
          </a:p>
          <a:p>
            <a:r>
              <a:rPr lang="en-US" dirty="0" err="1" smtClean="0"/>
              <a:t>Th</a:t>
            </a:r>
            <a:r>
              <a:rPr lang="en-US" dirty="0" smtClean="0"/>
              <a:t>	    </a:t>
            </a:r>
            <a:r>
              <a:rPr lang="en-US" dirty="0" err="1" smtClean="0"/>
              <a:t>Gly</a:t>
            </a:r>
            <a:r>
              <a:rPr lang="en-US" dirty="0" smtClean="0"/>
              <a:t>   the   </a:t>
            </a:r>
            <a:r>
              <a:rPr lang="en-US" dirty="0" err="1" smtClean="0"/>
              <a:t>Iso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eukaryotic cells, the process of meiosis creates the chance of mutations at the chromosomal level. (WHY???)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Chromosomal Mutations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0400"/>
            <a:ext cx="4114800" cy="279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0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Errors in </a:t>
            </a:r>
            <a:r>
              <a:rPr lang="en-US" u="sng" dirty="0" smtClean="0"/>
              <a:t>crossing over</a:t>
            </a:r>
            <a:r>
              <a:rPr lang="en-US" dirty="0" smtClean="0"/>
              <a:t> may cause chromosomal mutations!</a:t>
            </a:r>
          </a:p>
          <a:p>
            <a:endParaRPr lang="en-US" dirty="0" smtClean="0"/>
          </a:p>
          <a:p>
            <a:r>
              <a:rPr lang="en-US" dirty="0" smtClean="0"/>
              <a:t>What is crossing over when and where does it happen and with what?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590039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5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962400" cy="4525963"/>
          </a:xfrm>
        </p:spPr>
        <p:txBody>
          <a:bodyPr/>
          <a:lstStyle/>
          <a:p>
            <a:r>
              <a:rPr lang="en-US" b="1" u="sng" dirty="0"/>
              <a:t>Gene Rearrangement: </a:t>
            </a:r>
            <a:r>
              <a:rPr lang="en-US" dirty="0"/>
              <a:t>gene is moved to an entirely new location on the chromosomes</a:t>
            </a:r>
          </a:p>
          <a:p>
            <a:pPr lvl="1"/>
            <a:r>
              <a:rPr lang="en-US" dirty="0"/>
              <a:t>Location determines function!!!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Chromosomal mutations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429000" cy="208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5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2895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Deletion</a:t>
            </a:r>
            <a:r>
              <a:rPr lang="en-US" dirty="0"/>
              <a:t>: portion of chromosome is </a:t>
            </a:r>
            <a:r>
              <a:rPr lang="en-US" dirty="0" smtClean="0"/>
              <a:t>lost</a:t>
            </a:r>
          </a:p>
          <a:p>
            <a:endParaRPr lang="en-US" dirty="0" smtClean="0"/>
          </a:p>
          <a:p>
            <a:r>
              <a:rPr lang="en-US" b="1" u="sng" dirty="0"/>
              <a:t>Duplication</a:t>
            </a:r>
            <a:r>
              <a:rPr lang="en-US" dirty="0"/>
              <a:t>: homologous chromosomes do not separate and one cell has </a:t>
            </a:r>
            <a:r>
              <a:rPr lang="en-US" u="sng" dirty="0"/>
              <a:t>twice the amount.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270438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63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3733800" cy="4525963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Inversion</a:t>
            </a:r>
            <a:r>
              <a:rPr lang="en-US" dirty="0" smtClean="0"/>
              <a:t>:        piece </a:t>
            </a:r>
            <a:r>
              <a:rPr lang="en-US" dirty="0"/>
              <a:t>reattaches after crossing over upside down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u="sng" dirty="0"/>
              <a:t>Translocation</a:t>
            </a:r>
            <a:r>
              <a:rPr lang="en-US" dirty="0"/>
              <a:t>: crossing over occurs between non homologous chromosomes.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2733675" cy="21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18" y="1371600"/>
            <a:ext cx="3043237" cy="133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7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Mutations in somatic cells are not heritable.</a:t>
            </a:r>
          </a:p>
          <a:p>
            <a:r>
              <a:rPr lang="en-US" dirty="0"/>
              <a:t>Mutations in _______ cells are </a:t>
            </a:r>
            <a:r>
              <a:rPr lang="en-US" dirty="0" smtClean="0"/>
              <a:t>heritable.</a:t>
            </a:r>
            <a:endParaRPr lang="en-US" dirty="0"/>
          </a:p>
          <a:p>
            <a:pPr lvl="1"/>
            <a:r>
              <a:rPr lang="en-US" dirty="0"/>
              <a:t>WHY??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Genetic Change</a:t>
            </a:r>
          </a:p>
        </p:txBody>
      </p:sp>
    </p:spTree>
    <p:extLst>
      <p:ext uri="{BB962C8B-B14F-4D97-AF65-F5344CB8AC3E}">
        <p14:creationId xmlns:p14="http://schemas.microsoft.com/office/powerpoint/2010/main" val="27716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Mutations in somatic cells are not heritable.</a:t>
            </a:r>
          </a:p>
          <a:p>
            <a:r>
              <a:rPr lang="en-US" dirty="0"/>
              <a:t>Mutations in </a:t>
            </a:r>
            <a:r>
              <a:rPr lang="en-US" dirty="0" smtClean="0"/>
              <a:t>____</a:t>
            </a:r>
            <a:r>
              <a:rPr lang="en-US" b="1" u="sng" dirty="0" smtClean="0">
                <a:solidFill>
                  <a:srgbClr val="FF0000"/>
                </a:solidFill>
              </a:rPr>
              <a:t>germ</a:t>
            </a:r>
            <a:r>
              <a:rPr lang="en-US" dirty="0" smtClean="0"/>
              <a:t>___ </a:t>
            </a:r>
            <a:r>
              <a:rPr lang="en-US" dirty="0"/>
              <a:t>cells are </a:t>
            </a:r>
            <a:r>
              <a:rPr lang="en-US" dirty="0" smtClean="0"/>
              <a:t>heritable.</a:t>
            </a:r>
            <a:endParaRPr lang="en-US" dirty="0"/>
          </a:p>
          <a:p>
            <a:pPr lvl="1"/>
            <a:r>
              <a:rPr lang="en-US" dirty="0"/>
              <a:t>WHY??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Genetic Change</a:t>
            </a:r>
          </a:p>
        </p:txBody>
      </p:sp>
    </p:spTree>
    <p:extLst>
      <p:ext uri="{BB962C8B-B14F-4D97-AF65-F5344CB8AC3E}">
        <p14:creationId xmlns:p14="http://schemas.microsoft.com/office/powerpoint/2010/main" val="15061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39" y="1219200"/>
            <a:ext cx="8229600" cy="4525963"/>
          </a:xfrm>
        </p:spPr>
        <p:txBody>
          <a:bodyPr/>
          <a:lstStyle/>
          <a:p>
            <a:r>
              <a:rPr lang="en-US" b="1" u="sng" dirty="0"/>
              <a:t>Mutation</a:t>
            </a:r>
            <a:r>
              <a:rPr lang="en-US" dirty="0"/>
              <a:t>: </a:t>
            </a:r>
            <a:r>
              <a:rPr lang="en-US" u="sng" dirty="0"/>
              <a:t>change</a:t>
            </a:r>
            <a:r>
              <a:rPr lang="en-US" dirty="0"/>
              <a:t> in the structure or amount of the genetic material of an </a:t>
            </a:r>
            <a:r>
              <a:rPr lang="en-US" dirty="0" smtClean="0"/>
              <a:t>organism it’s </a:t>
            </a:r>
            <a:r>
              <a:rPr lang="en-US" u="sng" dirty="0"/>
              <a:t>DNA</a:t>
            </a:r>
            <a:r>
              <a:rPr lang="en-US" dirty="0"/>
              <a:t>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u="sng" dirty="0"/>
              <a:t>Mutant</a:t>
            </a:r>
            <a:r>
              <a:rPr lang="en-US" dirty="0"/>
              <a:t>: </a:t>
            </a:r>
            <a:r>
              <a:rPr lang="en-US" u="sng" dirty="0"/>
              <a:t>individual</a:t>
            </a:r>
            <a:r>
              <a:rPr lang="en-US" dirty="0"/>
              <a:t> whose DNA or chromosome structure differs from some previous state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Mutation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24312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58209"/>
            <a:ext cx="3073439" cy="161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86287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4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62915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/>
              <a:t>Nondisjunction</a:t>
            </a:r>
            <a:r>
              <a:rPr lang="en-US" dirty="0"/>
              <a:t>: when homologous chromosomes do not separate in metaphase I of meiosis I. </a:t>
            </a:r>
          </a:p>
          <a:p>
            <a:pPr lvl="1"/>
            <a:r>
              <a:rPr lang="en-US" dirty="0"/>
              <a:t>Ex: trisomy 21 or down </a:t>
            </a:r>
            <a:r>
              <a:rPr lang="en-US" dirty="0" smtClean="0"/>
              <a:t>syndrome</a:t>
            </a:r>
          </a:p>
          <a:p>
            <a:pPr lvl="1"/>
            <a:endParaRPr lang="en-US" dirty="0"/>
          </a:p>
          <a:p>
            <a:r>
              <a:rPr lang="en-US" b="1" u="sng" dirty="0"/>
              <a:t>Polyploidy</a:t>
            </a:r>
            <a:r>
              <a:rPr lang="en-US" dirty="0"/>
              <a:t>: a cell with multiple sets of chromosomes because all homologous chromosomes go through nondisjunction</a:t>
            </a:r>
          </a:p>
          <a:p>
            <a:pPr lvl="1"/>
            <a:r>
              <a:rPr lang="en-US" dirty="0"/>
              <a:t>Common in plants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sorting Chromosomes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3432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2" y="403860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2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51535"/>
              </p:ext>
            </p:extLst>
          </p:nvPr>
        </p:nvGraphicFramePr>
        <p:xfrm>
          <a:off x="457200" y="1481138"/>
          <a:ext cx="82296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Point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Silent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Missense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Frame shift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nonsense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Chromosome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Deletion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Duplication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Inversion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Translocation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Gene rearrangement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Nondisjunction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polyploidy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Sickle-cell – </a:t>
            </a:r>
          </a:p>
          <a:p>
            <a:r>
              <a:rPr lang="en-US" dirty="0" err="1" smtClean="0"/>
              <a:t>Tay</a:t>
            </a:r>
            <a:r>
              <a:rPr lang="en-US" dirty="0" smtClean="0"/>
              <a:t>-Sachs – </a:t>
            </a:r>
          </a:p>
          <a:p>
            <a:r>
              <a:rPr lang="en-US" dirty="0" smtClean="0"/>
              <a:t>Huntington’s – </a:t>
            </a:r>
          </a:p>
          <a:p>
            <a:r>
              <a:rPr lang="en-US" dirty="0" smtClean="0"/>
              <a:t>Cystic fibrosis – </a:t>
            </a:r>
          </a:p>
          <a:p>
            <a:r>
              <a:rPr lang="en-US" dirty="0" smtClean="0"/>
              <a:t>Albinism –</a:t>
            </a:r>
          </a:p>
          <a:p>
            <a:r>
              <a:rPr lang="en-US" dirty="0" err="1" smtClean="0"/>
              <a:t>Klinfelter’s</a:t>
            </a:r>
            <a:r>
              <a:rPr lang="en-US" dirty="0" smtClean="0"/>
              <a:t> syndrome -</a:t>
            </a:r>
          </a:p>
          <a:p>
            <a:r>
              <a:rPr lang="en-US" dirty="0" smtClean="0"/>
              <a:t>Turner’s syndrome – </a:t>
            </a:r>
          </a:p>
          <a:p>
            <a:r>
              <a:rPr lang="en-US" dirty="0" smtClean="0"/>
              <a:t>Down Syndrome –</a:t>
            </a:r>
          </a:p>
          <a:p>
            <a:r>
              <a:rPr lang="en-US" dirty="0" smtClean="0"/>
              <a:t>Hemophilia –</a:t>
            </a:r>
          </a:p>
          <a:p>
            <a:r>
              <a:rPr lang="en-US" dirty="0" smtClean="0"/>
              <a:t>Muscular Dystrophy – </a:t>
            </a:r>
          </a:p>
          <a:p>
            <a:r>
              <a:rPr lang="en-US" dirty="0" smtClean="0"/>
              <a:t>Color blindness –</a:t>
            </a:r>
          </a:p>
          <a:p>
            <a:r>
              <a:rPr lang="en-US" dirty="0" err="1" smtClean="0"/>
              <a:t>Angelman</a:t>
            </a:r>
            <a:r>
              <a:rPr lang="en-US" dirty="0" smtClean="0"/>
              <a:t> Syndrome –</a:t>
            </a:r>
          </a:p>
          <a:p>
            <a:r>
              <a:rPr lang="en-US" dirty="0" smtClean="0"/>
              <a:t>Cri du </a:t>
            </a:r>
            <a:r>
              <a:rPr lang="en-US" smtClean="0"/>
              <a:t>Chat –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Disorders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35630"/>
            <a:ext cx="8458200" cy="4191001"/>
          </a:xfrm>
        </p:spPr>
        <p:txBody>
          <a:bodyPr/>
          <a:lstStyle/>
          <a:p>
            <a:r>
              <a:rPr lang="en-US" dirty="0"/>
              <a:t>For the most part </a:t>
            </a:r>
            <a:r>
              <a:rPr lang="en-US" u="sng" dirty="0"/>
              <a:t>genetic differences </a:t>
            </a:r>
            <a:r>
              <a:rPr lang="en-US" dirty="0"/>
              <a:t>among organisms </a:t>
            </a:r>
            <a:r>
              <a:rPr lang="en-US" dirty="0" smtClean="0"/>
              <a:t>originate/start </a:t>
            </a:r>
            <a:r>
              <a:rPr lang="en-US" dirty="0"/>
              <a:t>as some kind of </a:t>
            </a:r>
            <a:r>
              <a:rPr lang="en-US" u="sng" dirty="0"/>
              <a:t>genetic mutation.</a:t>
            </a:r>
          </a:p>
          <a:p>
            <a:r>
              <a:rPr lang="en-US" dirty="0"/>
              <a:t>Every unique </a:t>
            </a:r>
            <a:r>
              <a:rPr lang="en-US" u="sng" dirty="0"/>
              <a:t>allele</a:t>
            </a:r>
            <a:r>
              <a:rPr lang="en-US" dirty="0"/>
              <a:t> </a:t>
            </a:r>
            <a:r>
              <a:rPr lang="en-US" dirty="0" smtClean="0"/>
              <a:t>(version of a gene) of began </a:t>
            </a:r>
            <a:r>
              <a:rPr lang="en-US" dirty="0"/>
              <a:t>as a </a:t>
            </a:r>
            <a:r>
              <a:rPr lang="en-US" u="sng" dirty="0"/>
              <a:t>mutation of an existing gene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38500"/>
            <a:ext cx="3537227" cy="33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6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Mutations occur </a:t>
            </a:r>
            <a:r>
              <a:rPr lang="en-US" u="sng" dirty="0"/>
              <a:t>naturally</a:t>
            </a:r>
            <a:r>
              <a:rPr lang="en-US" dirty="0"/>
              <a:t> as </a:t>
            </a:r>
            <a:r>
              <a:rPr lang="en-US" u="sng" dirty="0"/>
              <a:t>accidental changes to DNA or to chromosomes</a:t>
            </a:r>
            <a:r>
              <a:rPr lang="en-US" dirty="0"/>
              <a:t> during the cell cycle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Checkpoint – what part of cell cycle?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Mutations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9000"/>
            <a:ext cx="26670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4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Enzymes repair </a:t>
            </a:r>
            <a:r>
              <a:rPr lang="en-US" u="sng" dirty="0"/>
              <a:t>most</a:t>
            </a:r>
            <a:r>
              <a:rPr lang="en-US" dirty="0"/>
              <a:t> mistakes in DNA but a few can be missed. </a:t>
            </a:r>
            <a:endParaRPr lang="en-US" dirty="0" smtClean="0"/>
          </a:p>
          <a:p>
            <a:pPr lvl="1"/>
            <a:r>
              <a:rPr lang="en-US" dirty="0" smtClean="0"/>
              <a:t>Check point what enzymes? </a:t>
            </a:r>
          </a:p>
          <a:p>
            <a:pPr lvl="1"/>
            <a:endParaRPr lang="en-US" dirty="0"/>
          </a:p>
          <a:p>
            <a:r>
              <a:rPr lang="en-US" dirty="0"/>
              <a:t>The rate of mutation can be </a:t>
            </a:r>
            <a:r>
              <a:rPr lang="en-US" u="sng" dirty="0"/>
              <a:t>increased</a:t>
            </a:r>
            <a:r>
              <a:rPr lang="en-US" dirty="0"/>
              <a:t> by some environmental factors called mutagens.</a:t>
            </a:r>
          </a:p>
          <a:p>
            <a:pPr lvl="1"/>
            <a:r>
              <a:rPr lang="en-US" dirty="0"/>
              <a:t>Ex: radiation and chemicals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0059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8161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76748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5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mutation may have </a:t>
            </a:r>
            <a:r>
              <a:rPr lang="en-US" u="sng" dirty="0">
                <a:solidFill>
                  <a:srgbClr val="FF0000"/>
                </a:solidFill>
              </a:rPr>
              <a:t>no effect </a:t>
            </a:r>
            <a:r>
              <a:rPr lang="en-US" dirty="0"/>
              <a:t>or may </a:t>
            </a:r>
            <a:r>
              <a:rPr lang="en-US" u="sng" dirty="0">
                <a:solidFill>
                  <a:srgbClr val="FF0000"/>
                </a:solidFill>
              </a:rPr>
              <a:t>harm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or </a:t>
            </a:r>
            <a:r>
              <a:rPr lang="en-US" u="sng" dirty="0">
                <a:solidFill>
                  <a:srgbClr val="FF0000"/>
                </a:solidFill>
              </a:rPr>
              <a:t>help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some way. </a:t>
            </a:r>
          </a:p>
          <a:p>
            <a:r>
              <a:rPr lang="en-US" dirty="0"/>
              <a:t>The effect depends on </a:t>
            </a:r>
            <a:r>
              <a:rPr lang="en-US" u="sng" dirty="0"/>
              <a:t>where and when </a:t>
            </a:r>
            <a:r>
              <a:rPr lang="en-US" dirty="0"/>
              <a:t>the mutation occurs. </a:t>
            </a:r>
          </a:p>
          <a:p>
            <a:r>
              <a:rPr lang="en-US" dirty="0"/>
              <a:t>However many mutations go unnoticed.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Mutations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8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kinds of mutations are recognized as either changes in DNA or changes in the results of genes.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Several Kinds of Mutations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5181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5181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Spider bite - mutagen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5181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Mutant  (his </a:t>
            </a:r>
            <a:r>
              <a:rPr lang="en-US" dirty="0" err="1" smtClean="0"/>
              <a:t>dna</a:t>
            </a:r>
            <a:r>
              <a:rPr lang="en-US" dirty="0" smtClean="0"/>
              <a:t> is now different)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2" y="2795587"/>
            <a:ext cx="20288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148012"/>
            <a:ext cx="1905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076574"/>
            <a:ext cx="2247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9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876800" cy="4525963"/>
          </a:xfrm>
        </p:spPr>
        <p:txBody>
          <a:bodyPr/>
          <a:lstStyle/>
          <a:p>
            <a:r>
              <a:rPr lang="en-US" dirty="0"/>
              <a:t>Point mutation: change in a </a:t>
            </a:r>
            <a:r>
              <a:rPr lang="en-US" b="1" u="sng" dirty="0"/>
              <a:t>single nucleotide</a:t>
            </a:r>
            <a:r>
              <a:rPr lang="en-US" dirty="0"/>
              <a:t> that does not change the amino acid it codes for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Insertion/deletion: a </a:t>
            </a:r>
            <a:r>
              <a:rPr lang="en-US" b="1" u="sng" dirty="0"/>
              <a:t>single nucleotide </a:t>
            </a:r>
            <a:r>
              <a:rPr lang="en-US" dirty="0"/>
              <a:t>is </a:t>
            </a:r>
            <a:r>
              <a:rPr lang="en-US" b="1" u="sng" dirty="0"/>
              <a:t>inserted</a:t>
            </a:r>
            <a:r>
              <a:rPr lang="en-US" dirty="0"/>
              <a:t> or </a:t>
            </a:r>
            <a:r>
              <a:rPr lang="en-US" b="1" u="sng" dirty="0"/>
              <a:t>deleted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Mutations as changes in DNA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90750"/>
            <a:ext cx="351819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2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404871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Silent</a:t>
            </a:r>
            <a:r>
              <a:rPr lang="en-US" dirty="0"/>
              <a:t> mutation: has </a:t>
            </a:r>
            <a:r>
              <a:rPr lang="en-US" u="sng" dirty="0"/>
              <a:t>no </a:t>
            </a:r>
            <a:r>
              <a:rPr lang="en-US" u="sng" dirty="0" smtClean="0"/>
              <a:t>effect</a:t>
            </a:r>
            <a:endParaRPr lang="en-US" u="sng" dirty="0"/>
          </a:p>
          <a:p>
            <a:r>
              <a:rPr lang="en-US" b="1" u="sng" dirty="0"/>
              <a:t>Missense</a:t>
            </a:r>
            <a:r>
              <a:rPr lang="en-US" dirty="0"/>
              <a:t> mutation: a </a:t>
            </a:r>
            <a:r>
              <a:rPr lang="en-US" u="sng" dirty="0"/>
              <a:t>different amino acid</a:t>
            </a:r>
            <a:r>
              <a:rPr lang="en-US" dirty="0"/>
              <a:t> is coded for by the codon triplet</a:t>
            </a:r>
          </a:p>
          <a:p>
            <a:r>
              <a:rPr lang="en-US" b="1" u="sng" dirty="0" smtClean="0"/>
              <a:t>Nonsense</a:t>
            </a:r>
            <a:r>
              <a:rPr lang="en-US" dirty="0" smtClean="0"/>
              <a:t> </a:t>
            </a:r>
            <a:r>
              <a:rPr lang="en-US" dirty="0"/>
              <a:t>mutation: </a:t>
            </a:r>
            <a:r>
              <a:rPr lang="en-US" u="sng" dirty="0"/>
              <a:t>stop codon is coded for early</a:t>
            </a:r>
            <a:r>
              <a:rPr lang="en-US" dirty="0"/>
              <a:t> and the remaining sequence is not read</a:t>
            </a:r>
            <a:r>
              <a:rPr lang="en-US" dirty="0" smtClean="0"/>
              <a:t>.</a:t>
            </a:r>
          </a:p>
          <a:p>
            <a:r>
              <a:rPr lang="en-US" b="1" u="sng" dirty="0"/>
              <a:t>More or fewer aa</a:t>
            </a:r>
            <a:r>
              <a:rPr lang="en-US" u="sng" dirty="0"/>
              <a:t>: more or fewer aa</a:t>
            </a:r>
            <a:r>
              <a:rPr lang="en-US" dirty="0"/>
              <a:t> are coded for.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4495800" cy="239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Point Mutations </a:t>
            </a:r>
            <a:r>
              <a:rPr lang="en-US" dirty="0"/>
              <a:t>as Changes in Results of Genes</a:t>
            </a:r>
          </a:p>
        </p:txBody>
      </p:sp>
    </p:spTree>
    <p:extLst>
      <p:ext uri="{BB962C8B-B14F-4D97-AF65-F5344CB8AC3E}">
        <p14:creationId xmlns:p14="http://schemas.microsoft.com/office/powerpoint/2010/main" val="8584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1509</TotalTime>
  <Words>576</Words>
  <Application>Microsoft Office PowerPoint</Application>
  <PresentationFormat>On-screen Show (4:3)</PresentationFormat>
  <Paragraphs>101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Mutation and Genetic Change</vt:lpstr>
      <vt:lpstr>Mutation </vt:lpstr>
      <vt:lpstr>PowerPoint Presentation</vt:lpstr>
      <vt:lpstr>Causes of Mutations</vt:lpstr>
      <vt:lpstr>PowerPoint Presentation</vt:lpstr>
      <vt:lpstr>Effects of Mutations</vt:lpstr>
      <vt:lpstr>Several Kinds of Mutations</vt:lpstr>
      <vt:lpstr>Mutations as changes in DNA</vt:lpstr>
      <vt:lpstr>Point Mutations as Changes in Results of Genes</vt:lpstr>
      <vt:lpstr>PowerPoint Presentation</vt:lpstr>
      <vt:lpstr>PowerPoint Presentation</vt:lpstr>
      <vt:lpstr>Chromosomal Mutations</vt:lpstr>
      <vt:lpstr>PowerPoint Presentation</vt:lpstr>
      <vt:lpstr>PowerPoint Presentation</vt:lpstr>
      <vt:lpstr>Chromosomal mutations</vt:lpstr>
      <vt:lpstr>PowerPoint Presentation</vt:lpstr>
      <vt:lpstr>PowerPoint Presentation</vt:lpstr>
      <vt:lpstr>Effects of Genetic Change</vt:lpstr>
      <vt:lpstr>Effects of Genetic Change</vt:lpstr>
      <vt:lpstr>Errors in sorting Chromosomes</vt:lpstr>
      <vt:lpstr>PowerPoint Presentation</vt:lpstr>
      <vt:lpstr>Disorders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Mutation and Genetic Change</dc:title>
  <dc:creator>Admin</dc:creator>
  <cp:lastModifiedBy>Hughes, Holly</cp:lastModifiedBy>
  <cp:revision>50</cp:revision>
  <dcterms:created xsi:type="dcterms:W3CDTF">2012-04-09T01:01:41Z</dcterms:created>
  <dcterms:modified xsi:type="dcterms:W3CDTF">2017-11-14T20:54:28Z</dcterms:modified>
</cp:coreProperties>
</file>