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54"/>
      <p:bold r:id="rId55"/>
      <p:italic r:id="rId56"/>
      <p:boldItalic r:id="rId57"/>
    </p:embeddedFont>
    <p:embeddedFont>
      <p:font typeface="Rambla" panose="020B060402020202020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15143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1" y="4664146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8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64008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700" b="0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ctr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ctr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ctr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ctr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ctr" rtl="0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ctr" rtl="0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ctr" rtl="0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ctr" rtl="0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-3765" y="4953000"/>
            <a:ext cx="9147765" cy="1912087"/>
            <a:chOff x="-3765" y="4832896"/>
            <a:chExt cx="9147765" cy="2032191"/>
          </a:xfrm>
        </p:grpSpPr>
        <p:sp>
          <p:nvSpPr>
            <p:cNvPr id="20" name="Shape 20"/>
            <p:cNvSpPr/>
            <p:nvPr/>
          </p:nvSpPr>
          <p:spPr>
            <a:xfrm>
              <a:off x="1687513" y="4832896"/>
              <a:ext cx="7456486" cy="5188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7128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35442" y="5135526"/>
              <a:ext cx="9108557" cy="838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0" y="4883887"/>
              <a:ext cx="9144000" cy="1981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507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3" name="Shape 23"/>
            <p:cNvCxnSpPr/>
            <p:nvPr/>
          </p:nvCxnSpPr>
          <p:spPr>
            <a:xfrm>
              <a:off x="-3765" y="4880373"/>
              <a:ext cx="9147764" cy="839942"/>
            </a:xfrm>
            <a:prstGeom prst="straightConnector1">
              <a:avLst/>
            </a:prstGeom>
            <a:noFill/>
            <a:ln w="12050" cap="flat" cmpd="sng">
              <a:solidFill>
                <a:srgbClr val="93C5D8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</p:grp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E7F0F4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5"/>
            <a:ext cx="438607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 rot="5400000">
            <a:off x="4936367" y="2182285"/>
            <a:ext cx="5592760" cy="17774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823119" y="-91279"/>
            <a:ext cx="5592759" cy="63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22375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8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922712" y="2931711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3636680" y="3005472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dir="5400000">
              <a:srgbClr val="000000">
                <a:alpha val="45882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3450264" y="3005472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dir="5400000">
              <a:srgbClr val="000000">
                <a:alpha val="45882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325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883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10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325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883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10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7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4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605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113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229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270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270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6052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113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229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270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270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5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2500" b="0" i="0" u="none" strike="noStrike" cap="non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419600" y="5355101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914400" y="274319"/>
            <a:ext cx="7479791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2598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3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629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848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16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016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141232" y="5443401"/>
            <a:ext cx="7162799" cy="6482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18288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1645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1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737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714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714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19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228600" y="4865121"/>
            <a:ext cx="8075431" cy="562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3000" b="0" i="0" u="none" strike="noStrike" cap="non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499272" y="5944935"/>
            <a:ext cx="4940623" cy="921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485716" y="5939010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83" name="Shape 83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84" name="Shape 84"/>
          <p:cNvSpPr/>
          <p:nvPr/>
        </p:nvSpPr>
        <p:spPr>
          <a:xfrm>
            <a:off x="8664111" y="4988439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dir="5400000">
              <a:srgbClr val="000000">
                <a:alpha val="45882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8477696" y="4988439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dir="5400000">
              <a:srgbClr val="000000">
                <a:alpha val="45882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499272" y="5944935"/>
            <a:ext cx="4940623" cy="921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485716" y="5939010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" name="Shape 8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TUm-75-PL4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dMVRL4oaUo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8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Biochemistry 	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64008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Ms. Hughes </a:t>
            </a:r>
          </a:p>
          <a:p>
            <a:pPr marL="0" marR="64008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Bio I</a:t>
            </a:r>
          </a:p>
          <a:p>
            <a:pPr marL="0" marR="64008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4572000"/>
            <a:ext cx="1952624" cy="208321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3944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 some covalent bonds the shared electrons are attracted more strongly to one atom than the other. 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As a result one end of the molecule will have a slightly positively charged end and the other/opposite  end will have a slightly negative charge.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Molecules with partial charges on opposite ends are: Polar.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Ex: H2O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Polarity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067050" y="1600200"/>
            <a:ext cx="57912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Partially charged ends attract their opposite. 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Ex: positive attracts negative and vice versa.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For this reason polar substance can dissolve polar substance because they attract.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Ex: water (H2O) can dissolve sugar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Ex: water cannot dissolve nonpolar molecules such as oil 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This is why oil doesn’t dissolve in water because it clumps on top and is repelled by it.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Solubility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1" y="1752600"/>
            <a:ext cx="2397588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10331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Water can absorb large amounts of heat without changing temperature.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Large bodies of water on earth can help keep temperatures on earth from changing too fast by taking long periods of time to change temperature.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This property of water also aids in maintaining homeostasis in organisms on earth.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Water absorbs heat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4648200"/>
            <a:ext cx="3352799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Cohesion: the attraction of particles of the same substance.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Cohesion keeps water molecules from evaporating too quickly.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 </a:t>
            </a:r>
            <a:r>
              <a:rPr lang="en-US"/>
              <a:t>its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liquid state water is very cohesive.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Water Molecules Stick Together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4262435"/>
            <a:ext cx="2571749" cy="128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3962400"/>
            <a:ext cx="3095625" cy="2264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9288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Adhesion: attraction between particles of different substances.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Water molecules stick to other polar molecules.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Water is both cohesive and adhesive depending on the other substances surrounding it.  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Ex: pushing/pulling water up the roots through the stem of a plant.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Polar to Polar</a:t>
            </a: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5105400"/>
            <a:ext cx="2566987" cy="128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Solution: a mixture in which ions or molecules of one or more substances are evenly distributed in another substance.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Ex: cool aid 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Ex: Jello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Solutions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3733800"/>
            <a:ext cx="5943599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Acids: compounds that form extra hydronium ions when dissolved in water. (gives H+)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Ex: HCl in your stomach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Bases: compounds that form extra hydroxide ions when dissolved in water. ( accepts H+)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Acids and Bases</a:t>
            </a: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3962400"/>
            <a:ext cx="552450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pH: a measure of how acidic or basic a solution is.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Scale ranges from 1-14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 is very acidic, 14 is very basic, 7 is neutral.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pH of the solutions in living things must be stable.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Buffer: a substance that reacts to prevent pH changes in a solution.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pH buffers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4876800"/>
            <a:ext cx="3438525" cy="149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Day 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Biomolecules: parts of a cell that are made up of large, complex molecules.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Large Complex biomolecules are built from a few smaller, simpler, repeating units arranged in an extremely precise way.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Building Blocks of Cells</a:t>
            </a: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3810000"/>
            <a:ext cx="4943060" cy="213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481329"/>
            <a:ext cx="8229600" cy="3166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Matter: anything that has mass and occupies space. 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Every living and </a:t>
            </a:r>
            <a:r>
              <a:rPr lang="en-US" sz="2127"/>
              <a:t>nonliving</a:t>
            </a:r>
            <a:r>
              <a:rPr lang="en-US" sz="212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thing is made of matter.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1285"/>
              <a:buFont typeface="Verdana"/>
              <a:buNone/>
            </a:pPr>
            <a:endParaRPr sz="2127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Examples of matter: 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Atoms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Molecules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Compounds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Everything you can see and touch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97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Matter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4648200"/>
            <a:ext cx="4381500" cy="180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5334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Basic units of most biomolecules contain atoms of carbon.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 has 4 valence electrons so it has the potential to bond to 4 other atoms. 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 can bond to C to form chains or rings.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These chains or rings bond to other atoms or elements to form most biomolecules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Carbon Compounds</a:t>
            </a: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0686" y="4343400"/>
            <a:ext cx="5762624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229600" cy="37764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Carbohydrates: molecules made of sugars.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Ratio of 1:2:1 carbon, hydrogen, oxygen = sugar.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Monosaccharide: single sugar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Disaccharide: two sugars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Polysaccharide: many sugars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Mono and di are considered simple.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Poly is considered complex.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Carbohydrates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4953000"/>
            <a:ext cx="3314700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Cell use carbohydrates for: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sources of energy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structural materials 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cellular respiration.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Carbohydrates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Major source of energy for many organisms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Includes humans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Plants store energy for future use by making glucose molecules (a type of sugar).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Release energy by breaking down these glucose molecules.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Carbohydrates: Energy Supply</a:t>
            </a: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7300" y="3810000"/>
            <a:ext cx="4038599" cy="302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Complex carbohydrates provide support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Chitin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Ex: arthropods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Ex: molds and mushrooms cell wall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Cellulose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Ex: cell wall in most plants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Carbohydrates: Structural Support</a:t>
            </a: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4069801"/>
            <a:ext cx="3867149" cy="2576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Cells may have short branched chains of varying sugar units on their outer surface.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Carbohydrates on the outside of invading cells allow the body to recognize them as not being  part of the body so that they can be destroyed.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They are destroyed and turned into lipids for energy storage.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Carbohydrates: Cell Recognition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7700" y="4800600"/>
            <a:ext cx="31623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Polymer: polysaccharides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Monomer: monosaccharide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Shape: chains and rings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Purpose: 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Energy 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structure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Cellular respiration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Cellular identification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Examples: sugar, exoskeletons and cell membrane ID tags (glycoproteins)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Extra: ose = sugar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None/>
            </a:pPr>
            <a:endParaRPr sz="23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508634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Lipids: another biomolecules (fats, phospholipids, steroids, and waxes).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Made up of C bonded to C and H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main purpose of lipids is to </a:t>
            </a:r>
            <a:r>
              <a:rPr lang="en-US" sz="2700" b="0" i="0" u="sng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store energy 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and controlling </a:t>
            </a:r>
            <a:r>
              <a:rPr lang="en-US" sz="2700" b="0" i="0" u="sng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water movement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Lipids</a:t>
            </a: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1905000"/>
            <a:ext cx="2514599" cy="33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main purpose of fats is to store energy.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Fats store energy even more efficiently than carbohydrates.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When food is plentiful animals convert the excess food into fats for long-term storage.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Plant oils are stored in seeds and provide energy to start the growth of a new plant.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Lipids: Energy storage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299" name="Shape 29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52600"/>
            <a:ext cx="8229600" cy="335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Atom: the smallest unit of matter that cannot be broken down by chemical means.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All matter is made up of atoms.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An atom has a positively charged core surrounded by a negatively charged region (electron cloud).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Atoms</a:t>
            </a:r>
          </a:p>
        </p:txBody>
      </p:sp>
      <p:sp>
        <p:nvSpPr>
          <p:cNvPr id="117" name="Shape 117"/>
          <p:cNvSpPr/>
          <p:nvPr/>
        </p:nvSpPr>
        <p:spPr>
          <a:xfrm>
            <a:off x="3661171" y="3277194"/>
            <a:ext cx="2646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54" y="0"/>
                </a:lnTo>
                <a:close/>
              </a:path>
            </a:pathLst>
          </a:custGeom>
          <a:solidFill>
            <a:schemeClr val="accent1"/>
          </a:solidFill>
          <a:ln w="38100" cap="flat" cmpd="thickThin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003" y="4071937"/>
            <a:ext cx="2209799" cy="220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cells boundary is made of phospholipids. 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One end of this is hydrophobic and the other end of this is hydrophillic.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Lipids: Water barriers</a:t>
            </a: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048000"/>
            <a:ext cx="3028949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3607448"/>
            <a:ext cx="3152775" cy="2098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Polymer: NA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Monomer: NA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Shape: long fatty acid chains of carbons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Purpose: Energy storage &amp; water regulation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Examples: fats, oils, waxes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Extra info: in all cell membranes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800600" cy="46908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Nucleic Acid: a long chain of nucleotide units.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Nucleotide: 3 parts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Sugar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Nucleotide base: (A,T,C,G)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Phosphate group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DNA (deoxyribonucleic acids) is made up of nucleic acids and nucleotides. 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Nucleic Acids</a:t>
            </a: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1066800"/>
            <a:ext cx="2700338" cy="51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DNA molecules act as “instructions” for the processes of an organism’s life. 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instructions are written in code using the nucleotide bases – aka genetic code.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DNA – two strands of nucleotides that are linked and spiral around each other (dbl helix).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Nucleic acids store and transfer hereditary information.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Nucleic Acids: Hereditary Information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Polymer: Nucleic Acid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Monomer: nucleotids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Shape: helix (spiral staircase) 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Purpose: Carries genetic information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Examples: DNA &amp; RNA &amp; ATP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Extra info: only 5 nucleotides make up all living things on the planet! 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4716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Proteins are chains of amino acids that twist and fold into certain shapes that determine what the proteins do.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sng" strike="noStrike" cap="non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SHAPE DETERMINES FUNCTION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Some proteins provide structure and support.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Others enable movement.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Some proteins aid in communication or transportation.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Others help carry out important chemical reactions.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Proteins</a:t>
            </a: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4495800"/>
            <a:ext cx="4176712" cy="2009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protein is a molecule made up of amino acids.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Every amino acid has an amino group (NH2), a carboxyl group (COOH), and a variable side group. The carboxyl group of one unit can link to the amino group of another, this link is a peptide bond.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20 different amino acids found in proteins.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body can make most of these amino acids but not all (some must be ingested).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Proteins: Amino Acids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54102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For each type of protein, amino acids are arranged in a specific order.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Some small proteins consist of only one chain of amino acids.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However most consist of multiple complex chains.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shape of these chains determines the function of each protein.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Proteins: Levels of structure</a:t>
            </a:r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5500" y="1409699"/>
            <a:ext cx="2919926" cy="4495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Polymer: protein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Monomer: amino acids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Shape: 3 different shapes</a:t>
            </a:r>
          </a:p>
          <a:p>
            <a:pPr marL="621792" marR="0" lvl="1" indent="-240791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Primary – long strands</a:t>
            </a:r>
          </a:p>
          <a:p>
            <a:pPr marL="621792" marR="0" lvl="1" indent="-240791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Secondary – helixes (spiral staircase) and sheets (accordion) </a:t>
            </a:r>
          </a:p>
          <a:p>
            <a:pPr marL="621792" marR="0" lvl="1" indent="-240791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Tertiary - glob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Purpose: Determined by the shape but include</a:t>
            </a:r>
          </a:p>
          <a:p>
            <a:pPr marL="621792" marR="0" lvl="1" indent="-240791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Communication and transport</a:t>
            </a:r>
          </a:p>
          <a:p>
            <a:pPr marL="621792" marR="0" lvl="1" indent="-240791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Chemical reactions</a:t>
            </a:r>
          </a:p>
          <a:p>
            <a:pPr marL="621792" marR="0" lvl="1" indent="-240791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Form important parts of the cell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Examples: common in nuts and meats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Extra info: linked by peptide bonds, we make most by ourselves but have to eat some.  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None/>
            </a:pPr>
            <a:endParaRPr sz="2497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Day 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41164" y="1146179"/>
            <a:ext cx="7945500" cy="29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Protons: positive charge in the center/nucleus of the atom.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Neutrons: neutral charge (no charge) located in nucleus/center of atom.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Electrons: negative charge located around nucleus in electron cloud.</a:t>
            </a:r>
          </a:p>
          <a:p>
            <a:pPr marL="621792" marR="0" lvl="1" indent="-240792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Are smaller than protons and 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</a:pPr>
            <a:r>
              <a:rPr lang="en-US" sz="212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neutrons.</a:t>
            </a:r>
          </a:p>
          <a:p>
            <a:pPr marL="621792" marR="0" lvl="1" indent="-240792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electron cloud is much larger 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than the nucleus. 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97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130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Atomic Structure</a:t>
            </a:r>
          </a:p>
        </p:txBody>
      </p:sp>
      <p:sp>
        <p:nvSpPr>
          <p:cNvPr id="125" name="Shape 125"/>
          <p:cNvSpPr/>
          <p:nvPr/>
        </p:nvSpPr>
        <p:spPr>
          <a:xfrm>
            <a:off x="741164" y="1919882"/>
            <a:ext cx="8930" cy="893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86" y="119986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6045398" y="1919882"/>
            <a:ext cx="2646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54" y="0"/>
                </a:lnTo>
                <a:close/>
              </a:path>
            </a:pathLst>
          </a:custGeom>
          <a:solidFill>
            <a:schemeClr val="accent1"/>
          </a:solidFill>
          <a:ln w="38100" cap="flat" cmpd="thickThin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799" y="3364300"/>
            <a:ext cx="2704800" cy="21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50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Cells need a steady supply of adenosine triphosphate (ATP) in order to function.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ATP is a nucleotide that has 3 phosphate groups.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Energy is released in the reaction that breaks off the third phosphate group. 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Other single nucleotides transfer electrons of hydrogen atoms for other life processes. 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Energy Carriers</a:t>
            </a:r>
          </a:p>
        </p:txBody>
      </p:sp>
      <p:pic>
        <p:nvPicPr>
          <p:cNvPr id="371" name="Shape 3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4654176"/>
            <a:ext cx="2809875" cy="220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Energy is the ability to move or change energy.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Energy exists in many forms: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light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heat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Chemical energy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Mechanical energy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Electrical energy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Energy can be converted from one form to another. 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Energy and Metabolism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4409500"/>
            <a:ext cx="3790949" cy="2278713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457200" y="1481329"/>
            <a:ext cx="8229600" cy="3395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physical change occurs when only the form or shape of the matter changes.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ex: sugar and sweet tea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None/>
            </a:pPr>
            <a:endParaRPr sz="2497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chemical change occurs when a substance changes into a different substance.  In a chemical change the identity of the matter changes.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Wood burns and turns to ash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Changing Matter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457200" y="1481329"/>
            <a:ext cx="8229600" cy="3243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Every change in matter requires a change in energy.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Energy may change from one form to another, but the total amount of energy does not change.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Living things use different chemical reactions to get the energy needed for life processes.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“law of conservation of energy”</a:t>
            </a:r>
          </a:p>
        </p:txBody>
      </p:sp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Conservation of Energy</a:t>
            </a:r>
          </a:p>
        </p:txBody>
      </p:sp>
      <p:pic>
        <p:nvPicPr>
          <p:cNvPr id="391" name="Shape 3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4800600"/>
            <a:ext cx="3686174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Reactant – substance that is changed in a chemical reaction.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Product – new substance that is formed.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Reactants 				products.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arrow means changes to or forms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double arrow indicates that the product can reform reactants.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Chemical Reactions</a:t>
            </a:r>
          </a:p>
        </p:txBody>
      </p:sp>
      <p:cxnSp>
        <p:nvCxnSpPr>
          <p:cNvPr id="398" name="Shape 398"/>
          <p:cNvCxnSpPr/>
          <p:nvPr/>
        </p:nvCxnSpPr>
        <p:spPr>
          <a:xfrm>
            <a:off x="3352800" y="3505200"/>
            <a:ext cx="741600" cy="30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Shape 4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4451350"/>
            <a:ext cx="3314700" cy="2209799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457200" y="1481329"/>
            <a:ext cx="5867400" cy="3947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Chemical reactions can occur only under the right conditions.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To form new bonds, particles must get close enough to share electron clouds.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Activation energy – the reaction is the minimum kinetic energy that colliding particles need to start a chemical reaction.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Activation Energy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When the reactant particles collide, the correct atoms must be brought close together in the proper orientation.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Chemical reactions can occur only when the activation energy is available and the correct atoms are aligned.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Alignment</a:t>
            </a:r>
          </a:p>
        </p:txBody>
      </p:sp>
      <p:pic>
        <p:nvPicPr>
          <p:cNvPr id="412" name="Shape 4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3981450"/>
            <a:ext cx="4286250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457200" y="1481329"/>
            <a:ext cx="8229600" cy="35478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Enzyme: a molecule that increases the speed of biochemical reactions. Enzymes hold molecules close together and in the correct orientation.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An enzyme lowers the activation energy of a reaction, by assisting in necessary biochemical reactions, enzymes help organisms maintain homeostasis.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ans Symbols"/>
              <a:buChar char="▶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Without enzymes, chemical reactions would not occur quickly and easily enough for life to go on.</a:t>
            </a:r>
          </a:p>
        </p:txBody>
      </p:sp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Biological reactions</a:t>
            </a:r>
          </a:p>
        </p:txBody>
      </p:sp>
      <p:pic>
        <p:nvPicPr>
          <p:cNvPr id="419" name="Shape 4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4876800"/>
            <a:ext cx="228600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Enzymes fit with reactants like a lock fits with a  key.  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Active site: the region where the reaction takes place. (the shape of the active site determines which substrate can bind to it – shape determines function)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u="sng">
                <a:solidFill>
                  <a:schemeClr val="hlink"/>
                </a:solidFill>
                <a:hlinkClick r:id="rId3"/>
              </a:rPr>
              <a:t>video 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u="sng">
                <a:solidFill>
                  <a:schemeClr val="hlink"/>
                </a:solidFill>
                <a:hlinkClick r:id="rId4"/>
              </a:rPr>
              <a:t>song 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Enzyme Activity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Day 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Element: substance made up of all the same atoms. 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These atoms all have the same number of protons.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Isotopes: atoms of element that have the same number of protons but different numbers of neutrons.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Elements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So what does this all have to do with biology…..</a:t>
            </a:r>
          </a:p>
        </p:txBody>
      </p:sp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457200" y="27465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740"/>
              <a:buFont typeface="Noto Sans Symbols"/>
              <a:buChar char="▶"/>
            </a:pPr>
            <a:r>
              <a:rPr lang="en-US" sz="209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Each of these macromolecules are inside of you and all must interact to keep you alive! 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740"/>
              <a:buFont typeface="Noto Sans Symbols"/>
              <a:buNone/>
            </a:pPr>
            <a:endParaRPr sz="2092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740"/>
              <a:buFont typeface="Noto Sans Symbols"/>
              <a:buChar char="▶"/>
            </a:pPr>
            <a:r>
              <a:rPr lang="en-US" sz="209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Carbohydrates – we are “organic” (made of carbon” and eat carbohydrates for energy.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740"/>
              <a:buFont typeface="Noto Sans Symbols"/>
              <a:buChar char="▶"/>
            </a:pPr>
            <a:r>
              <a:rPr lang="en-US" sz="209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Lipids – when we don’t use the carbs we eat we store them as fat for energy later.  Our cell membranes are made of lipids to keep water inside too.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740"/>
              <a:buFont typeface="Noto Sans Symbols"/>
              <a:buChar char="▶"/>
            </a:pPr>
            <a:r>
              <a:rPr lang="en-US" sz="209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Proteins – help us complete chemical reactions like breaking down carbs and lipids to get the energy (ATP) out.  They also allow our cells to talk/communicate with each other. These include enzymes.  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740"/>
              <a:buFont typeface="Noto Sans Symbols"/>
              <a:buChar char="▶"/>
            </a:pPr>
            <a:r>
              <a:rPr lang="en-US" sz="2092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Nucleic Acids – our DNA and RNA that give us our code/traits that make us who we are</a:t>
            </a:r>
          </a:p>
          <a:p>
            <a:pPr marL="365760" marR="0" lvl="0" indent="-306701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9642"/>
              <a:buFont typeface="Noto Sans Symbols"/>
              <a:buChar char="▶"/>
            </a:pPr>
            <a:r>
              <a:rPr lang="en-US" sz="2092"/>
              <a:t>Enzymes allow chemical reactions of these molecules to happen fast enough for you to stay alive.  (must have activation energy and proper alignment to happen)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533400" y="1147762"/>
            <a:ext cx="69341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Electron clouds ( the area surrounding the nucleus of  an atom that contains electrons) can have many levels.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Valence Electrons: electrons in the </a:t>
            </a:r>
            <a:r>
              <a:rPr lang="en-US"/>
              <a:t>outermost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level of the electron cloud. 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Atoms tend to combine with each other so that the </a:t>
            </a:r>
            <a:r>
              <a:rPr lang="en-US"/>
              <a:t>outermost</a:t>
            </a: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level where the valence electrons are will have 8 valence electrons and be stable.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Valence Electrons</a:t>
            </a: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457199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464" y="1285374"/>
            <a:ext cx="8229600" cy="36800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Chemical bonds form between groups of atoms because most atoms become stable when they have eight electrons in the valence shell/level.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Some atoms such as Hydrogen are stable with only two ( these are exception to the rule).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Compound: a substance made of the bonded atoms of two or more elements.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Valence Electrons</a:t>
            </a:r>
          </a:p>
        </p:txBody>
      </p:sp>
      <p:sp>
        <p:nvSpPr>
          <p:cNvPr id="147" name="Shape 147"/>
          <p:cNvSpPr/>
          <p:nvPr/>
        </p:nvSpPr>
        <p:spPr>
          <a:xfrm>
            <a:off x="4464842" y="5223867"/>
            <a:ext cx="2646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54" y="0"/>
                </a:lnTo>
                <a:close/>
              </a:path>
            </a:pathLst>
          </a:custGeom>
          <a:solidFill>
            <a:schemeClr val="accent1"/>
          </a:solidFill>
          <a:ln w="38100" cap="flat" cmpd="thickThin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5241726" y="5634632"/>
            <a:ext cx="8931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86" y="0"/>
                </a:lnTo>
              </a:path>
            </a:pathLst>
          </a:custGeom>
          <a:noFill/>
          <a:ln w="38100" cap="flat" cmpd="sng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033" y="4157075"/>
            <a:ext cx="3548099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37764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Covalent bonding: atoms are bonded by sharing one or more electrons.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They share electrons to create 8 valence electrons for a stable configuration.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Molecule: group of atoms held together by a covalent bond.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Ex: H2O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NOT ALL substance that 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have covalent bonds are 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compounds!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Covalent Bonding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9625" y="3501175"/>
            <a:ext cx="4067100" cy="221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Ionic bonding: stable configuration of 8 valence electrons is achieved by gaining or losing electrons.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This results in a positive or negative charge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Ion: an atom or group of atoms that has an electrical charge (positive or negative) because it has gained or lost an electron(s).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Ex: NaCl	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Ionic Bonding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0" y="4648200"/>
            <a:ext cx="3219450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2261</Words>
  <Application>Microsoft Office PowerPoint</Application>
  <PresentationFormat>On-screen Show (4:3)</PresentationFormat>
  <Paragraphs>263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Verdana</vt:lpstr>
      <vt:lpstr>Rambla</vt:lpstr>
      <vt:lpstr>Noto Sans Symbols</vt:lpstr>
      <vt:lpstr>Concourse</vt:lpstr>
      <vt:lpstr>Biochemistry  </vt:lpstr>
      <vt:lpstr>Matter</vt:lpstr>
      <vt:lpstr>Atoms</vt:lpstr>
      <vt:lpstr>Atomic Structure</vt:lpstr>
      <vt:lpstr>Elements</vt:lpstr>
      <vt:lpstr>Valence Electrons</vt:lpstr>
      <vt:lpstr>Valence Electrons</vt:lpstr>
      <vt:lpstr>Covalent Bonding</vt:lpstr>
      <vt:lpstr>Ionic Bonding</vt:lpstr>
      <vt:lpstr>Polarity</vt:lpstr>
      <vt:lpstr>Solubility</vt:lpstr>
      <vt:lpstr>Water absorbs heat</vt:lpstr>
      <vt:lpstr>Water Molecules Stick Together</vt:lpstr>
      <vt:lpstr>Polar to Polar</vt:lpstr>
      <vt:lpstr>Solutions</vt:lpstr>
      <vt:lpstr>Acids and Bases</vt:lpstr>
      <vt:lpstr>pH buffers</vt:lpstr>
      <vt:lpstr>Day 2</vt:lpstr>
      <vt:lpstr>Building Blocks of Cells</vt:lpstr>
      <vt:lpstr>Carbon Compounds</vt:lpstr>
      <vt:lpstr>Carbohydrates</vt:lpstr>
      <vt:lpstr>Carbohydrates</vt:lpstr>
      <vt:lpstr>Carbohydrates: Energy Supply</vt:lpstr>
      <vt:lpstr>Carbohydrates: Structural Support</vt:lpstr>
      <vt:lpstr>Carbohydrates: Cell Recognition</vt:lpstr>
      <vt:lpstr>PowerPoint Presentation</vt:lpstr>
      <vt:lpstr>Lipids</vt:lpstr>
      <vt:lpstr>Lipids: Energy storage</vt:lpstr>
      <vt:lpstr>PowerPoint Presentation</vt:lpstr>
      <vt:lpstr>Lipids: Water barriers</vt:lpstr>
      <vt:lpstr>PowerPoint Presentation</vt:lpstr>
      <vt:lpstr>Nucleic Acids</vt:lpstr>
      <vt:lpstr>Nucleic Acids: Hereditary Information</vt:lpstr>
      <vt:lpstr>PowerPoint Presentation</vt:lpstr>
      <vt:lpstr>Proteins</vt:lpstr>
      <vt:lpstr>Proteins: Amino Acids</vt:lpstr>
      <vt:lpstr>Proteins: Levels of structure</vt:lpstr>
      <vt:lpstr>PowerPoint Presentation</vt:lpstr>
      <vt:lpstr>Day 4</vt:lpstr>
      <vt:lpstr>Energy Carriers</vt:lpstr>
      <vt:lpstr>Energy and Metabolism</vt:lpstr>
      <vt:lpstr>Changing Matter</vt:lpstr>
      <vt:lpstr>Conservation of Energy</vt:lpstr>
      <vt:lpstr>Chemical Reactions</vt:lpstr>
      <vt:lpstr>Activation Energy</vt:lpstr>
      <vt:lpstr>Alignment</vt:lpstr>
      <vt:lpstr>Biological reactions</vt:lpstr>
      <vt:lpstr>Enzyme Activity</vt:lpstr>
      <vt:lpstr>Day 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  </dc:title>
  <dc:creator>Ms. Hughes</dc:creator>
  <cp:lastModifiedBy>Ms. Hughes</cp:lastModifiedBy>
  <cp:revision>1</cp:revision>
  <dcterms:modified xsi:type="dcterms:W3CDTF">2017-08-31T19:26:11Z</dcterms:modified>
</cp:coreProperties>
</file>