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6" r:id="rId2"/>
    <p:sldId id="284" r:id="rId3"/>
    <p:sldId id="285" r:id="rId4"/>
    <p:sldId id="271" r:id="rId5"/>
    <p:sldId id="286" r:id="rId6"/>
    <p:sldId id="287" r:id="rId7"/>
    <p:sldId id="288" r:id="rId8"/>
    <p:sldId id="289" r:id="rId9"/>
    <p:sldId id="290" r:id="rId10"/>
    <p:sldId id="296" r:id="rId11"/>
    <p:sldId id="295" r:id="rId12"/>
    <p:sldId id="297" r:id="rId13"/>
    <p:sldId id="291" r:id="rId14"/>
    <p:sldId id="263" r:id="rId15"/>
    <p:sldId id="292" r:id="rId16"/>
    <p:sldId id="293" r:id="rId17"/>
    <p:sldId id="298" r:id="rId18"/>
    <p:sldId id="294" r:id="rId19"/>
    <p:sldId id="299" r:id="rId20"/>
    <p:sldId id="282" r:id="rId21"/>
    <p:sldId id="268" r:id="rId22"/>
    <p:sldId id="269" r:id="rId23"/>
    <p:sldId id="270" r:id="rId24"/>
    <p:sldId id="272"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2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B8EA4D-4A04-4816-8CE3-5F86C386FF2D}" type="datetimeFigureOut">
              <a:rPr lang="en-US" smtClean="0"/>
              <a:t>2/22/2017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7E93F3-F849-443A-9BF5-A2E406EAD5A5}" type="slidenum">
              <a:rPr lang="en-US" smtClean="0"/>
              <a:t>‹#›</a:t>
            </a:fld>
            <a:endParaRPr lang="en-US"/>
          </a:p>
        </p:txBody>
      </p:sp>
    </p:spTree>
    <p:extLst>
      <p:ext uri="{BB962C8B-B14F-4D97-AF65-F5344CB8AC3E}">
        <p14:creationId xmlns:p14="http://schemas.microsoft.com/office/powerpoint/2010/main" val="3857179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6C2CA9F-2252-439A-8815-5BAF669F4289}" type="datetimeFigureOut">
              <a:rPr lang="en-US" smtClean="0"/>
              <a:pPr/>
              <a:t>2/22/2017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0B187F9-DC07-457A-AD58-8B237A5AA5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C2CA9F-2252-439A-8815-5BAF669F4289}" type="datetimeFigureOut">
              <a:rPr lang="en-US" smtClean="0"/>
              <a:pPr/>
              <a:t>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187F9-DC07-457A-AD58-8B237A5AA5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C2CA9F-2252-439A-8815-5BAF669F4289}" type="datetimeFigureOut">
              <a:rPr lang="en-US" smtClean="0"/>
              <a:pPr/>
              <a:t>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187F9-DC07-457A-AD58-8B237A5AA5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C2CA9F-2252-439A-8815-5BAF669F4289}" type="datetimeFigureOut">
              <a:rPr lang="en-US" smtClean="0"/>
              <a:pPr/>
              <a:t>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187F9-DC07-457A-AD58-8B237A5AA54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6C2CA9F-2252-439A-8815-5BAF669F4289}" type="datetimeFigureOut">
              <a:rPr lang="en-US" smtClean="0"/>
              <a:pPr/>
              <a:t>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187F9-DC07-457A-AD58-8B237A5AA54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C2CA9F-2252-439A-8815-5BAF669F4289}" type="datetimeFigureOut">
              <a:rPr lang="en-US" smtClean="0"/>
              <a:pPr/>
              <a:t>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B187F9-DC07-457A-AD58-8B237A5AA54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6C2CA9F-2252-439A-8815-5BAF669F4289}" type="datetimeFigureOut">
              <a:rPr lang="en-US" smtClean="0"/>
              <a:pPr/>
              <a:t>2/22/2017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0B187F9-DC07-457A-AD58-8B237A5AA5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6C2CA9F-2252-439A-8815-5BAF669F4289}" type="datetimeFigureOut">
              <a:rPr lang="en-US" smtClean="0"/>
              <a:pPr/>
              <a:t>2/22/2017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0B187F9-DC07-457A-AD58-8B237A5AA54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6C2CA9F-2252-439A-8815-5BAF669F4289}" type="datetimeFigureOut">
              <a:rPr lang="en-US" smtClean="0"/>
              <a:pPr/>
              <a:t>2/22/2017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0B187F9-DC07-457A-AD58-8B237A5AA5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6C2CA9F-2252-439A-8815-5BAF669F4289}" type="datetimeFigureOut">
              <a:rPr lang="en-US" smtClean="0"/>
              <a:pPr/>
              <a:t>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B187F9-DC07-457A-AD58-8B237A5AA5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6C2CA9F-2252-439A-8815-5BAF669F4289}" type="datetimeFigureOut">
              <a:rPr lang="en-US" smtClean="0"/>
              <a:pPr/>
              <a:t>2/22/2017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0B187F9-DC07-457A-AD58-8B237A5AA54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6C2CA9F-2252-439A-8815-5BAF669F4289}" type="datetimeFigureOut">
              <a:rPr lang="en-US" smtClean="0"/>
              <a:pPr/>
              <a:t>2/22/2017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B187F9-DC07-457A-AD58-8B237A5AA5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Meiosis and Sexual Reproduction</a:t>
            </a:r>
            <a:endParaRPr lang="en-US" dirty="0"/>
          </a:p>
        </p:txBody>
      </p:sp>
      <p:sp>
        <p:nvSpPr>
          <p:cNvPr id="3" name="Subtitle 2"/>
          <p:cNvSpPr>
            <a:spLocks noGrp="1"/>
          </p:cNvSpPr>
          <p:nvPr>
            <p:ph type="subTitle" idx="1"/>
          </p:nvPr>
        </p:nvSpPr>
        <p:spPr/>
        <p:txBody>
          <a:bodyPr/>
          <a:lstStyle/>
          <a:p>
            <a:r>
              <a:rPr lang="en-US" dirty="0" smtClean="0"/>
              <a:t>Ms. Hughes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48392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66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657600" cy="4525963"/>
          </a:xfrm>
        </p:spPr>
        <p:txBody>
          <a:bodyPr/>
          <a:lstStyle/>
          <a:p>
            <a:pPr marL="109728" indent="0">
              <a:buNone/>
            </a:pPr>
            <a:r>
              <a:rPr lang="en-US" b="1" u="sng" dirty="0">
                <a:solidFill>
                  <a:srgbClr val="FF0000"/>
                </a:solidFill>
              </a:rPr>
              <a:t>Homologous</a:t>
            </a:r>
            <a:r>
              <a:rPr lang="en-US" dirty="0">
                <a:solidFill>
                  <a:srgbClr val="FF0000"/>
                </a:solidFill>
              </a:rPr>
              <a:t> </a:t>
            </a:r>
            <a:r>
              <a:rPr lang="en-US" dirty="0"/>
              <a:t>– </a:t>
            </a:r>
            <a:endParaRPr lang="en-US" dirty="0" smtClean="0"/>
          </a:p>
          <a:p>
            <a:pPr marL="109728" indent="0">
              <a:buNone/>
            </a:pPr>
            <a:endParaRPr lang="en-US" dirty="0"/>
          </a:p>
          <a:p>
            <a:pPr marL="109728" indent="0">
              <a:buNone/>
            </a:pPr>
            <a:r>
              <a:rPr lang="en-US" dirty="0" smtClean="0"/>
              <a:t>2 </a:t>
            </a:r>
            <a:r>
              <a:rPr lang="en-US" dirty="0"/>
              <a:t>of the same chromosomes </a:t>
            </a:r>
            <a:r>
              <a:rPr lang="en-US" dirty="0" smtClean="0"/>
              <a:t>they will pair together (sister </a:t>
            </a:r>
            <a:r>
              <a:rPr lang="en-US" dirty="0"/>
              <a:t>chromatids</a:t>
            </a:r>
            <a:r>
              <a:rPr lang="en-US" dirty="0" smtClean="0"/>
              <a:t>)</a:t>
            </a:r>
          </a:p>
          <a:p>
            <a:endParaRPr lang="en-US" dirty="0"/>
          </a:p>
          <a:p>
            <a:pPr marL="109728" indent="0">
              <a:buNone/>
            </a:pPr>
            <a:endParaRPr lang="en-US" dirty="0"/>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33600"/>
            <a:ext cx="3029618"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53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48200" cy="4614672"/>
          </a:xfrm>
        </p:spPr>
        <p:txBody>
          <a:bodyPr/>
          <a:lstStyle/>
          <a:p>
            <a:r>
              <a:rPr lang="en-US" b="1" u="sng" dirty="0">
                <a:solidFill>
                  <a:srgbClr val="FF0000"/>
                </a:solidFill>
              </a:rPr>
              <a:t>Autosome</a:t>
            </a:r>
            <a:r>
              <a:rPr lang="en-US" dirty="0">
                <a:solidFill>
                  <a:srgbClr val="FF0000"/>
                </a:solidFill>
              </a:rPr>
              <a:t> </a:t>
            </a:r>
            <a:r>
              <a:rPr lang="en-US" dirty="0"/>
              <a:t>– chromosomes that do not code for sex (22 pair</a:t>
            </a:r>
            <a:r>
              <a:rPr lang="en-US" dirty="0" smtClean="0"/>
              <a:t>)</a:t>
            </a:r>
          </a:p>
          <a:p>
            <a:endParaRPr lang="en-US" dirty="0"/>
          </a:p>
          <a:p>
            <a:r>
              <a:rPr lang="en-US" b="1" u="sng" dirty="0">
                <a:solidFill>
                  <a:srgbClr val="FF0000"/>
                </a:solidFill>
              </a:rPr>
              <a:t>Sex chromosomes </a:t>
            </a:r>
            <a:r>
              <a:rPr lang="en-US" dirty="0"/>
              <a:t>– XY chromosomes that code for the sex/gender of an organism (1 pair)</a:t>
            </a:r>
          </a:p>
          <a:p>
            <a:endParaRPr lang="en-US" dirty="0"/>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362200"/>
            <a:ext cx="296472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54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a:solidFill>
                  <a:srgbClr val="FF0000"/>
                </a:solidFill>
              </a:rPr>
              <a:t>Meiosis</a:t>
            </a:r>
            <a:r>
              <a:rPr lang="en-US" dirty="0">
                <a:solidFill>
                  <a:srgbClr val="FF0000"/>
                </a:solidFill>
              </a:rPr>
              <a:t> </a:t>
            </a:r>
            <a:r>
              <a:rPr lang="en-US" dirty="0"/>
              <a:t>is a form of cell division that produces daughter cells with </a:t>
            </a:r>
            <a:r>
              <a:rPr lang="en-US" u="sng" dirty="0"/>
              <a:t>half the number of chromosomes</a:t>
            </a:r>
            <a:r>
              <a:rPr lang="en-US" dirty="0"/>
              <a:t> that are in the parent cell</a:t>
            </a:r>
            <a:r>
              <a:rPr lang="en-US" dirty="0" smtClean="0"/>
              <a:t>.</a:t>
            </a:r>
          </a:p>
          <a:p>
            <a:endParaRPr lang="en-US" dirty="0"/>
          </a:p>
          <a:p>
            <a:r>
              <a:rPr lang="en-US" dirty="0"/>
              <a:t>During meiosis a </a:t>
            </a:r>
            <a:r>
              <a:rPr lang="en-US" b="1" u="sng" dirty="0">
                <a:solidFill>
                  <a:srgbClr val="FF0000"/>
                </a:solidFill>
              </a:rPr>
              <a:t>diploid</a:t>
            </a:r>
            <a:r>
              <a:rPr lang="en-US" dirty="0"/>
              <a:t> cell goes through </a:t>
            </a:r>
            <a:r>
              <a:rPr lang="en-US" b="1" u="sng" dirty="0"/>
              <a:t>two divisions to form four </a:t>
            </a:r>
            <a:r>
              <a:rPr lang="en-US" b="1" u="sng" dirty="0">
                <a:solidFill>
                  <a:srgbClr val="FF0000"/>
                </a:solidFill>
              </a:rPr>
              <a:t>haploid</a:t>
            </a:r>
            <a:r>
              <a:rPr lang="en-US" b="1" u="sng" dirty="0"/>
              <a:t> cells</a:t>
            </a:r>
            <a:r>
              <a:rPr lang="en-US" dirty="0"/>
              <a:t>.</a:t>
            </a:r>
          </a:p>
          <a:p>
            <a:endParaRPr lang="en-US" dirty="0"/>
          </a:p>
        </p:txBody>
      </p:sp>
      <p:sp>
        <p:nvSpPr>
          <p:cNvPr id="3" name="Title 2"/>
          <p:cNvSpPr>
            <a:spLocks noGrp="1"/>
          </p:cNvSpPr>
          <p:nvPr>
            <p:ph type="title"/>
          </p:nvPr>
        </p:nvSpPr>
        <p:spPr/>
        <p:txBody>
          <a:bodyPr/>
          <a:lstStyle/>
          <a:p>
            <a:r>
              <a:rPr lang="en-US" dirty="0"/>
              <a:t>Meiosis</a:t>
            </a:r>
          </a:p>
        </p:txBody>
      </p:sp>
    </p:spTree>
    <p:extLst>
      <p:ext uri="{BB962C8B-B14F-4D97-AF65-F5344CB8AC3E}">
        <p14:creationId xmlns:p14="http://schemas.microsoft.com/office/powerpoint/2010/main" val="389012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2286000" cy="4767072"/>
          </a:xfrm>
        </p:spPr>
        <p:txBody>
          <a:bodyPr/>
          <a:lstStyle/>
          <a:p>
            <a:pPr marL="109728" indent="0">
              <a:buNone/>
            </a:pPr>
            <a:r>
              <a:rPr lang="en-US" smtClean="0"/>
              <a:t>Read </a:t>
            </a:r>
            <a:r>
              <a:rPr lang="en-US" smtClean="0"/>
              <a:t>in </a:t>
            </a:r>
            <a:r>
              <a:rPr lang="en-US" dirty="0" smtClean="0"/>
              <a:t>the book for further explanation </a:t>
            </a:r>
          </a:p>
        </p:txBody>
      </p:sp>
      <p:sp>
        <p:nvSpPr>
          <p:cNvPr id="2" name="Title 1"/>
          <p:cNvSpPr>
            <a:spLocks noGrp="1"/>
          </p:cNvSpPr>
          <p:nvPr>
            <p:ph type="title"/>
          </p:nvPr>
        </p:nvSpPr>
        <p:spPr/>
        <p:txBody>
          <a:bodyPr/>
          <a:lstStyle/>
          <a:p>
            <a:r>
              <a:rPr lang="en-US" dirty="0" smtClean="0"/>
              <a:t>Meiosis I</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075" y="1219200"/>
            <a:ext cx="5941287"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Mitosis</a:t>
            </a:r>
            <a:r>
              <a:rPr lang="en-US" dirty="0"/>
              <a:t> makes new cells that are used during </a:t>
            </a:r>
            <a:r>
              <a:rPr lang="en-US" u="sng" dirty="0"/>
              <a:t>growth, development, and asexual reproduction</a:t>
            </a:r>
            <a:r>
              <a:rPr lang="en-US" u="sng" dirty="0" smtClean="0"/>
              <a:t>.</a:t>
            </a:r>
          </a:p>
          <a:p>
            <a:endParaRPr lang="en-US" dirty="0"/>
          </a:p>
          <a:p>
            <a:r>
              <a:rPr lang="en-US" dirty="0">
                <a:solidFill>
                  <a:srgbClr val="FF0000"/>
                </a:solidFill>
              </a:rPr>
              <a:t>Meiosis</a:t>
            </a:r>
            <a:r>
              <a:rPr lang="en-US" dirty="0"/>
              <a:t> makes cells that enable an organism to </a:t>
            </a:r>
            <a:r>
              <a:rPr lang="en-US" u="sng" dirty="0"/>
              <a:t>reproduce sexually and happens only in reproductive structures</a:t>
            </a:r>
            <a:r>
              <a:rPr lang="en-US" dirty="0"/>
              <a:t>. </a:t>
            </a:r>
          </a:p>
        </p:txBody>
      </p:sp>
      <p:sp>
        <p:nvSpPr>
          <p:cNvPr id="3" name="Title 2"/>
          <p:cNvSpPr>
            <a:spLocks noGrp="1"/>
          </p:cNvSpPr>
          <p:nvPr>
            <p:ph type="title"/>
          </p:nvPr>
        </p:nvSpPr>
        <p:spPr/>
        <p:txBody>
          <a:bodyPr/>
          <a:lstStyle/>
          <a:p>
            <a:r>
              <a:rPr lang="en-US" dirty="0"/>
              <a:t>Comparing Meiosis and Mitosis</a:t>
            </a:r>
          </a:p>
        </p:txBody>
      </p:sp>
    </p:spTree>
    <p:extLst>
      <p:ext uri="{BB962C8B-B14F-4D97-AF65-F5344CB8AC3E}">
        <p14:creationId xmlns:p14="http://schemas.microsoft.com/office/powerpoint/2010/main" val="128795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243072"/>
          </a:xfrm>
        </p:spPr>
        <p:txBody>
          <a:bodyPr>
            <a:normAutofit lnSpcReduction="10000"/>
          </a:bodyPr>
          <a:lstStyle/>
          <a:p>
            <a:r>
              <a:rPr lang="en-US" dirty="0">
                <a:solidFill>
                  <a:srgbClr val="FF0000"/>
                </a:solidFill>
              </a:rPr>
              <a:t>Genetic Variation </a:t>
            </a:r>
            <a:r>
              <a:rPr lang="en-US" dirty="0"/>
              <a:t>is made possible by </a:t>
            </a:r>
            <a:r>
              <a:rPr lang="en-US" u="sng" dirty="0"/>
              <a:t>sexual reproduction</a:t>
            </a:r>
            <a:r>
              <a:rPr lang="en-US" dirty="0"/>
              <a:t>. </a:t>
            </a:r>
            <a:endParaRPr lang="en-US" dirty="0" smtClean="0"/>
          </a:p>
          <a:p>
            <a:r>
              <a:rPr lang="en-US" dirty="0" smtClean="0"/>
              <a:t>In </a:t>
            </a:r>
            <a:r>
              <a:rPr lang="en-US" dirty="0"/>
              <a:t>sexual reproduction </a:t>
            </a:r>
            <a:r>
              <a:rPr lang="en-US" u="sng" dirty="0"/>
              <a:t>existing genes are rearranged. </a:t>
            </a:r>
            <a:endParaRPr lang="en-US" u="sng" dirty="0" smtClean="0"/>
          </a:p>
          <a:p>
            <a:r>
              <a:rPr lang="en-US" dirty="0" smtClean="0"/>
              <a:t>Meiosis </a:t>
            </a:r>
            <a:r>
              <a:rPr lang="en-US" dirty="0"/>
              <a:t>is the process that makes the rearranging of genes possible. </a:t>
            </a:r>
            <a:r>
              <a:rPr lang="en-US" u="sng" dirty="0"/>
              <a:t>Fusion of haploid cells from two different individuals adds further variation.</a:t>
            </a:r>
          </a:p>
          <a:p>
            <a:endParaRPr lang="en-US" dirty="0"/>
          </a:p>
        </p:txBody>
      </p:sp>
      <p:sp>
        <p:nvSpPr>
          <p:cNvPr id="3" name="Title 2"/>
          <p:cNvSpPr>
            <a:spLocks noGrp="1"/>
          </p:cNvSpPr>
          <p:nvPr>
            <p:ph type="title"/>
          </p:nvPr>
        </p:nvSpPr>
        <p:spPr/>
        <p:txBody>
          <a:bodyPr/>
          <a:lstStyle/>
          <a:p>
            <a:r>
              <a:rPr lang="en-US" dirty="0"/>
              <a:t>Genetic Variation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09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Three key contributions to genetic variation </a:t>
            </a:r>
            <a:r>
              <a:rPr lang="en-US" dirty="0" smtClean="0"/>
              <a:t>are:</a:t>
            </a:r>
          </a:p>
          <a:p>
            <a:pPr lvl="1"/>
            <a:r>
              <a:rPr lang="en-US" dirty="0" smtClean="0"/>
              <a:t>crossing over</a:t>
            </a:r>
          </a:p>
          <a:p>
            <a:pPr lvl="1"/>
            <a:r>
              <a:rPr lang="en-US" dirty="0" smtClean="0"/>
              <a:t>independent assortment</a:t>
            </a:r>
          </a:p>
          <a:p>
            <a:pPr lvl="1"/>
            <a:r>
              <a:rPr lang="en-US" dirty="0" smtClean="0"/>
              <a:t>random </a:t>
            </a:r>
            <a:r>
              <a:rPr lang="en-US" dirty="0"/>
              <a:t>fertilization.</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1208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During </a:t>
            </a:r>
            <a:r>
              <a:rPr lang="en-US" dirty="0">
                <a:solidFill>
                  <a:srgbClr val="FF0000"/>
                </a:solidFill>
              </a:rPr>
              <a:t>prophase I</a:t>
            </a:r>
            <a:r>
              <a:rPr lang="en-US" dirty="0"/>
              <a:t>, homologous chromosomes line up next to each </a:t>
            </a:r>
            <a:r>
              <a:rPr lang="en-US" dirty="0" smtClean="0"/>
              <a:t>other.</a:t>
            </a:r>
          </a:p>
          <a:p>
            <a:r>
              <a:rPr lang="en-US" dirty="0" smtClean="0"/>
              <a:t>Each </a:t>
            </a:r>
            <a:r>
              <a:rPr lang="en-US" dirty="0"/>
              <a:t>homologous chromosome is made of two sister chromatids attached at the centromere.  </a:t>
            </a:r>
            <a:endParaRPr lang="en-US" dirty="0" smtClean="0"/>
          </a:p>
          <a:p>
            <a:r>
              <a:rPr lang="en-US" dirty="0" smtClean="0">
                <a:solidFill>
                  <a:srgbClr val="FF0000"/>
                </a:solidFill>
              </a:rPr>
              <a:t>Crossing </a:t>
            </a:r>
            <a:r>
              <a:rPr lang="en-US" dirty="0">
                <a:solidFill>
                  <a:srgbClr val="FF0000"/>
                </a:solidFill>
              </a:rPr>
              <a:t>over </a:t>
            </a:r>
            <a:r>
              <a:rPr lang="en-US" dirty="0"/>
              <a:t>happens when </a:t>
            </a:r>
            <a:r>
              <a:rPr lang="en-US" b="1" u="sng" dirty="0"/>
              <a:t>one arm of a chromatid crosses over the arm of the other chromatid</a:t>
            </a:r>
            <a:r>
              <a:rPr lang="en-US" dirty="0"/>
              <a:t>. </a:t>
            </a:r>
            <a:endParaRPr lang="en-US" dirty="0" smtClean="0"/>
          </a:p>
          <a:p>
            <a:r>
              <a:rPr lang="en-US" dirty="0" smtClean="0"/>
              <a:t>Thus </a:t>
            </a:r>
            <a:r>
              <a:rPr lang="en-US" dirty="0"/>
              <a:t>the sister chromatids of a homologous chromosome no longer have identical genetic information.  </a:t>
            </a:r>
          </a:p>
          <a:p>
            <a:endParaRPr lang="en-US" dirty="0"/>
          </a:p>
        </p:txBody>
      </p:sp>
      <p:sp>
        <p:nvSpPr>
          <p:cNvPr id="3" name="Title 2"/>
          <p:cNvSpPr>
            <a:spLocks noGrp="1"/>
          </p:cNvSpPr>
          <p:nvPr>
            <p:ph type="title"/>
          </p:nvPr>
        </p:nvSpPr>
        <p:spPr/>
        <p:txBody>
          <a:bodyPr/>
          <a:lstStyle/>
          <a:p>
            <a:r>
              <a:rPr lang="en-US" dirty="0"/>
              <a:t>Crossing Over</a:t>
            </a:r>
          </a:p>
        </p:txBody>
      </p:sp>
    </p:spTree>
    <p:extLst>
      <p:ext uri="{BB962C8B-B14F-4D97-AF65-F5344CB8AC3E}">
        <p14:creationId xmlns:p14="http://schemas.microsoft.com/office/powerpoint/2010/main" val="144958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172200" cy="462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pPr algn="ctr"/>
            <a:r>
              <a:rPr lang="en-US" dirty="0"/>
              <a:t>They now have </a:t>
            </a:r>
            <a:r>
              <a:rPr lang="en-US" dirty="0" smtClean="0"/>
              <a:t>completely different </a:t>
            </a:r>
            <a:r>
              <a:rPr lang="en-US" dirty="0"/>
              <a:t>information</a:t>
            </a:r>
            <a:r>
              <a:rPr lang="en-US" dirty="0" smtClean="0"/>
              <a:t>!</a:t>
            </a:r>
            <a:endParaRPr lang="en-US" dirty="0"/>
          </a:p>
        </p:txBody>
      </p:sp>
    </p:spTree>
    <p:extLst>
      <p:ext uri="{BB962C8B-B14F-4D97-AF65-F5344CB8AC3E}">
        <p14:creationId xmlns:p14="http://schemas.microsoft.com/office/powerpoint/2010/main" val="418063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solidFill>
                  <a:srgbClr val="FF0000"/>
                </a:solidFill>
              </a:rPr>
              <a:t>Reproduction</a:t>
            </a:r>
            <a:r>
              <a:rPr lang="en-US" dirty="0" smtClean="0"/>
              <a:t> -process of producing offspring(b</a:t>
            </a:r>
            <a:r>
              <a:rPr lang="en-US" dirty="0"/>
              <a:t>a</a:t>
            </a:r>
            <a:r>
              <a:rPr lang="en-US" dirty="0" smtClean="0"/>
              <a:t>bies). </a:t>
            </a:r>
          </a:p>
          <a:p>
            <a:r>
              <a:rPr lang="en-US" dirty="0" smtClean="0"/>
              <a:t>An </a:t>
            </a:r>
            <a:r>
              <a:rPr lang="en-US" dirty="0"/>
              <a:t>individual formed by </a:t>
            </a:r>
            <a:r>
              <a:rPr lang="en-US" b="1" u="sng" dirty="0">
                <a:solidFill>
                  <a:srgbClr val="FF0000"/>
                </a:solidFill>
              </a:rPr>
              <a:t>asexual reproduction </a:t>
            </a:r>
            <a:r>
              <a:rPr lang="en-US" dirty="0"/>
              <a:t>is </a:t>
            </a:r>
            <a:r>
              <a:rPr lang="en-US" b="1" u="sng" dirty="0"/>
              <a:t>genetically identical </a:t>
            </a:r>
            <a:r>
              <a:rPr lang="en-US" dirty="0"/>
              <a:t>to its parent.</a:t>
            </a:r>
          </a:p>
          <a:p>
            <a:r>
              <a:rPr lang="en-US" dirty="0"/>
              <a:t>Asexual reproduction </a:t>
            </a:r>
            <a:r>
              <a:rPr lang="en-US" b="1" u="sng" dirty="0"/>
              <a:t>1 parent passes</a:t>
            </a:r>
            <a:r>
              <a:rPr lang="en-US" dirty="0"/>
              <a:t> all of it’s traits to it’s offspring.</a:t>
            </a:r>
          </a:p>
          <a:p>
            <a:pPr lvl="1"/>
            <a:r>
              <a:rPr lang="en-US" dirty="0"/>
              <a:t>Prokaryotes</a:t>
            </a:r>
          </a:p>
          <a:p>
            <a:pPr lvl="1"/>
            <a:r>
              <a:rPr lang="en-US" dirty="0"/>
              <a:t>Star fish</a:t>
            </a:r>
          </a:p>
          <a:p>
            <a:endParaRPr lang="en-US" dirty="0"/>
          </a:p>
        </p:txBody>
      </p:sp>
      <p:sp>
        <p:nvSpPr>
          <p:cNvPr id="3" name="Title 2"/>
          <p:cNvSpPr>
            <a:spLocks noGrp="1"/>
          </p:cNvSpPr>
          <p:nvPr>
            <p:ph type="title"/>
          </p:nvPr>
        </p:nvSpPr>
        <p:spPr/>
        <p:txBody>
          <a:bodyPr/>
          <a:lstStyle/>
          <a:p>
            <a:r>
              <a:rPr lang="en-US" dirty="0" smtClean="0"/>
              <a:t>Asexual Reproduction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267200"/>
            <a:ext cx="3276600" cy="217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111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305800" cy="1871471"/>
          </a:xfrm>
        </p:spPr>
        <p:txBody>
          <a:bodyPr>
            <a:normAutofit fontScale="85000" lnSpcReduction="20000"/>
          </a:bodyPr>
          <a:lstStyle/>
          <a:p>
            <a:r>
              <a:rPr lang="en-US" b="1" u="sng" dirty="0" smtClean="0">
                <a:solidFill>
                  <a:srgbClr val="FF0000"/>
                </a:solidFill>
              </a:rPr>
              <a:t>metaphase </a:t>
            </a:r>
            <a:r>
              <a:rPr lang="en-US" b="1" u="sng" dirty="0">
                <a:solidFill>
                  <a:srgbClr val="FF0000"/>
                </a:solidFill>
              </a:rPr>
              <a:t>I</a:t>
            </a:r>
            <a:r>
              <a:rPr lang="en-US" dirty="0"/>
              <a:t>, homologous </a:t>
            </a:r>
            <a:r>
              <a:rPr lang="en-US" dirty="0" smtClean="0"/>
              <a:t>chromosomes </a:t>
            </a:r>
            <a:r>
              <a:rPr lang="en-US" dirty="0"/>
              <a:t>line </a:t>
            </a:r>
            <a:r>
              <a:rPr lang="en-US" dirty="0" smtClean="0"/>
              <a:t>up. The </a:t>
            </a:r>
            <a:r>
              <a:rPr lang="en-US" dirty="0"/>
              <a:t>two pairs of chromosomes can line up in </a:t>
            </a:r>
            <a:r>
              <a:rPr lang="en-US" dirty="0" smtClean="0"/>
              <a:t>two </a:t>
            </a:r>
            <a:r>
              <a:rPr lang="en-US" dirty="0"/>
              <a:t>equally probable ways.  </a:t>
            </a:r>
            <a:endParaRPr lang="en-US" dirty="0" smtClean="0"/>
          </a:p>
          <a:p>
            <a:r>
              <a:rPr lang="en-US" dirty="0" smtClean="0"/>
              <a:t>This </a:t>
            </a:r>
            <a:r>
              <a:rPr lang="en-US" b="1" u="sng" dirty="0">
                <a:solidFill>
                  <a:srgbClr val="FF0000"/>
                </a:solidFill>
              </a:rPr>
              <a:t>random distribution </a:t>
            </a:r>
            <a:r>
              <a:rPr lang="en-US" dirty="0"/>
              <a:t>of homologous chromosomes during meiosis is called </a:t>
            </a:r>
            <a:r>
              <a:rPr lang="en-US" b="1" u="sng" dirty="0">
                <a:solidFill>
                  <a:srgbClr val="FF0000"/>
                </a:solidFill>
              </a:rPr>
              <a:t>independent assortment</a:t>
            </a:r>
          </a:p>
        </p:txBody>
      </p:sp>
      <p:sp>
        <p:nvSpPr>
          <p:cNvPr id="3" name="Title 2"/>
          <p:cNvSpPr>
            <a:spLocks noGrp="1"/>
          </p:cNvSpPr>
          <p:nvPr>
            <p:ph type="title"/>
          </p:nvPr>
        </p:nvSpPr>
        <p:spPr/>
        <p:txBody>
          <a:bodyPr/>
          <a:lstStyle/>
          <a:p>
            <a:r>
              <a:rPr lang="en-US" dirty="0"/>
              <a:t>Independent Assortment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276600"/>
            <a:ext cx="4781550" cy="278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456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Fertilization is a </a:t>
            </a:r>
            <a:r>
              <a:rPr lang="en-US" b="1" u="sng" dirty="0" smtClean="0"/>
              <a:t>random process </a:t>
            </a:r>
            <a:r>
              <a:rPr lang="en-US" dirty="0" smtClean="0"/>
              <a:t>that adds </a:t>
            </a:r>
            <a:r>
              <a:rPr lang="en-US" b="1" u="sng" dirty="0" smtClean="0"/>
              <a:t>genetic variation</a:t>
            </a:r>
            <a:r>
              <a:rPr lang="en-US" dirty="0" smtClean="0"/>
              <a:t>. </a:t>
            </a:r>
          </a:p>
          <a:p>
            <a:endParaRPr lang="en-US" dirty="0"/>
          </a:p>
          <a:p>
            <a:r>
              <a:rPr lang="en-US" dirty="0" smtClean="0"/>
              <a:t>The zygote that forms is made by the random joining of two gametes.</a:t>
            </a:r>
            <a:endParaRPr lang="en-US" dirty="0"/>
          </a:p>
        </p:txBody>
      </p:sp>
      <p:sp>
        <p:nvSpPr>
          <p:cNvPr id="2" name="Title 1"/>
          <p:cNvSpPr>
            <a:spLocks noGrp="1"/>
          </p:cNvSpPr>
          <p:nvPr>
            <p:ph type="title"/>
          </p:nvPr>
        </p:nvSpPr>
        <p:spPr/>
        <p:txBody>
          <a:bodyPr/>
          <a:lstStyle/>
          <a:p>
            <a:r>
              <a:rPr lang="en-US" dirty="0" smtClean="0"/>
              <a:t>Random Fertilization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631697" cy="271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of the events in the growth and development of an organism until the organism reaches sexual maturity are called a life cycle.</a:t>
            </a:r>
          </a:p>
          <a:p>
            <a:r>
              <a:rPr lang="en-US" dirty="0" smtClean="0"/>
              <a:t>Diploid</a:t>
            </a:r>
          </a:p>
          <a:p>
            <a:r>
              <a:rPr lang="en-US" dirty="0" smtClean="0"/>
              <a:t>Haploid</a:t>
            </a:r>
            <a:endParaRPr lang="en-US" dirty="0"/>
          </a:p>
        </p:txBody>
      </p:sp>
      <p:sp>
        <p:nvSpPr>
          <p:cNvPr id="3" name="Title 2"/>
          <p:cNvSpPr>
            <a:spLocks noGrp="1"/>
          </p:cNvSpPr>
          <p:nvPr>
            <p:ph type="title"/>
          </p:nvPr>
        </p:nvSpPr>
        <p:spPr/>
        <p:txBody>
          <a:bodyPr>
            <a:normAutofit/>
          </a:bodyPr>
          <a:lstStyle/>
          <a:p>
            <a:r>
              <a:rPr lang="en-US" dirty="0" smtClean="0"/>
              <a:t>Multicellular life cycles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Most animals have a diploid life cycle</a:t>
            </a:r>
          </a:p>
          <a:p>
            <a:r>
              <a:rPr lang="en-US" dirty="0" smtClean="0"/>
              <a:t>Most of the life cycle is spent in the diploid state.</a:t>
            </a:r>
          </a:p>
          <a:p>
            <a:r>
              <a:rPr lang="en-US" dirty="0" smtClean="0"/>
              <a:t>All of the cells except the gametes are diploid</a:t>
            </a:r>
          </a:p>
          <a:p>
            <a:r>
              <a:rPr lang="en-US" dirty="0" smtClean="0"/>
              <a:t>A diploid germ cell in a reproductive organ goes through meiosis and forms haploid gametes.</a:t>
            </a:r>
          </a:p>
          <a:p>
            <a:r>
              <a:rPr lang="en-US" dirty="0" smtClean="0"/>
              <a:t>Haploid gametes fuse to form a diploid zygote.</a:t>
            </a:r>
          </a:p>
          <a:p>
            <a:r>
              <a:rPr lang="en-US" dirty="0" smtClean="0"/>
              <a:t>In diploid life cycles, meiosis in germ cells of a multicellular organism results in the formation of haploid gametes.</a:t>
            </a:r>
            <a:endParaRPr lang="en-US" dirty="0"/>
          </a:p>
        </p:txBody>
      </p:sp>
      <p:sp>
        <p:nvSpPr>
          <p:cNvPr id="3" name="Title 2"/>
          <p:cNvSpPr>
            <a:spLocks noGrp="1"/>
          </p:cNvSpPr>
          <p:nvPr>
            <p:ph type="title"/>
          </p:nvPr>
        </p:nvSpPr>
        <p:spPr/>
        <p:txBody>
          <a:bodyPr/>
          <a:lstStyle/>
          <a:p>
            <a:r>
              <a:rPr lang="en-US" dirty="0"/>
              <a:t>Diploid </a:t>
            </a:r>
            <a:r>
              <a:rPr lang="en-US" dirty="0" smtClean="0"/>
              <a:t>Facts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Mostly in fungi and protists</a:t>
            </a:r>
          </a:p>
          <a:p>
            <a:r>
              <a:rPr lang="en-US" dirty="0" smtClean="0"/>
              <a:t>The zygote (the only diploid portion of the life cycle) goes through meiosis immediately after it is formed and makes new haploid cells.</a:t>
            </a:r>
          </a:p>
          <a:p>
            <a:r>
              <a:rPr lang="en-US" dirty="0" smtClean="0"/>
              <a:t>In haploid life cycles, meiosis in a diploid zygote results in the formation of the first cell of a multicellular haploid individual.</a:t>
            </a:r>
            <a:endParaRPr lang="en-US" dirty="0"/>
          </a:p>
        </p:txBody>
      </p:sp>
      <p:sp>
        <p:nvSpPr>
          <p:cNvPr id="3" name="Title 2"/>
          <p:cNvSpPr>
            <a:spLocks noGrp="1"/>
          </p:cNvSpPr>
          <p:nvPr>
            <p:ph type="title"/>
          </p:nvPr>
        </p:nvSpPr>
        <p:spPr/>
        <p:txBody>
          <a:bodyPr/>
          <a:lstStyle/>
          <a:p>
            <a:r>
              <a:rPr lang="en-US" dirty="0" smtClean="0"/>
              <a:t>Haploid Life cycle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Plants and most multicellular protists have a life cycle that alternates between a haploid phase and a diploid phase called alternation of generation.</a:t>
            </a:r>
          </a:p>
          <a:p>
            <a:r>
              <a:rPr lang="en-US" dirty="0" smtClean="0"/>
              <a:t>The plant will produce haploid cells through meiosis that will reach maturity to fuse and form the diploid phase which will then produce haploid cells that will reach maturity and the cycle will </a:t>
            </a:r>
            <a:r>
              <a:rPr lang="en-US" smtClean="0"/>
              <a:t>repeat itself.</a:t>
            </a:r>
            <a:endParaRPr lang="en-US" dirty="0"/>
          </a:p>
        </p:txBody>
      </p:sp>
      <p:sp>
        <p:nvSpPr>
          <p:cNvPr id="3" name="Title 2"/>
          <p:cNvSpPr>
            <a:spLocks noGrp="1"/>
          </p:cNvSpPr>
          <p:nvPr>
            <p:ph type="title"/>
          </p:nvPr>
        </p:nvSpPr>
        <p:spPr/>
        <p:txBody>
          <a:bodyPr/>
          <a:lstStyle/>
          <a:p>
            <a:r>
              <a:rPr lang="en-US" dirty="0" smtClean="0"/>
              <a:t>Alternation of generation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sexual reproduction </a:t>
            </a:r>
            <a:r>
              <a:rPr lang="en-US" b="1" u="sng" dirty="0"/>
              <a:t>two parents </a:t>
            </a:r>
            <a:r>
              <a:rPr lang="en-US" dirty="0"/>
              <a:t>give genetic material to produce offspring that are </a:t>
            </a:r>
            <a:r>
              <a:rPr lang="en-US" b="1" u="sng" dirty="0"/>
              <a:t>genetically different from the parents</a:t>
            </a:r>
            <a:r>
              <a:rPr lang="en-US" dirty="0"/>
              <a:t>.</a:t>
            </a:r>
          </a:p>
          <a:p>
            <a:r>
              <a:rPr lang="en-US" dirty="0"/>
              <a:t>Each parent produces a </a:t>
            </a:r>
            <a:r>
              <a:rPr lang="en-US" b="1" u="sng" dirty="0"/>
              <a:t>reproductive cell called a </a:t>
            </a:r>
            <a:r>
              <a:rPr lang="en-US" b="1" u="sng" dirty="0">
                <a:solidFill>
                  <a:srgbClr val="FF0000"/>
                </a:solidFill>
              </a:rPr>
              <a:t>gamete</a:t>
            </a:r>
            <a:r>
              <a:rPr lang="en-US" b="1" u="sng" dirty="0"/>
              <a:t>.</a:t>
            </a:r>
          </a:p>
          <a:p>
            <a:r>
              <a:rPr lang="en-US" dirty="0"/>
              <a:t>The gamete of one parent fuses with the gamete of another to form  a </a:t>
            </a:r>
            <a:r>
              <a:rPr lang="en-US" b="1" u="sng" dirty="0">
                <a:solidFill>
                  <a:srgbClr val="FF0000"/>
                </a:solidFill>
              </a:rPr>
              <a:t>zygote</a:t>
            </a:r>
            <a:r>
              <a:rPr lang="en-US" dirty="0"/>
              <a:t>, this process is called </a:t>
            </a:r>
            <a:r>
              <a:rPr lang="en-US" b="1" u="sng" dirty="0">
                <a:solidFill>
                  <a:srgbClr val="FF0000"/>
                </a:solidFill>
              </a:rPr>
              <a:t>fertilization</a:t>
            </a:r>
            <a:r>
              <a:rPr lang="en-US" dirty="0"/>
              <a:t>.</a:t>
            </a:r>
          </a:p>
          <a:p>
            <a:endParaRPr lang="en-US" dirty="0"/>
          </a:p>
        </p:txBody>
      </p:sp>
      <p:sp>
        <p:nvSpPr>
          <p:cNvPr id="3" name="Title 2"/>
          <p:cNvSpPr>
            <a:spLocks noGrp="1"/>
          </p:cNvSpPr>
          <p:nvPr>
            <p:ph type="title"/>
          </p:nvPr>
        </p:nvSpPr>
        <p:spPr/>
        <p:txBody>
          <a:bodyPr/>
          <a:lstStyle/>
          <a:p>
            <a:r>
              <a:rPr lang="en-US" dirty="0" smtClean="0"/>
              <a:t>Sexual Reproduction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010150"/>
            <a:ext cx="489763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37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Male animals produce gametes – sperm</a:t>
            </a:r>
          </a:p>
          <a:p>
            <a:pPr lvl="1"/>
            <a:r>
              <a:rPr lang="en-US" dirty="0" smtClean="0"/>
              <a:t>Male gametes go through meiosis to produce </a:t>
            </a:r>
            <a:r>
              <a:rPr lang="en-US" b="1" u="sng" dirty="0" smtClean="0">
                <a:solidFill>
                  <a:srgbClr val="FF0000"/>
                </a:solidFill>
              </a:rPr>
              <a:t>four</a:t>
            </a:r>
            <a:r>
              <a:rPr lang="en-US" dirty="0" smtClean="0"/>
              <a:t> </a:t>
            </a:r>
            <a:r>
              <a:rPr lang="en-US" b="1" u="sng" dirty="0" smtClean="0">
                <a:solidFill>
                  <a:srgbClr val="FF0000"/>
                </a:solidFill>
              </a:rPr>
              <a:t>sperm</a:t>
            </a:r>
            <a:r>
              <a:rPr lang="en-US" dirty="0" smtClean="0"/>
              <a:t>.</a:t>
            </a:r>
          </a:p>
          <a:p>
            <a:r>
              <a:rPr lang="en-US" dirty="0" smtClean="0"/>
              <a:t>Female animals produce gametes – eggs</a:t>
            </a:r>
          </a:p>
          <a:p>
            <a:pPr lvl="1"/>
            <a:r>
              <a:rPr lang="en-US" dirty="0" smtClean="0"/>
              <a:t>Female gametes go through meiosis to produce </a:t>
            </a:r>
            <a:r>
              <a:rPr lang="en-US" b="1" u="sng" dirty="0" smtClean="0">
                <a:solidFill>
                  <a:srgbClr val="FF0000"/>
                </a:solidFill>
              </a:rPr>
              <a:t>four eggs </a:t>
            </a:r>
            <a:r>
              <a:rPr lang="en-US" dirty="0" smtClean="0"/>
              <a:t>however </a:t>
            </a:r>
            <a:r>
              <a:rPr lang="en-US" u="sng" dirty="0" smtClean="0"/>
              <a:t>one will be larger than the other three which will not make it to maturity (only one egg per cycle)</a:t>
            </a:r>
            <a:endParaRPr lang="en-US" u="sng" dirty="0"/>
          </a:p>
        </p:txBody>
      </p:sp>
      <p:sp>
        <p:nvSpPr>
          <p:cNvPr id="3" name="Title 2"/>
          <p:cNvSpPr>
            <a:spLocks noGrp="1"/>
          </p:cNvSpPr>
          <p:nvPr>
            <p:ph type="title"/>
          </p:nvPr>
        </p:nvSpPr>
        <p:spPr/>
        <p:txBody>
          <a:bodyPr/>
          <a:lstStyle/>
          <a:p>
            <a:r>
              <a:rPr lang="en-US" dirty="0" smtClean="0"/>
              <a:t>Meiosis and gamete formation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a:solidFill>
                  <a:srgbClr val="FF0000"/>
                </a:solidFill>
              </a:rPr>
              <a:t>Germ cells </a:t>
            </a:r>
            <a:r>
              <a:rPr lang="en-US" b="1" u="sng" dirty="0" smtClean="0">
                <a:solidFill>
                  <a:srgbClr val="FF0000"/>
                </a:solidFill>
              </a:rPr>
              <a:t>(sperm/egg)</a:t>
            </a:r>
            <a:r>
              <a:rPr lang="en-US" dirty="0" smtClean="0"/>
              <a:t>are </a:t>
            </a:r>
            <a:r>
              <a:rPr lang="en-US" dirty="0"/>
              <a:t>specialized for </a:t>
            </a:r>
            <a:r>
              <a:rPr lang="en-US" b="1" u="sng" dirty="0"/>
              <a:t>sexual reproduction.</a:t>
            </a:r>
          </a:p>
          <a:p>
            <a:r>
              <a:rPr lang="en-US" b="1" u="sng" dirty="0"/>
              <a:t>Only </a:t>
            </a:r>
            <a:r>
              <a:rPr lang="en-US" b="1" u="sng" dirty="0">
                <a:solidFill>
                  <a:srgbClr val="FF0000"/>
                </a:solidFill>
              </a:rPr>
              <a:t>germ cells </a:t>
            </a:r>
            <a:r>
              <a:rPr lang="en-US" b="1" u="sng" dirty="0"/>
              <a:t>can produce </a:t>
            </a:r>
            <a:r>
              <a:rPr lang="en-US" b="1" u="sng" dirty="0">
                <a:solidFill>
                  <a:srgbClr val="FF0000"/>
                </a:solidFill>
              </a:rPr>
              <a:t>gametes</a:t>
            </a:r>
            <a:r>
              <a:rPr lang="en-US" dirty="0"/>
              <a:t>.</a:t>
            </a:r>
          </a:p>
          <a:p>
            <a:r>
              <a:rPr lang="en-US" dirty="0"/>
              <a:t>All other body cells are called </a:t>
            </a:r>
            <a:r>
              <a:rPr lang="en-US" b="1" u="sng" dirty="0">
                <a:solidFill>
                  <a:srgbClr val="FF0000"/>
                </a:solidFill>
              </a:rPr>
              <a:t>somatic cells</a:t>
            </a:r>
            <a:r>
              <a:rPr lang="en-US" dirty="0"/>
              <a:t>.</a:t>
            </a:r>
          </a:p>
          <a:p>
            <a:r>
              <a:rPr lang="en-US" b="1" u="sng" dirty="0">
                <a:solidFill>
                  <a:srgbClr val="FF0000"/>
                </a:solidFill>
              </a:rPr>
              <a:t>Somatic cells </a:t>
            </a:r>
            <a:r>
              <a:rPr lang="en-US" dirty="0"/>
              <a:t>have no participation in reproduction.</a:t>
            </a:r>
          </a:p>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3896313"/>
            <a:ext cx="3076575" cy="23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01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Germ cells (from ovaries and testis) make gametes (sex cells aka egg and sperm)</a:t>
            </a:r>
          </a:p>
          <a:p>
            <a:endParaRPr lang="en-US" dirty="0"/>
          </a:p>
          <a:p>
            <a:r>
              <a:rPr lang="en-US" dirty="0" smtClean="0"/>
              <a:t>Gamete (egg) + gamete (sperm) = zygote</a:t>
            </a:r>
          </a:p>
          <a:p>
            <a:pPr marL="109728" indent="0" algn="ctr">
              <a:buNone/>
            </a:pPr>
            <a:endParaRPr lang="en-US" dirty="0"/>
          </a:p>
          <a:p>
            <a:pPr marL="109728" indent="0" algn="ctr">
              <a:buNone/>
            </a:pPr>
            <a:r>
              <a:rPr lang="en-US" dirty="0" smtClean="0"/>
              <a:t>Fertilization</a:t>
            </a:r>
            <a:endParaRPr lang="en-US" dirty="0"/>
          </a:p>
        </p:txBody>
      </p:sp>
      <p:sp>
        <p:nvSpPr>
          <p:cNvPr id="3" name="Title 2"/>
          <p:cNvSpPr>
            <a:spLocks noGrp="1"/>
          </p:cNvSpPr>
          <p:nvPr>
            <p:ph type="title"/>
          </p:nvPr>
        </p:nvSpPr>
        <p:spPr/>
        <p:txBody>
          <a:bodyPr/>
          <a:lstStyle/>
          <a:p>
            <a:endParaRPr lang="en-US"/>
          </a:p>
        </p:txBody>
      </p:sp>
      <p:sp>
        <p:nvSpPr>
          <p:cNvPr id="4" name="Left Brace 3"/>
          <p:cNvSpPr/>
          <p:nvPr/>
        </p:nvSpPr>
        <p:spPr>
          <a:xfrm rot="16200000">
            <a:off x="4000500" y="-266700"/>
            <a:ext cx="914400" cy="7086600"/>
          </a:xfrm>
          <a:prstGeom prst="leftBrace">
            <a:avLst>
              <a:gd name="adj1" fmla="val 4559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319" y="4419600"/>
            <a:ext cx="3814762" cy="184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91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7776625"/>
              </p:ext>
            </p:extLst>
          </p:nvPr>
        </p:nvGraphicFramePr>
        <p:xfrm>
          <a:off x="457200" y="1481138"/>
          <a:ext cx="8229600" cy="41249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Sexual</a:t>
                      </a:r>
                      <a:endParaRPr lang="en-US" dirty="0"/>
                    </a:p>
                  </a:txBody>
                  <a:tcPr/>
                </a:tc>
                <a:tc>
                  <a:txBody>
                    <a:bodyPr/>
                    <a:lstStyle/>
                    <a:p>
                      <a:pPr algn="ctr"/>
                      <a:r>
                        <a:rPr lang="en-US" dirty="0" smtClean="0"/>
                        <a:t>Asexual</a:t>
                      </a:r>
                      <a:endParaRPr lang="en-US" dirty="0"/>
                    </a:p>
                  </a:txBody>
                  <a:tcPr/>
                </a:tc>
              </a:tr>
              <a:tr h="370840">
                <a:tc>
                  <a:txBody>
                    <a:bodyPr/>
                    <a:lstStyle/>
                    <a:p>
                      <a:pPr algn="ctr"/>
                      <a:r>
                        <a:rPr lang="en-US" dirty="0" smtClean="0"/>
                        <a:t>Mate for companion</a:t>
                      </a:r>
                      <a:endParaRPr lang="en-US" dirty="0"/>
                    </a:p>
                  </a:txBody>
                  <a:tcPr/>
                </a:tc>
                <a:tc>
                  <a:txBody>
                    <a:bodyPr/>
                    <a:lstStyle/>
                    <a:p>
                      <a:pPr algn="ctr"/>
                      <a:r>
                        <a:rPr lang="en-US" dirty="0" smtClean="0"/>
                        <a:t>Simple and Easy</a:t>
                      </a:r>
                    </a:p>
                    <a:p>
                      <a:pPr algn="ctr"/>
                      <a:endParaRPr lang="en-US" dirty="0"/>
                    </a:p>
                  </a:txBody>
                  <a:tcPr/>
                </a:tc>
              </a:tr>
              <a:tr h="370840">
                <a:tc>
                  <a:txBody>
                    <a:bodyPr/>
                    <a:lstStyle/>
                    <a:p>
                      <a:pPr algn="ctr"/>
                      <a:r>
                        <a:rPr lang="en-US" dirty="0" smtClean="0"/>
                        <a:t>Produces a variety of traits</a:t>
                      </a:r>
                    </a:p>
                    <a:p>
                      <a:pPr algn="ctr"/>
                      <a:endParaRPr lang="en-US" dirty="0"/>
                    </a:p>
                  </a:txBody>
                  <a:tcPr/>
                </a:tc>
                <a:tc>
                  <a:txBody>
                    <a:bodyPr/>
                    <a:lstStyle/>
                    <a:p>
                      <a:pPr algn="ctr"/>
                      <a:r>
                        <a:rPr lang="en-US" dirty="0" smtClean="0"/>
                        <a:t>Little</a:t>
                      </a:r>
                      <a:r>
                        <a:rPr lang="en-US" baseline="0" dirty="0" smtClean="0"/>
                        <a:t> energy is required this w</a:t>
                      </a:r>
                      <a:r>
                        <a:rPr lang="en-US" dirty="0" smtClean="0"/>
                        <a:t>ay</a:t>
                      </a:r>
                      <a:endParaRPr lang="en-US" dirty="0"/>
                    </a:p>
                  </a:txBody>
                  <a:tcPr/>
                </a:tc>
              </a:tr>
              <a:tr h="370840">
                <a:tc>
                  <a:txBody>
                    <a:bodyPr/>
                    <a:lstStyle/>
                    <a:p>
                      <a:pPr algn="ctr"/>
                      <a:r>
                        <a:rPr lang="en-US" dirty="0" smtClean="0"/>
                        <a:t>Offspring</a:t>
                      </a:r>
                      <a:r>
                        <a:rPr lang="en-US" baseline="0" dirty="0" smtClean="0"/>
                        <a:t> </a:t>
                      </a:r>
                      <a:r>
                        <a:rPr lang="en-US" dirty="0" smtClean="0"/>
                        <a:t>are more likely to survive a change because they are all slightly different </a:t>
                      </a:r>
                    </a:p>
                    <a:p>
                      <a:pPr algn="ctr"/>
                      <a:endParaRPr lang="en-US" dirty="0"/>
                    </a:p>
                  </a:txBody>
                  <a:tcPr/>
                </a:tc>
                <a:tc>
                  <a:txBody>
                    <a:bodyPr/>
                    <a:lstStyle/>
                    <a:p>
                      <a:pPr algn="ctr"/>
                      <a:r>
                        <a:rPr lang="en-US" dirty="0" smtClean="0"/>
                        <a:t>Fast and you only need 1 parent to do this</a:t>
                      </a:r>
                      <a:endParaRPr lang="en-US" dirty="0"/>
                    </a:p>
                  </a:txBody>
                  <a:tcPr/>
                </a:tc>
              </a:tr>
              <a:tr h="370840">
                <a:tc>
                  <a:txBody>
                    <a:bodyPr/>
                    <a:lstStyle/>
                    <a:p>
                      <a:pPr algn="ctr"/>
                      <a:r>
                        <a:rPr lang="en-US" dirty="0" smtClean="0"/>
                        <a:t>Few offspring </a:t>
                      </a:r>
                      <a:endParaRPr lang="en-US" dirty="0"/>
                    </a:p>
                  </a:txBody>
                  <a:tcPr/>
                </a:tc>
                <a:tc>
                  <a:txBody>
                    <a:bodyPr/>
                    <a:lstStyle/>
                    <a:p>
                      <a:pPr algn="ctr"/>
                      <a:r>
                        <a:rPr lang="en-US" dirty="0" smtClean="0"/>
                        <a:t>Many offspring</a:t>
                      </a:r>
                      <a:endParaRPr lang="en-US" dirty="0"/>
                    </a:p>
                  </a:txBody>
                  <a:tcPr/>
                </a:tc>
              </a:tr>
              <a:tr h="370840">
                <a:tc>
                  <a:txBody>
                    <a:bodyPr/>
                    <a:lstStyle/>
                    <a:p>
                      <a:pPr algn="ctr"/>
                      <a:r>
                        <a:rPr lang="en-US" dirty="0" smtClean="0"/>
                        <a:t>Takes longer and requires more energy </a:t>
                      </a:r>
                      <a:endParaRPr lang="en-US" dirty="0"/>
                    </a:p>
                  </a:txBody>
                  <a:tcPr/>
                </a:tc>
                <a:tc>
                  <a:txBody>
                    <a:bodyPr/>
                    <a:lstStyle/>
                    <a:p>
                      <a:pPr algn="ctr"/>
                      <a:r>
                        <a:rPr lang="en-US" dirty="0" smtClean="0"/>
                        <a:t>All offspring</a:t>
                      </a:r>
                      <a:r>
                        <a:rPr lang="en-US" baseline="0" dirty="0" smtClean="0"/>
                        <a:t> </a:t>
                      </a:r>
                      <a:r>
                        <a:rPr lang="en-US" dirty="0" smtClean="0"/>
                        <a:t>are identical so</a:t>
                      </a:r>
                      <a:r>
                        <a:rPr lang="en-US" baseline="0" dirty="0" smtClean="0"/>
                        <a:t> they </a:t>
                      </a:r>
                      <a:r>
                        <a:rPr lang="en-US" dirty="0" smtClean="0"/>
                        <a:t>are unlikely to survive a major disaster</a:t>
                      </a:r>
                      <a:endParaRPr lang="en-US" dirty="0"/>
                    </a:p>
                  </a:txBody>
                  <a:tcPr/>
                </a:tc>
              </a:tr>
            </a:tbl>
          </a:graphicData>
        </a:graphic>
      </p:graphicFrame>
      <p:sp>
        <p:nvSpPr>
          <p:cNvPr id="3" name="Title 2"/>
          <p:cNvSpPr>
            <a:spLocks noGrp="1"/>
          </p:cNvSpPr>
          <p:nvPr>
            <p:ph type="title"/>
          </p:nvPr>
        </p:nvSpPr>
        <p:spPr/>
        <p:txBody>
          <a:bodyPr>
            <a:normAutofit fontScale="90000"/>
          </a:bodyPr>
          <a:lstStyle/>
          <a:p>
            <a:pPr algn="ctr"/>
            <a:r>
              <a:rPr lang="en-US" dirty="0" smtClean="0"/>
              <a:t>Advantages and Disadvantages </a:t>
            </a:r>
            <a:r>
              <a:rPr lang="en-US" dirty="0"/>
              <a:t>of sexual </a:t>
            </a:r>
            <a:r>
              <a:rPr lang="en-US" dirty="0" smtClean="0"/>
              <a:t>and asexual reproduction</a:t>
            </a:r>
            <a:endParaRPr lang="en-US" dirty="0"/>
          </a:p>
        </p:txBody>
      </p:sp>
    </p:spTree>
    <p:extLst>
      <p:ext uri="{BB962C8B-B14F-4D97-AF65-F5344CB8AC3E}">
        <p14:creationId xmlns:p14="http://schemas.microsoft.com/office/powerpoint/2010/main" val="311907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Each chromosome has thousands of genes that play an important role in determining how an organism develops and functions.</a:t>
            </a:r>
          </a:p>
          <a:p>
            <a:endParaRPr lang="en-US" dirty="0"/>
          </a:p>
          <a:p>
            <a:r>
              <a:rPr lang="en-US" dirty="0"/>
              <a:t>Each organism must have a </a:t>
            </a:r>
            <a:r>
              <a:rPr lang="en-US" b="1" u="sng" dirty="0"/>
              <a:t>specific number of chromosomes</a:t>
            </a:r>
            <a:r>
              <a:rPr lang="en-US" dirty="0"/>
              <a:t> or that organism will not develop properly.</a:t>
            </a:r>
          </a:p>
          <a:p>
            <a:endParaRPr lang="en-US" dirty="0"/>
          </a:p>
        </p:txBody>
      </p:sp>
      <p:sp>
        <p:nvSpPr>
          <p:cNvPr id="3" name="Title 2"/>
          <p:cNvSpPr>
            <a:spLocks noGrp="1"/>
          </p:cNvSpPr>
          <p:nvPr>
            <p:ph type="title"/>
          </p:nvPr>
        </p:nvSpPr>
        <p:spPr/>
        <p:txBody>
          <a:bodyPr/>
          <a:lstStyle/>
          <a:p>
            <a:r>
              <a:rPr lang="en-US" dirty="0"/>
              <a:t>Chromosome Number</a:t>
            </a:r>
          </a:p>
        </p:txBody>
      </p:sp>
    </p:spTree>
    <p:extLst>
      <p:ext uri="{BB962C8B-B14F-4D97-AF65-F5344CB8AC3E}">
        <p14:creationId xmlns:p14="http://schemas.microsoft.com/office/powerpoint/2010/main" val="57551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Haploid – 1 set of chromosomes (</a:t>
            </a:r>
            <a:r>
              <a:rPr lang="en-US" b="1" dirty="0" smtClean="0"/>
              <a:t>g</a:t>
            </a:r>
            <a:r>
              <a:rPr lang="en-US" dirty="0" smtClean="0"/>
              <a:t>ametes </a:t>
            </a:r>
            <a:r>
              <a:rPr lang="en-US" b="1" dirty="0" smtClean="0"/>
              <a:t>cells</a:t>
            </a:r>
            <a:r>
              <a:rPr lang="en-US" dirty="0" smtClean="0"/>
              <a:t> only) </a:t>
            </a:r>
          </a:p>
          <a:p>
            <a:r>
              <a:rPr lang="en-US" dirty="0" smtClean="0"/>
              <a:t>Diploid – 2 sets of chromosomes (all other cells)</a:t>
            </a:r>
          </a:p>
        </p:txBody>
      </p:sp>
      <p:sp>
        <p:nvSpPr>
          <p:cNvPr id="3" name="Title 2"/>
          <p:cNvSpPr>
            <a:spLocks noGrp="1"/>
          </p:cNvSpPr>
          <p:nvPr>
            <p:ph type="title"/>
          </p:nvPr>
        </p:nvSpPr>
        <p:spPr/>
        <p:txBody>
          <a:bodyPr/>
          <a:lstStyle/>
          <a:p>
            <a:r>
              <a:rPr lang="en-US" dirty="0" smtClean="0"/>
              <a:t>Haploid vs. Diploid</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427925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0"/>
            <a:ext cx="322729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739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1508</TotalTime>
  <Words>903</Words>
  <Application>Microsoft Office PowerPoint</Application>
  <PresentationFormat>On-screen Show (4:3)</PresentationFormat>
  <Paragraphs>101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Meiosis and Sexual Reproduction</vt:lpstr>
      <vt:lpstr>Asexual Reproduction</vt:lpstr>
      <vt:lpstr>Sexual Reproduction</vt:lpstr>
      <vt:lpstr>Meiosis and gamete formation</vt:lpstr>
      <vt:lpstr>PowerPoint Presentation</vt:lpstr>
      <vt:lpstr>PowerPoint Presentation</vt:lpstr>
      <vt:lpstr>Advantages and Disadvantages of sexual and asexual reproduction</vt:lpstr>
      <vt:lpstr>Chromosome Number</vt:lpstr>
      <vt:lpstr>Haploid vs. Diploid</vt:lpstr>
      <vt:lpstr>PowerPoint Presentation</vt:lpstr>
      <vt:lpstr>PowerPoint Presentation</vt:lpstr>
      <vt:lpstr>PowerPoint Presentation</vt:lpstr>
      <vt:lpstr>Meiosis</vt:lpstr>
      <vt:lpstr>Meiosis I</vt:lpstr>
      <vt:lpstr>Comparing Meiosis and Mitosis</vt:lpstr>
      <vt:lpstr>Genetic Variation</vt:lpstr>
      <vt:lpstr>PowerPoint Presentation</vt:lpstr>
      <vt:lpstr>Crossing Over</vt:lpstr>
      <vt:lpstr>They now have completely different information!</vt:lpstr>
      <vt:lpstr>Independent Assortment</vt:lpstr>
      <vt:lpstr>Random Fertilization</vt:lpstr>
      <vt:lpstr>Multicellular life cycles</vt:lpstr>
      <vt:lpstr>Diploid Facts</vt:lpstr>
      <vt:lpstr>Haploid Life cycle</vt:lpstr>
      <vt:lpstr>Alternation of generation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Meiosis and Sexual Reproduction</dc:title>
  <dc:creator>Admin</dc:creator>
  <cp:lastModifiedBy>Ms. Hughes</cp:lastModifiedBy>
  <cp:revision>58</cp:revision>
  <dcterms:created xsi:type="dcterms:W3CDTF">2012-03-12T13:31:44Z</dcterms:created>
  <dcterms:modified xsi:type="dcterms:W3CDTF">2017-02-22T17:38:16Z</dcterms:modified>
</cp:coreProperties>
</file>