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32"/>
  </p:notesMasterIdLst>
  <p:sldIdLst>
    <p:sldId id="731" r:id="rId2"/>
    <p:sldId id="735" r:id="rId3"/>
    <p:sldId id="738" r:id="rId4"/>
    <p:sldId id="739" r:id="rId5"/>
    <p:sldId id="655" r:id="rId6"/>
    <p:sldId id="656" r:id="rId7"/>
    <p:sldId id="657" r:id="rId8"/>
    <p:sldId id="658" r:id="rId9"/>
    <p:sldId id="671" r:id="rId10"/>
    <p:sldId id="659" r:id="rId11"/>
    <p:sldId id="732" r:id="rId12"/>
    <p:sldId id="746" r:id="rId13"/>
    <p:sldId id="742" r:id="rId14"/>
    <p:sldId id="743" r:id="rId15"/>
    <p:sldId id="737" r:id="rId16"/>
    <p:sldId id="740" r:id="rId17"/>
    <p:sldId id="741" r:id="rId18"/>
    <p:sldId id="661" r:id="rId19"/>
    <p:sldId id="662" r:id="rId20"/>
    <p:sldId id="663" r:id="rId21"/>
    <p:sldId id="667" r:id="rId22"/>
    <p:sldId id="733" r:id="rId23"/>
    <p:sldId id="664" r:id="rId24"/>
    <p:sldId id="665" r:id="rId25"/>
    <p:sldId id="666" r:id="rId26"/>
    <p:sldId id="722" r:id="rId27"/>
    <p:sldId id="668" r:id="rId28"/>
    <p:sldId id="734" r:id="rId29"/>
    <p:sldId id="744" r:id="rId30"/>
    <p:sldId id="74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434" autoAdjust="0"/>
  </p:normalViewPr>
  <p:slideViewPr>
    <p:cSldViewPr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9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E31DB-60D8-49B3-BA27-245586A9BA5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80D86-FA11-4D64-AFFF-627EA2451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9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3950" y="690563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492C-4770-43D8-B4F1-5F4E25150D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0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3950" y="690563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492C-4770-43D8-B4F1-5F4E25150D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78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7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41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8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7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195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541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454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83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09712E-25E5-4943-8AF9-F4C9A4BD2E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5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103FE-7F9F-4725-878E-B66CA59B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54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9764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1623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1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44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2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8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40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0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61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  <p:sldLayoutId id="2147483898" r:id="rId19"/>
    <p:sldLayoutId id="2147483899" r:id="rId20"/>
    <p:sldLayoutId id="2147483900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go0rum.deviantart.com/art/I-can-do-it-51822816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history.com/topics/vietnam-war/tet-offensive/videos/the-tet-offensive?m=528e394da93ae&amp;s=undefined&amp;f=1&amp;free=fal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MN_9VqfVQ9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dR2Iktffaw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IHnmriyXYe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go0rum.deviantart.com/art/I-can-do-it-518228160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Khhbmk-akk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Bell Work for Monday, December 11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4999"/>
            <a:ext cx="6477000" cy="2895601"/>
          </a:xfrm>
        </p:spPr>
        <p:txBody>
          <a:bodyPr/>
          <a:lstStyle/>
          <a:p>
            <a:pPr marL="203200" indent="0" algn="ctr">
              <a:buNone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203200" indent="0"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Standard Review Sheet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5" name="Picture 2" descr="This png image - Large Transparent PNG Christmas Tree with Gifts, is availabl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76" y="2057400"/>
            <a:ext cx="339242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1524000" y="-83127"/>
            <a:ext cx="6324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Verdana" panose="020B0604030504040204" pitchFamily="34" charset="0"/>
              </a:rPr>
              <a:t>Review Questions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533400"/>
            <a:ext cx="8229600" cy="5334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did America get involved in Vietnam?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the US first contribute to French involvement in Vietnam?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the U.S. support the corrupt South Vietnamese government?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the Viet Cong and who supported them?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motivated President Kennedy to continue the Vietnam War?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 did the Central Intelligence Agency (CIA) play in Vietnam?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a false report that led to major U.S. involvement in Vietnam?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Vietnam a WAR…why or why not?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President Johnson order bombings in North Vietnam</a:t>
            </a: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1524000" y="-83127"/>
            <a:ext cx="6324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Verdana" panose="020B0604030504040204" pitchFamily="34" charset="0"/>
              </a:rPr>
              <a:t>Review Questions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533400"/>
            <a:ext cx="8229600" cy="5334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did America get involved in Vietnam?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Cold War fears, and the containment policy?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did the US first contribute to French involvement in Vietnam?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Providing aid (arms and money) to French forces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did the U.S. support the corrupt South Vietnamese government?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Claimed Ho Chi Minh was communist and the Domino Theory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was the Viet Cong and who supported them?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Formed to resist the South Vietnam </a:t>
            </a:r>
            <a:r>
              <a:rPr lang="en-US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govt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Supported by North Vietnam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motivated President Kennedy to continue the Vietnam War?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contain communism after failure to overthrow Cuba’s Fidel Castro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role did the Central Intelligence Agency (CIA) play in Vietnam?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CIA-supported coup overthrew the corrupt president of South Vietnam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was a false report that led to major U.S. involvement in Vietnam?</a:t>
            </a:r>
          </a:p>
          <a:p>
            <a:pPr marL="628650" lvl="1" indent="-28416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Gulf of Tonkin Incident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Vietnam a WAR…why or why not?</a:t>
            </a:r>
          </a:p>
          <a:p>
            <a:pPr marL="628650" lvl="1" indent="-28416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Vietnam was not a war, it was a conflict…Congress never declared war!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did President Johnson order bombings in North Vietnam?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 he did not look soft on communism to conservatives</a:t>
            </a:r>
          </a:p>
        </p:txBody>
      </p:sp>
    </p:spTree>
    <p:extLst>
      <p:ext uri="{BB962C8B-B14F-4D97-AF65-F5344CB8AC3E}">
        <p14:creationId xmlns:p14="http://schemas.microsoft.com/office/powerpoint/2010/main" val="26247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Explain </a:t>
            </a:r>
            <a:r>
              <a:rPr lang="en-US" sz="3200" b="1" dirty="0" smtClean="0"/>
              <a:t>what you know so far about the </a:t>
            </a:r>
            <a:r>
              <a:rPr lang="en-US" sz="3200" b="1" dirty="0"/>
              <a:t>development of the war in Vietnam and its impact on American government and politics.</a:t>
            </a:r>
            <a:r>
              <a:rPr lang="en-US" sz="2400" dirty="0"/>
              <a:t/>
            </a:r>
            <a:br>
              <a:rPr lang="en-US" sz="24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287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USHC 8.3 Vietnam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7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br>
              <a:rPr lang="en-US" dirty="0" smtClean="0"/>
            </a:br>
            <a:r>
              <a:rPr lang="en-US" dirty="0" smtClean="0"/>
              <a:t>Tuesday, December 12,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461935" cy="34449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Standards Review Sheet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219204"/>
            <a:ext cx="3395766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9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0135"/>
            <a:ext cx="7467600" cy="375826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Explain the development of the war in Vietnam and its impact on American government and politics.</a:t>
            </a:r>
            <a:endParaRPr lang="en-US" dirty="0"/>
          </a:p>
          <a:p>
            <a:pPr lvl="1"/>
            <a:r>
              <a:rPr lang="en-US" dirty="0"/>
              <a:t>What protests and opposition was there to the Vietnam war?</a:t>
            </a:r>
            <a:endParaRPr lang="en-US" sz="2400" dirty="0"/>
          </a:p>
          <a:p>
            <a:pPr lvl="1"/>
            <a:r>
              <a:rPr lang="en-US" dirty="0"/>
              <a:t>What was the role of media during the Vietnam War?</a:t>
            </a:r>
            <a:endParaRPr lang="en-US" sz="2400" dirty="0"/>
          </a:p>
          <a:p>
            <a:pPr lvl="1"/>
            <a:r>
              <a:rPr lang="en-US" dirty="0"/>
              <a:t>What were the policies of President Nixon's administration during Vietnam?</a:t>
            </a:r>
            <a:endParaRPr lang="en-US" sz="2400" dirty="0"/>
          </a:p>
          <a:p>
            <a:pPr lvl="1"/>
            <a:r>
              <a:rPr lang="en-US" dirty="0"/>
              <a:t>What was the Watergate scandal and how did it contribute to the growing credibility gap?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533400" y="520337"/>
            <a:ext cx="80772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algn="l">
              <a:defRPr/>
            </a:pPr>
            <a:r>
              <a:rPr lang="en-US" sz="18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USHC-8.3:</a:t>
            </a:r>
            <a:r>
              <a:rPr lang="en-US" sz="1800" b="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 the development of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 in Vietnam</a:t>
            </a:r>
            <a:r>
              <a:rPr lang="en-US" sz="18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its impact on American government and politics, including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Gulf of Tonkin Resolution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the policies of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Johnson </a:t>
            </a:r>
            <a:r>
              <a:rPr lang="en-US" sz="1800" b="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administration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protests and opposition to the war,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 of the media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policies of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Nixon administration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the growing </a:t>
            </a:r>
            <a:r>
              <a:rPr lang="en-US" sz="1800" b="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credibility gap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that culminated in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Watergate scandal</a:t>
            </a:r>
            <a:endParaRPr lang="en-US" sz="1800" b="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03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CEEDE9-0B26-4DE3-802B-0143E5022AA3}"/>
              </a:ext>
            </a:extLst>
          </p:cNvPr>
          <p:cNvSpPr txBox="1"/>
          <p:nvPr/>
        </p:nvSpPr>
        <p:spPr>
          <a:xfrm>
            <a:off x="457200" y="304800"/>
            <a:ext cx="777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“I Can” Statements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359A5-B41E-40B1-976E-E0954E9926A6}"/>
              </a:ext>
            </a:extLst>
          </p:cNvPr>
          <p:cNvSpPr txBox="1"/>
          <p:nvPr/>
        </p:nvSpPr>
        <p:spPr>
          <a:xfrm>
            <a:off x="914400" y="1231642"/>
            <a:ext cx="731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can…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Browse my text 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Preview 1 &amp; 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Closely read with the focus in </a:t>
            </a:r>
            <a:r>
              <a:rPr lang="en-US" sz="2800" dirty="0" smtClean="0"/>
              <a:t>mind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Take </a:t>
            </a:r>
            <a:r>
              <a:rPr lang="en-US" sz="2800" dirty="0"/>
              <a:t>notes </a:t>
            </a:r>
            <a:r>
              <a:rPr lang="en-US" sz="2800" dirty="0" smtClean="0"/>
              <a:t>on </a:t>
            </a:r>
            <a:r>
              <a:rPr lang="en-US" sz="2800" b="1" dirty="0" smtClean="0"/>
              <a:t>the </a:t>
            </a:r>
            <a:r>
              <a:rPr lang="en-US" sz="2800" b="1" dirty="0"/>
              <a:t>development of the war in Vietnam and its impact on American government and politics.</a:t>
            </a: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Talk </a:t>
            </a:r>
            <a:r>
              <a:rPr lang="en-US" sz="2800" dirty="0"/>
              <a:t>about what I know so far, in my own </a:t>
            </a:r>
            <a:r>
              <a:rPr lang="en-US" sz="2800" dirty="0" smtClean="0"/>
              <a:t>words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Generate/ask questions about what I don’t know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4FFC5-51E4-4875-9643-FDB8BC86E7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32222" b="30741"/>
          <a:stretch/>
        </p:blipFill>
        <p:spPr>
          <a:xfrm>
            <a:off x="1810138" y="61971"/>
            <a:ext cx="5886061" cy="1226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8AD293-4626-48C8-901F-5E9A4B4EAB5F}"/>
              </a:ext>
            </a:extLst>
          </p:cNvPr>
          <p:cNvSpPr txBox="1"/>
          <p:nvPr/>
        </p:nvSpPr>
        <p:spPr>
          <a:xfrm>
            <a:off x="0" y="6477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go0rum.deviantart.com/art/I-can-do-it-51822816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088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85576" y="457200"/>
            <a:ext cx="6798734" cy="1652863"/>
          </a:xfrm>
        </p:spPr>
        <p:txBody>
          <a:bodyPr/>
          <a:lstStyle/>
          <a:p>
            <a:r>
              <a:rPr lang="en-US" sz="3600" u="sng" dirty="0" smtClean="0"/>
              <a:t>Student Work: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800" b="1" dirty="0"/>
              <a:t>Explain the development of the war in Vietnam and its impact on American government and politics.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85800" y="2487167"/>
            <a:ext cx="4114800" cy="3752765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/>
              <a:t>What protests and opposition was there to the Vietnam war?</a:t>
            </a:r>
          </a:p>
          <a:p>
            <a:r>
              <a:rPr lang="en-US" sz="3400" b="1" dirty="0"/>
              <a:t>What was the role of media during the Vietnam War?</a:t>
            </a:r>
          </a:p>
          <a:p>
            <a:r>
              <a:rPr lang="en-US" sz="3400" b="1" dirty="0"/>
              <a:t>What were the policies of President Nixon's administration during Vietnam?</a:t>
            </a:r>
          </a:p>
          <a:p>
            <a:r>
              <a:rPr lang="en-US" sz="3400" b="1" dirty="0"/>
              <a:t>What was the Watergate scandal and how did it contribute to the growing credibility gap?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029200" y="2567940"/>
            <a:ext cx="3337560" cy="3447288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Preview 1 &amp;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Close Read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Take notes (in my own words) &amp; Generate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Talk from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8D1F2-E2B4-439F-BF28-E6618C880C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533399" y="504786"/>
            <a:ext cx="8077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 indent="-223838">
              <a:buFont typeface="Arial" panose="020B0604020202020204" pitchFamily="34" charset="0"/>
              <a:buChar char="•"/>
            </a:pPr>
            <a:r>
              <a:rPr lang="en-US" altLang="en-US" sz="2000" dirty="0"/>
              <a:t>Opposition to war grew, seen as a </a:t>
            </a:r>
            <a:r>
              <a:rPr lang="en-US" altLang="en-US" sz="2000" dirty="0">
                <a:solidFill>
                  <a:srgbClr val="FF0000"/>
                </a:solidFill>
              </a:rPr>
              <a:t>“poor man’s fight”</a:t>
            </a:r>
            <a:r>
              <a:rPr lang="en-US" altLang="en-US" sz="2000" dirty="0"/>
              <a:t> </a:t>
            </a:r>
          </a:p>
          <a:p>
            <a:pPr indent="-223838">
              <a:buFont typeface="Arial" panose="020B0604020202020204" pitchFamily="34" charset="0"/>
              <a:buChar char="•"/>
            </a:pPr>
            <a:endParaRPr lang="en-US" altLang="en-US" sz="2000" u="sng" dirty="0"/>
          </a:p>
          <a:p>
            <a:pPr indent="-223838">
              <a:buFont typeface="Arial" panose="020B0604020202020204" pitchFamily="34" charset="0"/>
              <a:buChar char="•"/>
            </a:pPr>
            <a:r>
              <a:rPr lang="en-US" altLang="en-US" sz="2000" dirty="0"/>
              <a:t>The </a:t>
            </a:r>
            <a:r>
              <a:rPr lang="en-US" altLang="en-US" sz="2000" dirty="0">
                <a:solidFill>
                  <a:srgbClr val="FF0000"/>
                </a:solidFill>
              </a:rPr>
              <a:t>Draft</a:t>
            </a:r>
            <a:r>
              <a:rPr lang="en-US" altLang="en-US" sz="2000" dirty="0"/>
              <a:t> was seen as unfair: some got </a:t>
            </a:r>
            <a:r>
              <a:rPr lang="en-US" altLang="en-US" sz="2000" u="sng" dirty="0">
                <a:solidFill>
                  <a:srgbClr val="FF0000"/>
                </a:solidFill>
              </a:rPr>
              <a:t>medical exemption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and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u="sng" dirty="0">
                <a:solidFill>
                  <a:srgbClr val="FF0000"/>
                </a:solidFill>
              </a:rPr>
              <a:t>college deferments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or</a:t>
            </a:r>
            <a:r>
              <a:rPr lang="en-US" altLang="en-US" sz="2000" dirty="0">
                <a:solidFill>
                  <a:srgbClr val="FF0000"/>
                </a:solidFill>
              </a:rPr>
              <a:t> enlisted in the National Guard </a:t>
            </a:r>
          </a:p>
          <a:p>
            <a:pPr indent="-223838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0000"/>
              </a:solidFill>
            </a:endParaRPr>
          </a:p>
          <a:p>
            <a:pPr indent="-223838">
              <a:buFont typeface="Arial" panose="020B0604020202020204" pitchFamily="34" charset="0"/>
              <a:buChar char="•"/>
            </a:pPr>
            <a:r>
              <a:rPr lang="en-US" altLang="en-US" sz="2000" dirty="0"/>
              <a:t>Blacks served in large numbers as </a:t>
            </a:r>
            <a:r>
              <a:rPr lang="en-US" altLang="en-US" sz="2000" dirty="0">
                <a:solidFill>
                  <a:srgbClr val="FF0000"/>
                </a:solidFill>
              </a:rPr>
              <a:t>ground troops</a:t>
            </a:r>
            <a:endParaRPr lang="en-US" altLang="en-US" sz="2000" dirty="0"/>
          </a:p>
          <a:p>
            <a:pPr indent="-223838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indent="-223838">
              <a:buFont typeface="Arial" panose="020B0604020202020204" pitchFamily="34" charset="0"/>
              <a:buChar char="•"/>
            </a:pPr>
            <a:r>
              <a:rPr lang="en-US" altLang="en-US" sz="2000" dirty="0"/>
              <a:t>McCarthyism and civil rights protesters</a:t>
            </a:r>
            <a:r>
              <a:rPr lang="en-US" altLang="en-US" sz="2000" dirty="0">
                <a:solidFill>
                  <a:srgbClr val="FF0000"/>
                </a:solidFill>
              </a:rPr>
              <a:t> focused on the war </a:t>
            </a:r>
          </a:p>
          <a:p>
            <a:pPr marL="688975" lvl="1" indent="-344488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en-US" altLang="en-US" sz="2000" dirty="0"/>
              <a:t>Some returning soldiers </a:t>
            </a:r>
            <a:r>
              <a:rPr lang="en-US" altLang="en-US" sz="2000" dirty="0">
                <a:solidFill>
                  <a:srgbClr val="FF0000"/>
                </a:solidFill>
              </a:rPr>
              <a:t>joined the protest </a:t>
            </a:r>
          </a:p>
          <a:p>
            <a:pPr indent="-223838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0000"/>
              </a:solidFill>
            </a:endParaRPr>
          </a:p>
          <a:p>
            <a:pPr indent="-223838">
              <a:buFont typeface="Arial" panose="020B0604020202020204" pitchFamily="34" charset="0"/>
              <a:buChar char="•"/>
            </a:pPr>
            <a:r>
              <a:rPr lang="en-US" altLang="en-US" sz="2000" dirty="0"/>
              <a:t>Protesters </a:t>
            </a:r>
            <a:r>
              <a:rPr lang="en-US" altLang="en-US" sz="2000" dirty="0">
                <a:solidFill>
                  <a:srgbClr val="FF0000"/>
                </a:solidFill>
              </a:rPr>
              <a:t>lost public support </a:t>
            </a:r>
            <a:r>
              <a:rPr lang="en-US" altLang="en-US" sz="2000" dirty="0"/>
              <a:t>as protests became more </a:t>
            </a:r>
            <a:r>
              <a:rPr lang="en-US" altLang="en-US" sz="2000" u="sng" dirty="0"/>
              <a:t>provocative</a:t>
            </a:r>
            <a:r>
              <a:rPr lang="en-US" altLang="en-US" sz="2000" dirty="0"/>
              <a:t>, including </a:t>
            </a:r>
            <a:r>
              <a:rPr lang="en-US" altLang="en-US" sz="2000" dirty="0">
                <a:solidFill>
                  <a:srgbClr val="FF0000"/>
                </a:solidFill>
              </a:rPr>
              <a:t>the burning of draft cards</a:t>
            </a:r>
            <a:endParaRPr lang="en-US" altLang="en-US" sz="2000" dirty="0"/>
          </a:p>
          <a:p>
            <a:pPr indent="-223838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indent="-223838">
              <a:buFont typeface="Arial" panose="020B0604020202020204" pitchFamily="34" charset="0"/>
              <a:buChar char="•"/>
            </a:pPr>
            <a:r>
              <a:rPr lang="en-US" altLang="en-US" sz="2000" dirty="0"/>
              <a:t>TV coverage </a:t>
            </a:r>
            <a:r>
              <a:rPr lang="en-US" altLang="en-US" sz="2000" dirty="0">
                <a:solidFill>
                  <a:srgbClr val="FF0000"/>
                </a:solidFill>
              </a:rPr>
              <a:t>divided the nation into </a:t>
            </a:r>
            <a:r>
              <a:rPr lang="en-US" altLang="en-US" sz="2000" u="sng" dirty="0">
                <a:solidFill>
                  <a:srgbClr val="FF0000"/>
                </a:solidFill>
              </a:rPr>
              <a:t>Hawks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and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u="sng" dirty="0">
                <a:solidFill>
                  <a:srgbClr val="FF0000"/>
                </a:solidFill>
              </a:rPr>
              <a:t>Doves</a:t>
            </a:r>
            <a:endParaRPr lang="en-US" altLang="en-US" sz="2000" dirty="0"/>
          </a:p>
        </p:txBody>
      </p:sp>
      <p:pic>
        <p:nvPicPr>
          <p:cNvPr id="34819" name="Picture 2" descr="http://blogs.haverford.edu/amongfriends/files/2008/12/we-wont-fight-final.jpg?file=2008/12/we-wont-fight-f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3"/>
          <a:stretch/>
        </p:blipFill>
        <p:spPr bwMode="auto">
          <a:xfrm>
            <a:off x="1533741" y="4905991"/>
            <a:ext cx="2638425" cy="133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http://www.brunswick.k12.me.us/hdwyer/files/2013/12/76156_354231244691110_43273163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89743"/>
            <a:ext cx="1089963" cy="144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1540668" y="0"/>
            <a:ext cx="6062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 algn="ctr"/>
            <a:r>
              <a:rPr lang="en-US" altLang="en-US" sz="2800" b="1" dirty="0"/>
              <a:t>Vietnam War Protests</a:t>
            </a:r>
          </a:p>
        </p:txBody>
      </p:sp>
    </p:spTree>
    <p:extLst>
      <p:ext uri="{BB962C8B-B14F-4D97-AF65-F5344CB8AC3E}">
        <p14:creationId xmlns:p14="http://schemas.microsoft.com/office/powerpoint/2010/main" val="3073569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609600" y="457200"/>
            <a:ext cx="80010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News of the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u="sng" dirty="0">
                <a:solidFill>
                  <a:srgbClr val="FF0000"/>
                </a:solidFill>
              </a:rPr>
              <a:t>Tet Offensive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showed </a:t>
            </a:r>
            <a:r>
              <a:rPr lang="en-US" sz="2000" dirty="0">
                <a:solidFill>
                  <a:srgbClr val="FF0000"/>
                </a:solidFill>
              </a:rPr>
              <a:t>Viet Cong could attack anywhere</a:t>
            </a:r>
            <a:r>
              <a:rPr lang="en-US" sz="2000" dirty="0"/>
              <a:t>, </a:t>
            </a:r>
            <a:r>
              <a:rPr lang="en-US" sz="2000" u="sng" dirty="0"/>
              <a:t>leading to</a:t>
            </a:r>
            <a:r>
              <a:rPr lang="en-US" sz="2000" dirty="0"/>
              <a:t> public opinion against the war</a:t>
            </a:r>
          </a:p>
          <a:p>
            <a:pPr marL="0" indent="0">
              <a:defRPr/>
            </a:pPr>
            <a:endParaRPr lang="en-US" sz="2000" dirty="0"/>
          </a:p>
          <a:p>
            <a:pPr marL="457200" lvl="1" indent="0">
              <a:defRPr/>
            </a:pPr>
            <a:r>
              <a:rPr lang="en-US" sz="1800" b="1" u="sng" dirty="0">
                <a:solidFill>
                  <a:srgbClr val="002060"/>
                </a:solidFill>
                <a:hlinkClick r:id="rId2"/>
              </a:rPr>
              <a:t>VIDEO</a:t>
            </a:r>
            <a:r>
              <a:rPr lang="en-US" sz="1800" b="1" dirty="0">
                <a:solidFill>
                  <a:srgbClr val="002060"/>
                </a:solidFill>
                <a:hlinkClick r:id="rId2"/>
              </a:rPr>
              <a:t>:</a:t>
            </a:r>
            <a:r>
              <a:rPr lang="en-US" sz="1800" dirty="0">
                <a:hlinkClick r:id="rId2"/>
              </a:rPr>
              <a:t> </a:t>
            </a:r>
            <a:r>
              <a:rPr lang="en-US" sz="1800" dirty="0" err="1">
                <a:hlinkClick r:id="rId2"/>
              </a:rPr>
              <a:t>Tet</a:t>
            </a:r>
            <a:r>
              <a:rPr lang="en-US" sz="1800" dirty="0">
                <a:hlinkClick r:id="rId2"/>
              </a:rPr>
              <a:t> Offensive</a:t>
            </a:r>
            <a:endParaRPr lang="en-US" sz="1800" dirty="0"/>
          </a:p>
          <a:p>
            <a:pPr marL="457200" lvl="1" indent="0"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Public opposition </a:t>
            </a:r>
            <a:r>
              <a:rPr lang="en-US" sz="2000" u="sng" dirty="0"/>
              <a:t>and</a:t>
            </a:r>
            <a:r>
              <a:rPr lang="en-US" sz="2000" dirty="0">
                <a:solidFill>
                  <a:srgbClr val="FF0000"/>
                </a:solidFill>
              </a:rPr>
              <a:t> a split in the Democratic Party over the war</a:t>
            </a:r>
            <a:r>
              <a:rPr lang="en-US" sz="2000" dirty="0"/>
              <a:t> </a:t>
            </a:r>
            <a:r>
              <a:rPr lang="en-US" sz="2000" u="sng" dirty="0"/>
              <a:t>led Johnson to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withdraw from </a:t>
            </a:r>
            <a:r>
              <a:rPr lang="en-US" sz="2000" dirty="0"/>
              <a:t>the Democratic nomination </a:t>
            </a:r>
            <a:r>
              <a:rPr lang="en-US" sz="2000" u="sng" dirty="0"/>
              <a:t>and</a:t>
            </a:r>
            <a:r>
              <a:rPr lang="en-US" sz="2000" dirty="0">
                <a:solidFill>
                  <a:srgbClr val="FF0000"/>
                </a:solidFill>
              </a:rPr>
              <a:t> begin negotiations to end the war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Republican </a:t>
            </a:r>
            <a:r>
              <a:rPr lang="en-US" sz="2000" dirty="0">
                <a:solidFill>
                  <a:srgbClr val="FF0000"/>
                </a:solidFill>
              </a:rPr>
              <a:t>Richard Nixon was elected</a:t>
            </a:r>
            <a:r>
              <a:rPr lang="en-US" sz="2000" dirty="0"/>
              <a:t> president in 1968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</a:rPr>
              <a:t>Voters believed he would end the war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Nixon was unable to admit </a:t>
            </a:r>
            <a:r>
              <a:rPr lang="en-US" sz="2000" dirty="0">
                <a:solidFill>
                  <a:srgbClr val="FF0000"/>
                </a:solidFill>
              </a:rPr>
              <a:t>the war could not be won</a:t>
            </a:r>
          </a:p>
        </p:txBody>
      </p:sp>
      <p:pic>
        <p:nvPicPr>
          <p:cNvPr id="35843" name="Picture 2" descr="http://fadedandblurred.com/wp-content/uploads/2013/04/john-olson-vietnam-tet-offensiv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b="8782"/>
          <a:stretch/>
        </p:blipFill>
        <p:spPr bwMode="auto">
          <a:xfrm>
            <a:off x="616527" y="4212074"/>
            <a:ext cx="4263736" cy="204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historywithoutindignation.com/images/TetOffensive1968/14873404989_311c471884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31" y="4212074"/>
            <a:ext cx="3352800" cy="20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53200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http://www.history.com/topics/vietnam-war/tet-offensive/videos/the-tet-offensive?m=528e394da93ae&amp;s=undefined&amp;f=1&amp;free=false</a:t>
            </a:r>
          </a:p>
        </p:txBody>
      </p:sp>
    </p:spTree>
    <p:extLst>
      <p:ext uri="{BB962C8B-B14F-4D97-AF65-F5344CB8AC3E}">
        <p14:creationId xmlns:p14="http://schemas.microsoft.com/office/powerpoint/2010/main" val="420324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Explain the development of the war in Vietnam and its impact on American government and politics.</a:t>
            </a:r>
            <a:endParaRPr lang="en-US" dirty="0"/>
          </a:p>
          <a:p>
            <a:pPr lvl="1"/>
            <a:r>
              <a:rPr lang="en-US" dirty="0"/>
              <a:t>Why did America get involved in </a:t>
            </a:r>
            <a:r>
              <a:rPr lang="en-US" dirty="0" smtClean="0"/>
              <a:t>Vietnam?</a:t>
            </a:r>
            <a:endParaRPr lang="en-US" dirty="0"/>
          </a:p>
          <a:p>
            <a:pPr lvl="1"/>
            <a:r>
              <a:rPr lang="en-US" dirty="0"/>
              <a:t>What is the Gulf of Tonkin Resolution?</a:t>
            </a:r>
          </a:p>
          <a:p>
            <a:pPr lvl="1"/>
            <a:r>
              <a:rPr lang="en-US" dirty="0"/>
              <a:t>What were the policies of President Johnson’s administration during Vietnam?</a:t>
            </a:r>
          </a:p>
          <a:p>
            <a:endParaRPr lang="en-US" dirty="0"/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533400" y="520337"/>
            <a:ext cx="80772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algn="l">
              <a:defRPr/>
            </a:pPr>
            <a:r>
              <a:rPr lang="en-US" sz="18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USHC-8.3:</a:t>
            </a:r>
            <a:r>
              <a:rPr lang="en-US" sz="1800" b="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 the development of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 in Vietnam</a:t>
            </a:r>
            <a:r>
              <a:rPr lang="en-US" sz="18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its impact on American government and politics, including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Gulf of Tonkin Resolution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the policies of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Johnson </a:t>
            </a:r>
            <a:r>
              <a:rPr lang="en-US" sz="1800" b="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administration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protests and opposition to the war,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 of the media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policies of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Nixon administration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the growing </a:t>
            </a:r>
            <a:r>
              <a:rPr lang="en-US" sz="1800" b="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credibility gap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that culminated in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Watergate </a:t>
            </a:r>
            <a:r>
              <a:rPr lang="en-US" sz="1800" b="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scandal.</a:t>
            </a:r>
            <a:endParaRPr lang="en-US" sz="1800" b="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8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609600" y="519112"/>
            <a:ext cx="811212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 marL="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Nixon began policy of </a:t>
            </a:r>
            <a:r>
              <a:rPr lang="en-US" sz="2000" u="sng" dirty="0">
                <a:solidFill>
                  <a:srgbClr val="FF0000"/>
                </a:solidFill>
              </a:rPr>
              <a:t>Vietnamization</a:t>
            </a:r>
            <a:r>
              <a:rPr lang="en-US" sz="2000" dirty="0"/>
              <a:t>, while </a:t>
            </a:r>
            <a:r>
              <a:rPr lang="en-US" sz="2000" dirty="0">
                <a:solidFill>
                  <a:srgbClr val="FF0000"/>
                </a:solidFill>
              </a:rPr>
              <a:t>escalating the war</a:t>
            </a:r>
            <a:r>
              <a:rPr lang="en-US" sz="2000" dirty="0"/>
              <a:t> </a:t>
            </a:r>
            <a:r>
              <a:rPr lang="en-US" sz="2000" u="sng" dirty="0"/>
              <a:t>with a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secret bombing campaign </a:t>
            </a:r>
            <a:r>
              <a:rPr lang="en-US" sz="2000" dirty="0"/>
              <a:t>in</a:t>
            </a:r>
            <a:r>
              <a:rPr lang="en-US" sz="2000" dirty="0">
                <a:solidFill>
                  <a:srgbClr val="FF0000"/>
                </a:solidFill>
              </a:rPr>
              <a:t> Laos </a:t>
            </a:r>
            <a:r>
              <a:rPr lang="en-US" sz="2000" dirty="0"/>
              <a:t>&amp; </a:t>
            </a:r>
            <a:r>
              <a:rPr lang="en-US" sz="2000" dirty="0">
                <a:solidFill>
                  <a:srgbClr val="FF0000"/>
                </a:solidFill>
              </a:rPr>
              <a:t>Cambodia</a:t>
            </a:r>
          </a:p>
          <a:p>
            <a:pPr marL="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indent="0">
              <a:defRPr/>
            </a:pPr>
            <a:endParaRPr lang="en-US" sz="2000" dirty="0"/>
          </a:p>
          <a:p>
            <a:pPr marL="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Protests continued with a </a:t>
            </a:r>
            <a:r>
              <a:rPr lang="en-US" sz="2000" dirty="0">
                <a:solidFill>
                  <a:srgbClr val="FF0000"/>
                </a:solidFill>
              </a:rPr>
              <a:t>Peace March </a:t>
            </a:r>
            <a:r>
              <a:rPr lang="en-US" sz="2000" dirty="0"/>
              <a:t>in Washington D.C.</a:t>
            </a:r>
          </a:p>
          <a:p>
            <a:pPr marL="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When Nixon </a:t>
            </a:r>
            <a:r>
              <a:rPr lang="en-US" sz="2000" dirty="0">
                <a:solidFill>
                  <a:srgbClr val="FF0000"/>
                </a:solidFill>
              </a:rPr>
              <a:t>ended the </a:t>
            </a:r>
            <a:r>
              <a:rPr lang="en-US" sz="2000" u="sng" dirty="0">
                <a:solidFill>
                  <a:srgbClr val="FF0000"/>
                </a:solidFill>
              </a:rPr>
              <a:t>draft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</a:t>
            </a:r>
            <a:r>
              <a:rPr lang="en-US" sz="2000" dirty="0">
                <a:solidFill>
                  <a:srgbClr val="FF0000"/>
                </a:solidFill>
              </a:rPr>
              <a:t> initiated a </a:t>
            </a:r>
            <a:r>
              <a:rPr lang="en-US" sz="2000" u="sng" dirty="0">
                <a:solidFill>
                  <a:srgbClr val="FF0000"/>
                </a:solidFill>
              </a:rPr>
              <a:t>lottery system</a:t>
            </a:r>
            <a:r>
              <a:rPr lang="en-US" sz="2000" dirty="0">
                <a:solidFill>
                  <a:srgbClr val="FF0000"/>
                </a:solidFill>
              </a:rPr>
              <a:t>, protest calmed</a:t>
            </a:r>
            <a:r>
              <a:rPr lang="en-US" sz="2000" dirty="0"/>
              <a:t>, but </a:t>
            </a:r>
            <a:r>
              <a:rPr lang="en-US" sz="2000" dirty="0">
                <a:solidFill>
                  <a:srgbClr val="FF0000"/>
                </a:solidFill>
              </a:rPr>
              <a:t>intensified when </a:t>
            </a:r>
            <a:r>
              <a:rPr lang="en-US" sz="2000" dirty="0"/>
              <a:t>American forces invaded Cambodia to close the Ho Chi Minh trail</a:t>
            </a:r>
          </a:p>
          <a:p>
            <a:pPr marL="628650" lvl="2" indent="-284163"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Resulting protests led to the </a:t>
            </a:r>
            <a:r>
              <a:rPr lang="en-US" sz="2000" u="sng" dirty="0">
                <a:solidFill>
                  <a:srgbClr val="FF0000"/>
                </a:solidFill>
              </a:rPr>
              <a:t>Kent State Massacre</a:t>
            </a:r>
          </a:p>
          <a:p>
            <a:pPr marL="973138" lvl="3" indent="-284163"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Ohio National Guard </a:t>
            </a:r>
            <a:r>
              <a:rPr lang="en-US" sz="2000" dirty="0">
                <a:solidFill>
                  <a:srgbClr val="FF0000"/>
                </a:solidFill>
              </a:rPr>
              <a:t>open-fired on war protesters</a:t>
            </a:r>
            <a:r>
              <a:rPr lang="en-US" sz="2000" b="1" dirty="0">
                <a:solidFill>
                  <a:srgbClr val="002060"/>
                </a:solidFill>
              </a:rPr>
              <a:t>	</a:t>
            </a:r>
            <a:endParaRPr lang="en-US" sz="1800" dirty="0"/>
          </a:p>
        </p:txBody>
      </p:sp>
      <p:pic>
        <p:nvPicPr>
          <p:cNvPr id="36867" name="Picture 2" descr="http://peteralanlloyd.com/wp-content/uploads/2013/04/10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t="45436" r="20119"/>
          <a:stretch>
            <a:fillRect/>
          </a:stretch>
        </p:blipFill>
        <p:spPr bwMode="auto">
          <a:xfrm>
            <a:off x="641269" y="4648200"/>
            <a:ext cx="2302540" cy="15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http://www.slate.com/content/dam/slate/blogs/behold/2013/05/04/1.jpg.CROP.original-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1"/>
          <a:stretch/>
        </p:blipFill>
        <p:spPr bwMode="auto">
          <a:xfrm>
            <a:off x="4876800" y="4648200"/>
            <a:ext cx="3201091" cy="16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1295400"/>
            <a:ext cx="7848600" cy="707886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9pPr>
          </a:lstStyle>
          <a:p>
            <a:r>
              <a:rPr lang="en-US" altLang="en-US" sz="2000" b="1" u="sng" dirty="0"/>
              <a:t>Vietnamization</a:t>
            </a:r>
            <a:r>
              <a:rPr lang="en-US" altLang="en-US" sz="2000" b="1" dirty="0"/>
              <a:t>:</a:t>
            </a:r>
            <a:r>
              <a:rPr lang="en-US" altLang="en-US" sz="2000" dirty="0"/>
              <a:t> slowly removing all US troops, and turning war over to South Vietnamese troops, with U.S. aid</a:t>
            </a:r>
            <a:endParaRPr lang="en-US" alt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3733800" y="4304764"/>
            <a:ext cx="3579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VIDEO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: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 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Kent State Massacre</a:t>
            </a:r>
            <a:endParaRPr lang="en-U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477000"/>
            <a:ext cx="868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https://www.youtube.com/watch?v=MN_9VqfVQ9c</a:t>
            </a:r>
          </a:p>
        </p:txBody>
      </p:sp>
    </p:spTree>
    <p:extLst>
      <p:ext uri="{BB962C8B-B14F-4D97-AF65-F5344CB8AC3E}">
        <p14:creationId xmlns:p14="http://schemas.microsoft.com/office/powerpoint/2010/main" val="4005473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1676400" y="-41564"/>
            <a:ext cx="6324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Verdana" panose="020B0604030504040204" pitchFamily="34" charset="0"/>
              </a:rPr>
              <a:t>Review Questions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4182" y="533400"/>
            <a:ext cx="8132618" cy="6019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did many Vietnam protesters call the war, and why?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 many African Americans used in Vietnam?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Protesters lose public support?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Television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 coverage divided the nation into ______ and _______ .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showed Viet Cong could attack anywhere, hurting public opinion?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President Johnson respond to public opposition and a split party?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people believe President Nixon would do once in office?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programs or activities, one secretly, did Nixon start?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U.S. tragedy occurred because of protests of efforts in Cambodia?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1676400" y="-41564"/>
            <a:ext cx="6324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Verdana" panose="020B0604030504040204" pitchFamily="34" charset="0"/>
              </a:rPr>
              <a:t>Review Questions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4182" y="533400"/>
            <a:ext cx="8132618" cy="6019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did many Vietnam protesters call the war, and why?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Poor Man’s Fight: medical or college exemptions or join </a:t>
            </a:r>
            <a:r>
              <a:rPr lang="en-US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Nat.Guard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were many African Americans used in Vietnam?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Blacks served in large numbers as ground troops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did Protesters lose public support?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Protests became more provocative, included burning of draft cards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Television war coverage divided the nation into ______ and _______ .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Hawks and Doves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showed Viet Cong could attack anywhere, hurting public opinion?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Tet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Offensive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did President Johnson respond to public opposition and a split party?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Decided not to run for re-election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did people believe President Nixon would do once in office?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End the war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two programs or activities, one secretly, did Nixon start?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Vietnamization, and ordering bombing of Laos and Cambodia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U.S. tragedy occurred because of protests of efforts in Cambodia?</a:t>
            </a:r>
          </a:p>
          <a:p>
            <a:pPr marL="628650" lvl="1" indent="-28416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Kent State Massacre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3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03093"/>
            <a:ext cx="8001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Nixon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opened a </a:t>
            </a:r>
            <a:r>
              <a:rPr lang="en-US" sz="20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dialogue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(talk) with China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hoping to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undermine Chinese support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North Vietnamese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followed a policy of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detente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the Soviet Union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hopes of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splitting the two powerful communist countries</a:t>
            </a:r>
          </a:p>
          <a:p>
            <a:pPr marL="628650" lvl="1" indent="-2841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Détente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easing of hostility between countries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eve of 1972 elections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Nixon administration announced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agreement with North Vietnam</a:t>
            </a:r>
          </a:p>
          <a:p>
            <a:pPr marL="628650" lvl="1" indent="-284163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the election,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was no longer an agreement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Forces were withdrawn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POWs returned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 in 1973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1975: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Saigon fell to North Vietnamese and the war ended</a:t>
            </a:r>
          </a:p>
          <a:p>
            <a:pPr marL="628650" lvl="1" indent="-2841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Containment policy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failed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Southeast Asia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000" b="1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VIDEO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</a:t>
            </a:r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Vietnam War-Fall of Saigon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1371600" y="-20782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r>
              <a:rPr lang="en-US" altLang="en-US" sz="2800" b="1" dirty="0"/>
              <a:t>End of the Vietnam Conflict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4770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https://www.youtube.com/watch?v=IdR2Iktffaw</a:t>
            </a:r>
          </a:p>
        </p:txBody>
      </p:sp>
    </p:spTree>
    <p:extLst>
      <p:ext uri="{BB962C8B-B14F-4D97-AF65-F5344CB8AC3E}">
        <p14:creationId xmlns:p14="http://schemas.microsoft.com/office/powerpoint/2010/main" val="2665844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38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Vietnam is more than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failed war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loss of 58,000 soldiers; 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became a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Cultural phenomenon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questioned American values:</a:t>
            </a:r>
          </a:p>
          <a:p>
            <a:pPr marL="801687"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Lai Massacre: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U.S. murdered village of over 500</a:t>
            </a:r>
          </a:p>
          <a:p>
            <a:pPr marL="801687"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Agent Orange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Napalm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Cancer and Burnt to death</a:t>
            </a:r>
            <a:endParaRPr lang="en-US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1687"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‘Fragging’: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Throw grenades in tent of fellow soldiers</a:t>
            </a:r>
          </a:p>
          <a:p>
            <a:pPr marL="801687"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Heavy use of drugs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among the troops</a:t>
            </a:r>
          </a:p>
          <a:p>
            <a:pPr marL="801687"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Mistreatment of returning veterans: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“Baby Killer,”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22383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 to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distrust among generations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government </a:t>
            </a:r>
          </a:p>
          <a:p>
            <a:pPr marL="628650" lvl="1" indent="-284163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Evidence of false information was confirmed with </a:t>
            </a:r>
            <a:r>
              <a:rPr lang="en-US" sz="2000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Pentagon Papers</a:t>
            </a:r>
            <a:r>
              <a:rPr lang="en-US" sz="20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increased the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2000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credibility gap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.’</a:t>
            </a:r>
          </a:p>
          <a:p>
            <a:pPr marL="628650" lvl="1" indent="-284163">
              <a:buFont typeface="Wingdings" panose="05000000000000000000" pitchFamily="2" charset="2"/>
              <a:buChar char="Ø"/>
              <a:defRPr/>
            </a:pP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Papers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confirmed suspicions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the </a:t>
            </a:r>
            <a:r>
              <a:rPr lang="en-US" sz="2000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active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 the government played in building up the conflict</a:t>
            </a:r>
          </a:p>
          <a:p>
            <a:pPr marL="855663" lvl="2" indent="-227013"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Credibility Gap: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Gap between what is Said vs. True</a:t>
            </a:r>
          </a:p>
          <a:p>
            <a:pPr marL="855663" lvl="2" indent="-227013"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Lied to the public: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Said they were trying to end the war</a:t>
            </a:r>
          </a:p>
          <a:p>
            <a:pPr lvl="2">
              <a:defRPr/>
            </a:pP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57300" y="-48387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9pPr>
          </a:lstStyle>
          <a:p>
            <a:r>
              <a:rPr lang="en-US" altLang="en-US" sz="2800" b="1" dirty="0"/>
              <a:t>Impact of the Vietnam Conflict</a:t>
            </a:r>
          </a:p>
        </p:txBody>
      </p:sp>
    </p:spTree>
    <p:extLst>
      <p:ext uri="{BB962C8B-B14F-4D97-AF65-F5344CB8AC3E}">
        <p14:creationId xmlns:p14="http://schemas.microsoft.com/office/powerpoint/2010/main" val="1767140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077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Controversy over Vietnam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led the Nixon administration to employ the ‘</a:t>
            </a:r>
            <a:r>
              <a:rPr lang="en-US" sz="20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plumbers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authorize the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break-in of the Watergate offices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Democratic Party</a:t>
            </a:r>
          </a:p>
          <a:p>
            <a:pPr marL="692150" lvl="1" indent="-3460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the plumbers were caught, it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 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Watergate Scandal, </a:t>
            </a:r>
            <a:r>
              <a:rPr lang="en-US" sz="20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Impeachment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hearings, Nixon’s </a:t>
            </a:r>
            <a:r>
              <a:rPr lang="en-US" sz="20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Resignation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more government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mistrust</a:t>
            </a:r>
            <a:endParaRPr lang="en-US" sz="20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81000" y="-48387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9pPr>
          </a:lstStyle>
          <a:p>
            <a:r>
              <a:rPr lang="en-US" altLang="en-US" sz="2800" b="1" dirty="0"/>
              <a:t>Impact of the Vietnam Conflict </a:t>
            </a:r>
            <a:r>
              <a:rPr lang="en-US" altLang="en-US" sz="2800" dirty="0"/>
              <a:t>(continued)</a:t>
            </a:r>
          </a:p>
        </p:txBody>
      </p:sp>
      <p:pic>
        <p:nvPicPr>
          <p:cNvPr id="4" name="Picture 4" descr="http://s3.amazonaws.com/s3.timetoast.com/public/uploads/photos/5529325/watergate-scandal.jpg?14002107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47" y="3285784"/>
            <a:ext cx="3705605" cy="289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tvimpactsonamerica.weebly.com/uploads/1/9/1/2/19127299/254189398_orig.jpg?2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" b="-232"/>
          <a:stretch>
            <a:fillRect/>
          </a:stretch>
        </p:blipFill>
        <p:spPr bwMode="auto">
          <a:xfrm>
            <a:off x="4876800" y="3285784"/>
            <a:ext cx="3517900" cy="289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687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20913"/>
            <a:ext cx="784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1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 Powers Act: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allows Congress 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 the President's use of the military: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3888" lvl="2" indent="-2778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 </a:t>
            </a:r>
            <a:r>
              <a:rPr lang="en-US" sz="20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tell Congress within 48 hours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if: they send armed forces anywhere</a:t>
            </a:r>
          </a:p>
          <a:p>
            <a:pPr marL="623888" lvl="2" indent="-2778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Congress must give approval for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troops to stay there for more than 90 days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‘Vietnam syndrome:’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fear of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becoming mired (caught up) in a prolonged unpopular war</a:t>
            </a:r>
          </a:p>
          <a:p>
            <a:pPr marL="623888" lvl="2" indent="-277813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affected U.S. foreign policy for many decades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342900" y="-66626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9pPr>
          </a:lstStyle>
          <a:p>
            <a:r>
              <a:rPr lang="en-US" altLang="en-US" sz="2800" b="1" dirty="0"/>
              <a:t>Impact of the Vietnam Conflict </a:t>
            </a:r>
            <a:r>
              <a:rPr lang="en-US" altLang="en-US" sz="2800" dirty="0"/>
              <a:t>(continued)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685800" y="762000"/>
            <a:ext cx="7848600" cy="11541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1pPr>
            <a:lvl2pPr marL="623888" indent="-277813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en-US" sz="2000" u="sng" dirty="0">
                <a:ea typeface="Verdana" panose="020B0604030504040204" pitchFamily="34" charset="0"/>
                <a:cs typeface="Verdana" panose="020B0604030504040204" pitchFamily="34" charset="0"/>
              </a:rPr>
              <a:t>Vietnam affected</a:t>
            </a:r>
            <a:r>
              <a:rPr lang="en-US" altLang="en-US" sz="2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government power 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altLang="en-US" sz="2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foreign policy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Congress passed the </a:t>
            </a:r>
            <a:r>
              <a:rPr lang="en-US" altLang="en-US" sz="2000" b="1" dirty="0">
                <a:ea typeface="Verdana" panose="020B0604030504040204" pitchFamily="34" charset="0"/>
                <a:cs typeface="Verdana" panose="020B0604030504040204" pitchFamily="34" charset="0"/>
              </a:rPr>
              <a:t>War Powers Act: </a:t>
            </a:r>
            <a:r>
              <a:rPr lang="en-US" altLang="en-US" sz="2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Reduced the President’s war-making powers</a:t>
            </a:r>
          </a:p>
        </p:txBody>
      </p:sp>
    </p:spTree>
    <p:extLst>
      <p:ext uri="{BB962C8B-B14F-4D97-AF65-F5344CB8AC3E}">
        <p14:creationId xmlns:p14="http://schemas.microsoft.com/office/powerpoint/2010/main" val="176813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1447800" y="-69273"/>
            <a:ext cx="6324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Verdana" panose="020B0604030504040204" pitchFamily="34" charset="0"/>
              </a:rPr>
              <a:t>Review Questions (Part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569913"/>
            <a:ext cx="8229600" cy="575468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2 things did Nixon do </a:t>
            </a: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diplomatically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try to win the Vietnam war?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Nixon announce an agreement to end the war?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 U.S. forces were withdrawn from Vietnam and POWs released?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the actual war in Vietnam end…explain?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Americans died in Vietnam?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 in Vietnam caused many to question American Values?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 to distrust between the American people and their government?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 by Nixon’s staff could be attributed to the Vietnam war?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happened to Nixon as a result of the Watergate </a:t>
            </a: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scandal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1447800" y="-69273"/>
            <a:ext cx="6324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Verdana" panose="020B0604030504040204" pitchFamily="34" charset="0"/>
              </a:rPr>
              <a:t>Review Questions (Part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569913"/>
            <a:ext cx="8229600" cy="575468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2 things did Nixon do </a:t>
            </a: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diplomatically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try to win the Vietnam war?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Dialogue with China and Detente with the Soviet Union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did Nixon announce an agreement to end the war?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the eve of the 1972 Presidential election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year U.S. forces were withdrawn from Vietnam and POWs released?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1973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did the actual war in Vietnam end…explain?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1975, Saigon fell to the North Vietnamese and the war ended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 Americans died in Vietnam?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58,000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actions in Vietnam caused many to question American Values?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My Lai; Agent Orange/Napalm; Fragging’; Drug Use; Veteran Abuse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led to distrust between the American people and their government?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Pentagon Papers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actions by Nixon’s staff could be attributed to the Vietnam war?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Led them to employ the ‘plumbers’ and Watergate scandal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happened to Nixon as a result of the Watergate scandal?</a:t>
            </a:r>
          </a:p>
          <a:p>
            <a:pPr marL="349250" lvl="1" indent="215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Impeachment hearings, 1st presidential resignation and </a:t>
            </a:r>
            <a:r>
              <a:rPr lang="en-US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govt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mistrust</a:t>
            </a: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>
                <a:solidFill>
                  <a:schemeClr val="tx1"/>
                </a:solidFill>
              </a:rPr>
              <a:t>How did Vietnam affect government power and foreign policy issues?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CEEDE9-0B26-4DE3-802B-0143E5022AA3}"/>
              </a:ext>
            </a:extLst>
          </p:cNvPr>
          <p:cNvSpPr txBox="1"/>
          <p:nvPr/>
        </p:nvSpPr>
        <p:spPr>
          <a:xfrm>
            <a:off x="457200" y="304800"/>
            <a:ext cx="777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“I Can” Statements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359A5-B41E-40B1-976E-E0954E9926A6}"/>
              </a:ext>
            </a:extLst>
          </p:cNvPr>
          <p:cNvSpPr txBox="1"/>
          <p:nvPr/>
        </p:nvSpPr>
        <p:spPr>
          <a:xfrm>
            <a:off x="914400" y="1231642"/>
            <a:ext cx="731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can…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Browse my text 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Preview 1 &amp; 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Closely read with the focus in </a:t>
            </a:r>
            <a:r>
              <a:rPr lang="en-US" sz="2800" dirty="0" smtClean="0"/>
              <a:t>mind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Take </a:t>
            </a:r>
            <a:r>
              <a:rPr lang="en-US" sz="2800" dirty="0"/>
              <a:t>notes </a:t>
            </a:r>
            <a:r>
              <a:rPr lang="en-US" sz="2800" dirty="0" smtClean="0"/>
              <a:t>on </a:t>
            </a:r>
            <a:r>
              <a:rPr lang="en-US" sz="2800" b="1" dirty="0" smtClean="0"/>
              <a:t>the </a:t>
            </a:r>
            <a:r>
              <a:rPr lang="en-US" sz="2800" b="1" dirty="0"/>
              <a:t>development of the war in Vietnam and its impact on American government and politics.</a:t>
            </a: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Talk </a:t>
            </a:r>
            <a:r>
              <a:rPr lang="en-US" sz="2800" dirty="0"/>
              <a:t>about what I know so far, in my own </a:t>
            </a:r>
            <a:r>
              <a:rPr lang="en-US" sz="2800" dirty="0" smtClean="0"/>
              <a:t>words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Generate/ask questions about what I don’t know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4FFC5-51E4-4875-9643-FDB8BC86E7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32222" b="30741"/>
          <a:stretch/>
        </p:blipFill>
        <p:spPr>
          <a:xfrm>
            <a:off x="1810138" y="61971"/>
            <a:ext cx="5886061" cy="1226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8AD293-4626-48C8-901F-5E9A4B4EAB5F}"/>
              </a:ext>
            </a:extLst>
          </p:cNvPr>
          <p:cNvSpPr txBox="1"/>
          <p:nvPr/>
        </p:nvSpPr>
        <p:spPr>
          <a:xfrm>
            <a:off x="0" y="6477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go0rum.deviantart.com/art/I-can-do-it-51822816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31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How did Vietnam affect government power and foreign policy issues?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Reduced President war-making powers with the War Powers Act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8999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85576" y="457200"/>
            <a:ext cx="6798734" cy="1652863"/>
          </a:xfrm>
        </p:spPr>
        <p:txBody>
          <a:bodyPr/>
          <a:lstStyle/>
          <a:p>
            <a:r>
              <a:rPr lang="en-US" sz="3600" u="sng" dirty="0" smtClean="0"/>
              <a:t>Student Work: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800" b="1" dirty="0"/>
              <a:t>Explain the development of the war in Vietnam and its impact on American government and politics.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838200" y="2487168"/>
            <a:ext cx="3806952" cy="3608832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Why </a:t>
            </a:r>
            <a:r>
              <a:rPr lang="en-US" sz="3300" dirty="0"/>
              <a:t>did America get involved in Vietnam?</a:t>
            </a:r>
          </a:p>
          <a:p>
            <a:r>
              <a:rPr lang="en-US" sz="3300" dirty="0"/>
              <a:t>What is the Gulf of Tonkin Resolution?</a:t>
            </a:r>
          </a:p>
          <a:p>
            <a:r>
              <a:rPr lang="en-US" sz="3300" dirty="0"/>
              <a:t>What were the policies of President Johnson’s administration during Vietnam</a:t>
            </a:r>
            <a:r>
              <a:rPr lang="en-US" sz="2800" dirty="0" smtClean="0"/>
              <a:t>?</a:t>
            </a:r>
            <a:endParaRPr lang="en-US" sz="2800" dirty="0"/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029200" y="2567940"/>
            <a:ext cx="3337560" cy="3447288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Preview 1 &amp;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Close Read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Take notes (in my own words) &amp; Generate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Talk from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8D1F2-E2B4-439F-BF28-E6618C880C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533400" y="520337"/>
            <a:ext cx="8077200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algn="l">
              <a:defRPr/>
            </a:pPr>
            <a:r>
              <a:rPr lang="en-US" sz="18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USHC-8.3:</a:t>
            </a:r>
            <a:r>
              <a:rPr lang="en-US" sz="1800" b="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 the development of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 in Vietnam</a:t>
            </a:r>
            <a:r>
              <a:rPr lang="en-US" sz="18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its impact on American government and politics, including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Gulf of Tonkin Resolution 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the policies of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Johnson </a:t>
            </a:r>
            <a:r>
              <a:rPr lang="en-US" sz="1800" b="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administration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protests and opposition to the war,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 of the media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policies of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Nixon administration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the growing </a:t>
            </a:r>
            <a:r>
              <a:rPr lang="en-US" sz="1800" b="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credibility gap</a:t>
            </a:r>
            <a:r>
              <a:rPr 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that culminated in the </a:t>
            </a:r>
            <a:r>
              <a:rPr 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Watergate scandal</a:t>
            </a:r>
            <a:endParaRPr lang="en-US" sz="1800" b="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675" name="Picture 2" descr="http://4.bp.blogspot.com/-wdG5D5nbBJY/UoG_BErZSTI/AAAAAAAACgA/qQ-VOskP7PI/s640/Vietnam_War_Memorial_Washington_DC_Maya_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6379"/>
            <a:ext cx="35052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bdthetimestheyareachangin.weebly.com/uploads/2/9/4/0/29401609/8545092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69391"/>
            <a:ext cx="3733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533400" y="4721370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The </a:t>
            </a:r>
            <a:r>
              <a:rPr lang="en-US" altLang="en-US" sz="2000" u="sng" dirty="0">
                <a:solidFill>
                  <a:srgbClr val="FF0000"/>
                </a:solidFill>
              </a:rPr>
              <a:t>Vietnam War</a:t>
            </a:r>
            <a:r>
              <a:rPr lang="en-US" altLang="en-US" sz="2000" dirty="0"/>
              <a:t> provided another issue that </a:t>
            </a:r>
            <a:r>
              <a:rPr lang="en-US" altLang="en-US" sz="2000" dirty="0">
                <a:solidFill>
                  <a:srgbClr val="FF0000"/>
                </a:solidFill>
              </a:rPr>
              <a:t>split conservatives and liberals</a:t>
            </a:r>
            <a:r>
              <a:rPr lang="en-US" altLang="en-US" sz="2000" dirty="0"/>
              <a:t> in the post World War II era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0" y="5492035"/>
            <a:ext cx="7696200" cy="707886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9pPr>
          </a:lstStyle>
          <a:p>
            <a:r>
              <a:rPr lang="en-US" altLang="en-US" sz="2000" b="1" dirty="0"/>
              <a:t>The war developed </a:t>
            </a:r>
            <a:r>
              <a:rPr lang="en-US" altLang="en-US" sz="2000" b="1" u="sng" dirty="0"/>
              <a:t>as a result of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Cold War fears and was a </a:t>
            </a:r>
            <a:r>
              <a:rPr lang="en-US" altLang="en-US" sz="2000" b="1" u="sng" dirty="0"/>
              <a:t>manifestation of the</a:t>
            </a:r>
            <a:r>
              <a:rPr lang="en-US" altLang="en-US" sz="2000" b="1" dirty="0">
                <a:solidFill>
                  <a:srgbClr val="FF0000"/>
                </a:solidFill>
              </a:rPr>
              <a:t> containment policy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523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03093"/>
            <a:ext cx="8077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WW2,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France tried to regain control of Southeast Asia</a:t>
            </a:r>
          </a:p>
          <a:p>
            <a:pPr marL="511175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resistance from forces, under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 Chi Minh</a:t>
            </a:r>
          </a:p>
          <a:p>
            <a:pPr marL="511175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Despite U.S. aid, the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French were defeated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4950" indent="-2349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Geneva Accords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split Vietnam at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17th parallel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until election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4950" indent="-2349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Claimed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 Chi Minh was communist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directed from Moscow (USSR) and Beijing (China)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citing the </a:t>
            </a:r>
            <a:r>
              <a:rPr lang="en-US" sz="20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Domino Theory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511175" lvl="1" indent="-28575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U.S. backed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corrupt South Vietnam government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4950" indent="-2349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4950" indent="-2349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4950" indent="-2349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4950" indent="-2349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4950" indent="-2349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4950" indent="-2349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4950" indent="-2349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 Vietnamese refused to hold the elections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because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they believed Ho Chi Minh would have won</a:t>
            </a:r>
          </a:p>
          <a:p>
            <a:pPr marL="568325" lvl="1" indent="-277813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 Eisenhower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the decision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066800" y="0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 algn="ctr"/>
            <a:r>
              <a:rPr lang="en-US" altLang="en-US" sz="2800" b="1" dirty="0"/>
              <a:t>What led to the Vietnam War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81050" y="3507082"/>
            <a:ext cx="7658100" cy="40011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1pPr>
            <a:lvl2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 charset="0"/>
                <a:cs typeface="MS Pゴシック" charset="0"/>
              </a:defRPr>
            </a:lvl9pPr>
          </a:lstStyle>
          <a:p>
            <a:pPr marL="0" lvl="1"/>
            <a:r>
              <a:rPr lang="en-US" altLang="en-US" sz="2000" b="1" dirty="0">
                <a:ea typeface="Verdana" panose="020B0604030504040204" pitchFamily="34" charset="0"/>
                <a:cs typeface="Verdana" panose="020B0604030504040204" pitchFamily="34" charset="0"/>
              </a:rPr>
              <a:t>Domino Theory: </a:t>
            </a:r>
            <a:r>
              <a:rPr lang="en-US" altLang="en-US" sz="2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one 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nation falls to communism </a:t>
            </a:r>
            <a:r>
              <a:rPr lang="en-US" altLang="en-US" sz="2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all will</a:t>
            </a:r>
          </a:p>
        </p:txBody>
      </p:sp>
      <p:pic>
        <p:nvPicPr>
          <p:cNvPr id="5" name="Picture 5" descr="http://www.globalsecurity.org/military/ops/images/domino-the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1" b="2542"/>
          <a:stretch>
            <a:fillRect/>
          </a:stretch>
        </p:blipFill>
        <p:spPr bwMode="auto">
          <a:xfrm>
            <a:off x="2743200" y="4038600"/>
            <a:ext cx="3220832" cy="136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36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200" y="447675"/>
            <a:ext cx="80867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Viet Cong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formed 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resist the 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Vietnamese</a:t>
            </a:r>
          </a:p>
          <a:p>
            <a:pPr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U.S. supplied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military aid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advisers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Vietnam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North Vietnam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supplied support to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Viet Cong</a:t>
            </a:r>
          </a:p>
          <a:p>
            <a:pPr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Kennedy was determined to contain communism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the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failed attempt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overthrow Cuba’s Fidel Castro</a:t>
            </a:r>
          </a:p>
          <a:p>
            <a:pPr marL="628650" lvl="3" indent="-2841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</a:t>
            </a:r>
            <a:r>
              <a:rPr lang="en-US" sz="20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military advisers</a:t>
            </a:r>
          </a:p>
          <a:p>
            <a:pPr marL="628650" lvl="3" indent="-2841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U.S. support for the South Vietnamese </a:t>
            </a:r>
            <a:r>
              <a:rPr lang="en-US" sz="20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eroded</a:t>
            </a:r>
          </a:p>
          <a:p>
            <a:pPr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CIA-supported coup overthrew the president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South Vietnam, who was assassinated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shortly before President Kennedy was assassinated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581400" y="-76200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 algn="ctr"/>
            <a:r>
              <a:rPr lang="en-US" altLang="en-US" sz="2800" b="1" dirty="0"/>
              <a:t>Vietnam</a:t>
            </a:r>
            <a:endParaRPr lang="en-US" altLang="en-US" sz="2800" dirty="0"/>
          </a:p>
        </p:txBody>
      </p:sp>
      <p:pic>
        <p:nvPicPr>
          <p:cNvPr id="30724" name="Picture 4" descr="Lyndon B. John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39273"/>
            <a:ext cx="3108325" cy="175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693016" y="5734391"/>
            <a:ext cx="4552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r>
              <a:rPr lang="en-US" altLang="en-US" sz="1800" b="1" u="sng" dirty="0">
                <a:solidFill>
                  <a:srgbClr val="002060"/>
                </a:solidFill>
                <a:hlinkClick r:id="rId3"/>
              </a:rPr>
              <a:t>VIDEO</a:t>
            </a:r>
            <a:r>
              <a:rPr lang="en-US" altLang="en-US" sz="1800" b="1" dirty="0">
                <a:solidFill>
                  <a:srgbClr val="002060"/>
                </a:solidFill>
              </a:rPr>
              <a:t>: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/>
              <a:t>Vietnam War--Simplified</a:t>
            </a:r>
          </a:p>
        </p:txBody>
      </p:sp>
      <p:sp>
        <p:nvSpPr>
          <p:cNvPr id="3" name="Rectangle 2"/>
          <p:cNvSpPr/>
          <p:nvPr/>
        </p:nvSpPr>
        <p:spPr>
          <a:xfrm>
            <a:off x="584200" y="4864923"/>
            <a:ext cx="490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Johnson took office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continued the policies in Vietnam</a:t>
            </a:r>
          </a:p>
        </p:txBody>
      </p:sp>
    </p:spTree>
    <p:extLst>
      <p:ext uri="{BB962C8B-B14F-4D97-AF65-F5344CB8AC3E}">
        <p14:creationId xmlns:p14="http://schemas.microsoft.com/office/powerpoint/2010/main" val="42195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619125" y="503093"/>
            <a:ext cx="799147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The </a:t>
            </a:r>
            <a:r>
              <a:rPr lang="en-US" altLang="en-US" sz="2000" dirty="0">
                <a:solidFill>
                  <a:srgbClr val="FF0000"/>
                </a:solidFill>
              </a:rPr>
              <a:t>Gulf of Tonkin Incident </a:t>
            </a:r>
            <a:r>
              <a:rPr lang="en-US" altLang="en-US" sz="2000" u="sng" dirty="0"/>
              <a:t>led Congress to</a:t>
            </a:r>
            <a:r>
              <a:rPr lang="en-US" altLang="en-US" sz="2000" dirty="0"/>
              <a:t> pass the </a:t>
            </a:r>
            <a:r>
              <a:rPr lang="en-US" altLang="en-US" sz="2000" dirty="0">
                <a:solidFill>
                  <a:srgbClr val="FF0000"/>
                </a:solidFill>
              </a:rPr>
              <a:t>Gulf of Tonkin Resolution: </a:t>
            </a:r>
            <a:r>
              <a:rPr lang="en-US" altLang="en-US" sz="2000" dirty="0"/>
              <a:t>authorized the buildup of troops in Vietnam </a:t>
            </a:r>
            <a:r>
              <a:rPr lang="en-US" altLang="en-US" sz="2000" dirty="0">
                <a:solidFill>
                  <a:srgbClr val="FF0000"/>
                </a:solidFill>
              </a:rPr>
              <a:t>without authorization by Congress</a:t>
            </a:r>
            <a:endParaRPr lang="en-US" altLang="en-US" sz="2000" dirty="0"/>
          </a:p>
          <a:p>
            <a:pPr marL="628650" lvl="1" indent="-284163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/>
              <a:t>Congress </a:t>
            </a:r>
            <a:r>
              <a:rPr lang="en-US" altLang="en-US" sz="2000" dirty="0">
                <a:solidFill>
                  <a:srgbClr val="FF0000"/>
                </a:solidFill>
              </a:rPr>
              <a:t>never officially declared war </a:t>
            </a:r>
            <a:r>
              <a:rPr lang="en-US" altLang="en-US" sz="2000" dirty="0"/>
              <a:t>in Vietnam</a:t>
            </a:r>
          </a:p>
          <a:p>
            <a:pPr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Later, the Gulf of Tonkin incident was</a:t>
            </a:r>
            <a:r>
              <a:rPr lang="en-US" altLang="en-US" sz="2000" dirty="0">
                <a:solidFill>
                  <a:srgbClr val="FF0000"/>
                </a:solidFill>
              </a:rPr>
              <a:t> proven </a:t>
            </a:r>
            <a:r>
              <a:rPr lang="en-US" altLang="en-US" sz="2000" u="sng" dirty="0">
                <a:solidFill>
                  <a:srgbClr val="FF0000"/>
                </a:solidFill>
              </a:rPr>
              <a:t>exaggerated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49475" y="-20782"/>
            <a:ext cx="484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r>
              <a:rPr lang="en-US" altLang="en-US" sz="2800" b="1" dirty="0"/>
              <a:t>Gulf of Tonkin Incident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838200" y="2719084"/>
            <a:ext cx="7467600" cy="2031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r>
              <a:rPr lang="en-US" altLang="en-US" sz="1800" b="1" u="sng" dirty="0">
                <a:solidFill>
                  <a:srgbClr val="FF0000"/>
                </a:solidFill>
              </a:rPr>
              <a:t>Gulf of Tonkin Incident</a:t>
            </a:r>
            <a:r>
              <a:rPr lang="en-US" altLang="en-US" sz="18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altLang="en-US" sz="1800" dirty="0"/>
              <a:t>A U.S. ship exchanged shots with North Vietnamese torpedo boats in the Gulf of Tonkin. Two days later, the Navy reported being shot at again.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1800" b="1" dirty="0"/>
              <a:t>Historians say</a:t>
            </a:r>
            <a:r>
              <a:rPr lang="en-US" altLang="en-US" sz="1800" b="1" dirty="0">
                <a:solidFill>
                  <a:srgbClr val="FF0000"/>
                </a:solidFill>
              </a:rPr>
              <a:t> the second attack never happened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sz="1800" b="1" dirty="0"/>
              <a:t>The Gulf of Tonkin Incident:</a:t>
            </a:r>
            <a:r>
              <a:rPr lang="en-US" altLang="en-US" sz="1800" dirty="0"/>
              <a:t> </a:t>
            </a:r>
            <a:r>
              <a:rPr lang="en-US" altLang="en-US" sz="1800" u="sng" dirty="0"/>
              <a:t>led to</a:t>
            </a:r>
            <a:r>
              <a:rPr lang="en-US" altLang="en-US" sz="1800" dirty="0"/>
              <a:t> </a:t>
            </a:r>
            <a:r>
              <a:rPr lang="en-US" altLang="en-US" sz="1800" dirty="0">
                <a:solidFill>
                  <a:srgbClr val="FF0000"/>
                </a:solidFill>
              </a:rPr>
              <a:t>the first large-scale involvement of U.S. Armed Forces in Vietnam</a:t>
            </a:r>
          </a:p>
        </p:txBody>
      </p:sp>
      <p:pic>
        <p:nvPicPr>
          <p:cNvPr id="1026" name="Picture 2" descr="https://i.ytimg.com/vi/vWAmAOctuxI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5416" r="3333" b="37634"/>
          <a:stretch/>
        </p:blipFill>
        <p:spPr bwMode="auto">
          <a:xfrm>
            <a:off x="1033462" y="4876800"/>
            <a:ext cx="3581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ocioecohistory.files.wordpress.com/2013/10/gulf_of_tonkin_phantom_attack_on_us_milita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" t="2515" r="1898" b="42169"/>
          <a:stretch/>
        </p:blipFill>
        <p:spPr bwMode="auto">
          <a:xfrm>
            <a:off x="5334000" y="4876800"/>
            <a:ext cx="2733304" cy="13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609600" y="609600"/>
            <a:ext cx="799147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Not wanting to lose the war </a:t>
            </a:r>
            <a:r>
              <a:rPr lang="en-US" altLang="en-US" sz="2000" u="sng" dirty="0"/>
              <a:t>for fear of</a:t>
            </a:r>
            <a:r>
              <a:rPr lang="en-US" altLang="en-US" sz="2000" dirty="0">
                <a:solidFill>
                  <a:srgbClr val="FF0000"/>
                </a:solidFill>
              </a:rPr>
              <a:t> being called “soft on communism” </a:t>
            </a:r>
            <a:r>
              <a:rPr lang="en-US" altLang="en-US" sz="2000" dirty="0"/>
              <a:t>by conservatives:</a:t>
            </a:r>
          </a:p>
          <a:p>
            <a:pPr marL="628650" lvl="1" indent="-284163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President Johnson</a:t>
            </a:r>
            <a:r>
              <a:rPr lang="en-US" altLang="en-US" sz="2000" dirty="0">
                <a:solidFill>
                  <a:srgbClr val="FF0000"/>
                </a:solidFill>
              </a:rPr>
              <a:t> initiated a bombing campaign against North Vietnam </a:t>
            </a:r>
            <a:r>
              <a:rPr lang="en-US" altLang="en-US" sz="2000" dirty="0"/>
              <a:t>and</a:t>
            </a:r>
            <a:r>
              <a:rPr lang="en-US" altLang="en-US" sz="2000" dirty="0">
                <a:solidFill>
                  <a:srgbClr val="FF0000"/>
                </a:solidFill>
              </a:rPr>
              <a:t> sent more troops </a:t>
            </a:r>
          </a:p>
          <a:p>
            <a:pPr marL="628650" lvl="1" indent="-284163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By 1967, </a:t>
            </a:r>
            <a:r>
              <a:rPr lang="en-US" altLang="en-US" sz="2000" dirty="0">
                <a:solidFill>
                  <a:srgbClr val="FF0000"/>
                </a:solidFill>
              </a:rPr>
              <a:t>there were 500,000 U.S. troops in Vietnam</a:t>
            </a:r>
            <a:endParaRPr lang="en-US" altLang="en-US" sz="2000" dirty="0"/>
          </a:p>
        </p:txBody>
      </p:sp>
      <p:pic>
        <p:nvPicPr>
          <p:cNvPr id="3074" name="Picture 2" descr="http://759a9ffa0abd5ed34c58-76baa18eca5118ba96dca6403b176d26.r54.cf2.rackcdn.com/518E0ADB-B1AB-4E57-84B3-F024BF0D59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9"/>
          <a:stretch/>
        </p:blipFill>
        <p:spPr bwMode="auto">
          <a:xfrm>
            <a:off x="762000" y="2971800"/>
            <a:ext cx="4297680" cy="277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8.alamy.com/comp/D1196W/1960s-1965-arrival-of-us-army-soldiers-in-vietnam-1st-cavalry-division-D1196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9" b="12410"/>
          <a:stretch/>
        </p:blipFill>
        <p:spPr bwMode="auto">
          <a:xfrm>
            <a:off x="5314886" y="2971799"/>
            <a:ext cx="3067113" cy="277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2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38048</TotalTime>
  <Words>2512</Words>
  <Application>Microsoft Office PowerPoint</Application>
  <PresentationFormat>On-screen Show (4:3)</PresentationFormat>
  <Paragraphs>277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Courier New</vt:lpstr>
      <vt:lpstr>Garamond</vt:lpstr>
      <vt:lpstr>MS Pゴシック</vt:lpstr>
      <vt:lpstr>Verdana</vt:lpstr>
      <vt:lpstr>Wingdings</vt:lpstr>
      <vt:lpstr>Organic</vt:lpstr>
      <vt:lpstr>Bell Work for Monday, December 11</vt:lpstr>
      <vt:lpstr>PowerPoint Presentation</vt:lpstr>
      <vt:lpstr>PowerPoint Presentation</vt:lpstr>
      <vt:lpstr>Student Work: Explain the development of the war in Vietnam and its impact on American government and politics.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Questions (Part 1)</vt:lpstr>
      <vt:lpstr>Review Questions (Part 1)</vt:lpstr>
      <vt:lpstr>Closure</vt:lpstr>
      <vt:lpstr>USHC 8.3 Vietnam</vt:lpstr>
      <vt:lpstr>Bell Work Tuesday, December 12, 2017</vt:lpstr>
      <vt:lpstr>PowerPoint Presentation</vt:lpstr>
      <vt:lpstr>PowerPoint Presentation</vt:lpstr>
      <vt:lpstr>Student Work: Explain the development of the war in Vietnam and its impact on American government and politics. </vt:lpstr>
      <vt:lpstr>PowerPoint Presentation</vt:lpstr>
      <vt:lpstr>PowerPoint Presentation</vt:lpstr>
      <vt:lpstr>PowerPoint Presentation</vt:lpstr>
      <vt:lpstr>Review Questions (Part 2)</vt:lpstr>
      <vt:lpstr>Review Questions (Part 2)</vt:lpstr>
      <vt:lpstr>PowerPoint Presentation</vt:lpstr>
      <vt:lpstr>PowerPoint Presentation</vt:lpstr>
      <vt:lpstr>PowerPoint Presentation</vt:lpstr>
      <vt:lpstr>PowerPoint Presentation</vt:lpstr>
      <vt:lpstr>Review Questions (Part 3)</vt:lpstr>
      <vt:lpstr>Review Questions (Part 3)</vt:lpstr>
      <vt:lpstr>Exit Slip</vt:lpstr>
      <vt:lpstr>How did Vietnam affect government power and foreign policy issues?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of War</dc:title>
  <dc:creator>sophos2000</dc:creator>
  <cp:lastModifiedBy>Mattie, Melonee</cp:lastModifiedBy>
  <cp:revision>564</cp:revision>
  <dcterms:created xsi:type="dcterms:W3CDTF">2014-09-25T11:33:17Z</dcterms:created>
  <dcterms:modified xsi:type="dcterms:W3CDTF">2017-12-08T14:26:15Z</dcterms:modified>
</cp:coreProperties>
</file>