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notesMasterIdLst>
    <p:notesMasterId r:id="rId21"/>
  </p:notesMasterIdLst>
  <p:sldIdLst>
    <p:sldId id="731" r:id="rId2"/>
    <p:sldId id="739" r:id="rId3"/>
    <p:sldId id="730" r:id="rId4"/>
    <p:sldId id="732" r:id="rId5"/>
    <p:sldId id="733" r:id="rId6"/>
    <p:sldId id="734" r:id="rId7"/>
    <p:sldId id="707" r:id="rId8"/>
    <p:sldId id="708" r:id="rId9"/>
    <p:sldId id="709" r:id="rId10"/>
    <p:sldId id="710" r:id="rId11"/>
    <p:sldId id="711" r:id="rId12"/>
    <p:sldId id="713" r:id="rId13"/>
    <p:sldId id="714" r:id="rId14"/>
    <p:sldId id="715" r:id="rId15"/>
    <p:sldId id="716" r:id="rId16"/>
    <p:sldId id="737" r:id="rId17"/>
    <p:sldId id="738" r:id="rId18"/>
    <p:sldId id="717" r:id="rId19"/>
    <p:sldId id="73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434" autoAdjust="0"/>
  </p:normalViewPr>
  <p:slideViewPr>
    <p:cSldViewPr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196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E31DB-60D8-49B3-BA27-245586A9BA50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80D86-FA11-4D64-AFFF-627EA2451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96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4213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1B492C-4770-43D8-B4F1-5F4E25150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06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78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7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41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8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7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19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454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454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83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509712E-25E5-4943-8AF9-F4C9A4BD2E6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05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103FE-7F9F-4725-878E-B66CA59B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315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54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9764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1623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36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1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440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2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8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0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408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/>
          <a:lstStyle/>
          <a:p>
            <a:fld id="{013A6458-E008-40AD-ABCA-97B801A17CB9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/>
          <a:lstStyle/>
          <a:p>
            <a:fld id="{9F91368F-E590-49A2-AC51-733C51426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907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061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go0rum.deviantart.com/art/I-can-do-it-518228160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5337"/>
            <a:ext cx="7391400" cy="1303867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Bell Work 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Monday, December 18, 2017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6400800" cy="2925761"/>
          </a:xfrm>
        </p:spPr>
        <p:txBody>
          <a:bodyPr>
            <a:normAutofit/>
          </a:bodyPr>
          <a:lstStyle/>
          <a:p>
            <a:pPr marL="203200" indent="0" algn="ctr">
              <a:buNone/>
            </a:pPr>
            <a:r>
              <a:rPr lang="en-US" sz="2800" b="1" dirty="0"/>
              <a:t>Briefly explain the controversy and the effects of the Watergate Scandal, particularly the impact it had on the public trust.</a:t>
            </a:r>
            <a:endParaRPr lang="en-US" sz="6600" b="1" u="sng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893423"/>
            <a:ext cx="278913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7700" y="517465"/>
            <a:ext cx="8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the Cold War,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U.S. became the only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superpower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not only had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greater responsibility for world peace,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but has also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aroused resentment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Liberals and conservatives have different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perspectives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on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proper role of the U.S. in the world</a:t>
            </a:r>
          </a:p>
          <a:p>
            <a:pPr marL="628650" lvl="1" indent="-284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are your thought?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 of Israel for Jewish people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after the Holocaust,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an ongoing conflict in the Middle East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lvl="1" indent="-284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involved since it recognized Israel in 1948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Containment Policy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(Truman Doctrine) was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extended to the Middle East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the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Eisenhower Doctrine</a:t>
            </a:r>
            <a:endParaRPr lang="en-US" sz="20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1686492" y="-5755"/>
            <a:ext cx="5923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r>
              <a:rPr lang="en-US" altLang="en-US" sz="2800" b="1" dirty="0"/>
              <a:t>Role of the U.S. in the World</a:t>
            </a:r>
          </a:p>
        </p:txBody>
      </p:sp>
      <p:sp>
        <p:nvSpPr>
          <p:cNvPr id="82948" name="Rectangle 3"/>
          <p:cNvSpPr>
            <a:spLocks noChangeArrowheads="1"/>
          </p:cNvSpPr>
          <p:nvPr/>
        </p:nvSpPr>
        <p:spPr bwMode="auto">
          <a:xfrm>
            <a:off x="1143000" y="5638800"/>
            <a:ext cx="6039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r>
              <a:rPr lang="en-US" altLang="en-US" sz="1800" b="1" u="sng" dirty="0">
                <a:solidFill>
                  <a:srgbClr val="002060"/>
                </a:solidFill>
              </a:rPr>
              <a:t>VIDEO</a:t>
            </a:r>
            <a:r>
              <a:rPr lang="en-US" altLang="en-US" sz="1800" b="1" dirty="0">
                <a:solidFill>
                  <a:srgbClr val="002060"/>
                </a:solidFill>
              </a:rPr>
              <a:t>: </a:t>
            </a:r>
            <a:r>
              <a:rPr lang="en-US" altLang="en-US" sz="1800" dirty="0"/>
              <a:t>The Changing Role of the US in the World</a:t>
            </a:r>
          </a:p>
        </p:txBody>
      </p:sp>
    </p:spTree>
    <p:extLst>
      <p:ext uri="{BB962C8B-B14F-4D97-AF65-F5344CB8AC3E}">
        <p14:creationId xmlns:p14="http://schemas.microsoft.com/office/powerpoint/2010/main" val="859529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"/>
          <p:cNvSpPr>
            <a:spLocks noChangeArrowheads="1"/>
          </p:cNvSpPr>
          <p:nvPr/>
        </p:nvSpPr>
        <p:spPr bwMode="auto">
          <a:xfrm>
            <a:off x="533400" y="457200"/>
            <a:ext cx="80772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The</a:t>
            </a:r>
            <a:r>
              <a:rPr lang="en-US" altLang="en-US" sz="2000" dirty="0">
                <a:solidFill>
                  <a:srgbClr val="FF0000"/>
                </a:solidFill>
              </a:rPr>
              <a:t> CIA helped </a:t>
            </a:r>
            <a:r>
              <a:rPr lang="en-US" altLang="en-US" sz="2000" u="sng" dirty="0">
                <a:solidFill>
                  <a:srgbClr val="FF0000"/>
                </a:solidFill>
              </a:rPr>
              <a:t>overthrew</a:t>
            </a:r>
            <a:r>
              <a:rPr lang="en-US" altLang="en-US" sz="2000" dirty="0">
                <a:solidFill>
                  <a:srgbClr val="FF0000"/>
                </a:solidFill>
              </a:rPr>
              <a:t> a government in Iran </a:t>
            </a:r>
            <a:r>
              <a:rPr lang="en-US" altLang="en-US" sz="2000" u="sng" dirty="0"/>
              <a:t>to </a:t>
            </a:r>
            <a:r>
              <a:rPr lang="en-US" altLang="en-US" sz="2000" dirty="0"/>
              <a:t>maintain states friendly to U.S. on the USSR border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FF0000"/>
                </a:solidFill>
              </a:rPr>
              <a:t>Supported the </a:t>
            </a:r>
            <a:r>
              <a:rPr lang="en-US" altLang="en-US" sz="2000" u="sng" dirty="0">
                <a:solidFill>
                  <a:srgbClr val="FF0000"/>
                </a:solidFill>
              </a:rPr>
              <a:t>repressive</a:t>
            </a:r>
            <a:r>
              <a:rPr lang="en-US" altLang="en-US" sz="2000" dirty="0">
                <a:solidFill>
                  <a:srgbClr val="FF0000"/>
                </a:solidFill>
              </a:rPr>
              <a:t> regime </a:t>
            </a:r>
            <a:r>
              <a:rPr lang="en-US" altLang="en-US" sz="2000" dirty="0"/>
              <a:t>of the Shah,</a:t>
            </a:r>
            <a:r>
              <a:rPr lang="en-US" altLang="en-US" sz="2000" dirty="0">
                <a:solidFill>
                  <a:srgbClr val="FF0000"/>
                </a:solidFill>
              </a:rPr>
              <a:t> until he was overthrown </a:t>
            </a:r>
            <a:r>
              <a:rPr lang="en-US" altLang="en-US" sz="2000" dirty="0"/>
              <a:t>by Muslim fundamentalists</a:t>
            </a:r>
          </a:p>
          <a:p>
            <a:pPr marL="628650" lvl="1" indent="-284163">
              <a:buFont typeface="Wingdings" panose="05000000000000000000" pitchFamily="2" charset="2"/>
              <a:buChar char="Ø"/>
            </a:pPr>
            <a:r>
              <a:rPr lang="en-US" altLang="en-US" sz="2000" dirty="0"/>
              <a:t>This led to the </a:t>
            </a:r>
            <a:r>
              <a:rPr lang="en-US" altLang="en-US" sz="2000" dirty="0">
                <a:solidFill>
                  <a:srgbClr val="FF0000"/>
                </a:solidFill>
              </a:rPr>
              <a:t>Iran Hostage Crisis</a:t>
            </a:r>
            <a:r>
              <a:rPr lang="en-US" altLang="en-US" sz="2000" dirty="0"/>
              <a:t> in 1979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U.S. supported Israel </a:t>
            </a:r>
            <a:r>
              <a:rPr lang="en-US" altLang="en-US" sz="2000" dirty="0">
                <a:solidFill>
                  <a:srgbClr val="FF0000"/>
                </a:solidFill>
              </a:rPr>
              <a:t>against its Arab neighbors </a:t>
            </a:r>
            <a:r>
              <a:rPr lang="en-US" altLang="en-US" sz="2000" dirty="0"/>
              <a:t>and </a:t>
            </a:r>
            <a:r>
              <a:rPr lang="en-US" altLang="en-US" sz="2000" dirty="0">
                <a:solidFill>
                  <a:srgbClr val="FF0000"/>
                </a:solidFill>
              </a:rPr>
              <a:t>against the Palestinian Liberation Organization (PLO)</a:t>
            </a: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indent="-284163">
              <a:buFont typeface="Arial" panose="020B0604020202020204" pitchFamily="34" charset="0"/>
              <a:buChar char="•"/>
            </a:pPr>
            <a:r>
              <a:rPr lang="en-US" altLang="en-US" sz="2000" dirty="0"/>
              <a:t>Terrorist groups attempted to call attention to </a:t>
            </a:r>
            <a:r>
              <a:rPr lang="en-US" altLang="en-US" sz="2000" dirty="0">
                <a:solidFill>
                  <a:srgbClr val="FF0000"/>
                </a:solidFill>
              </a:rPr>
              <a:t>the plight of Palestinians </a:t>
            </a:r>
            <a:r>
              <a:rPr lang="en-US" altLang="en-US" sz="2000" dirty="0"/>
              <a:t>and</a:t>
            </a:r>
            <a:r>
              <a:rPr lang="en-US" altLang="en-US" sz="2000" dirty="0">
                <a:solidFill>
                  <a:srgbClr val="FF0000"/>
                </a:solidFill>
              </a:rPr>
              <a:t> force </a:t>
            </a:r>
            <a:r>
              <a:rPr lang="en-US" altLang="en-US" sz="2000" u="sng" dirty="0">
                <a:solidFill>
                  <a:srgbClr val="FF0000"/>
                </a:solidFill>
              </a:rPr>
              <a:t>concessions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from the Israelis </a:t>
            </a:r>
            <a:r>
              <a:rPr lang="en-US" altLang="en-US" sz="2000" u="sng" dirty="0"/>
              <a:t>by</a:t>
            </a:r>
            <a:r>
              <a:rPr lang="en-US" altLang="en-US" sz="2000" dirty="0"/>
              <a:t>: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FF0000"/>
                </a:solidFill>
              </a:rPr>
              <a:t>Hijacking: </a:t>
            </a:r>
            <a:r>
              <a:rPr lang="en-US" altLang="en-US" sz="2000" dirty="0"/>
              <a:t>airplanes and cruise ships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FF0000"/>
                </a:solidFill>
              </a:rPr>
              <a:t>Suicide bombers: </a:t>
            </a:r>
            <a:r>
              <a:rPr lang="en-US" altLang="en-US" sz="2000" dirty="0"/>
              <a:t>to murder civilians and spread terror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u="sng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u="sng" dirty="0"/>
              <a:t>U.S. policy is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never to negotiate with terrorists</a:t>
            </a:r>
            <a:endParaRPr lang="en-US" altLang="en-US" sz="2000" dirty="0"/>
          </a:p>
        </p:txBody>
      </p:sp>
      <p:pic>
        <p:nvPicPr>
          <p:cNvPr id="83971" name="Picture 2" descr="http://2.bp.blogspot.com/-nSeVIKbtrRg/TUrdc8CM2FI/AAAAAAAAA58/zFihgO9m4ls/s1600/hamas2.bmp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4"/>
          <a:stretch/>
        </p:blipFill>
        <p:spPr bwMode="auto">
          <a:xfrm>
            <a:off x="5791200" y="5059611"/>
            <a:ext cx="1987550" cy="116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4" descr="http://i2.cdn.turner.com/cnn/2011/TECH/gaming.gadgets/08/11/grand.theft.auto.iran/t1larg.iran.1979.prote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71"/>
          <a:stretch/>
        </p:blipFill>
        <p:spPr bwMode="auto">
          <a:xfrm>
            <a:off x="1524000" y="5106523"/>
            <a:ext cx="2830286" cy="111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762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ChangeArrowheads="1"/>
          </p:cNvSpPr>
          <p:nvPr/>
        </p:nvSpPr>
        <p:spPr bwMode="auto">
          <a:xfrm>
            <a:off x="609600" y="447675"/>
            <a:ext cx="80010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Importance of Middle East oil </a:t>
            </a:r>
            <a:r>
              <a:rPr lang="en-US" altLang="en-US" sz="2000" u="sng" dirty="0"/>
              <a:t>led to</a:t>
            </a:r>
            <a:r>
              <a:rPr lang="en-US" altLang="en-US" sz="2000" dirty="0"/>
              <a:t> </a:t>
            </a:r>
            <a:r>
              <a:rPr lang="en-US" altLang="en-US" sz="2000" u="sng" dirty="0">
                <a:solidFill>
                  <a:srgbClr val="FF0000"/>
                </a:solidFill>
              </a:rPr>
              <a:t>shuttle diplomacy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u="sng" dirty="0"/>
              <a:t>to</a:t>
            </a:r>
            <a:r>
              <a:rPr lang="en-US" altLang="en-US" sz="2000" dirty="0">
                <a:solidFill>
                  <a:srgbClr val="FF0000"/>
                </a:solidFill>
              </a:rPr>
              <a:t> stop the oil embargo</a:t>
            </a:r>
            <a:r>
              <a:rPr lang="en-US" altLang="en-US" sz="2000" dirty="0"/>
              <a:t> by OPEC…Nixon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Carter’s commitment to human rights </a:t>
            </a:r>
            <a:r>
              <a:rPr lang="en-US" altLang="en-US" sz="2000" u="sng" dirty="0"/>
              <a:t>led to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first steps toward peace in the Middle East</a:t>
            </a:r>
            <a:r>
              <a:rPr lang="en-US" altLang="en-US" sz="2000" dirty="0"/>
              <a:t> with </a:t>
            </a:r>
            <a:r>
              <a:rPr lang="en-US" altLang="en-US" sz="2000" dirty="0">
                <a:solidFill>
                  <a:srgbClr val="FF0000"/>
                </a:solidFill>
              </a:rPr>
              <a:t>Camp David Accords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Invasion of American embassy </a:t>
            </a:r>
            <a:r>
              <a:rPr lang="en-US" altLang="en-US" sz="2000" dirty="0"/>
              <a:t>and</a:t>
            </a:r>
            <a:r>
              <a:rPr lang="en-US" altLang="en-US" sz="2000" dirty="0">
                <a:solidFill>
                  <a:srgbClr val="FF0000"/>
                </a:solidFill>
              </a:rPr>
              <a:t> holding of hostages by Iran </a:t>
            </a:r>
            <a:r>
              <a:rPr lang="en-US" altLang="en-US" sz="2000" u="sng" dirty="0"/>
              <a:t>contributed to</a:t>
            </a:r>
            <a:r>
              <a:rPr lang="en-US" altLang="en-US" sz="2000" dirty="0">
                <a:solidFill>
                  <a:srgbClr val="FF0000"/>
                </a:solidFill>
              </a:rPr>
              <a:t> Carter’s defeat to Reagan in </a:t>
            </a:r>
            <a:r>
              <a:rPr lang="en-US" altLang="en-US" sz="2000" dirty="0" err="1">
                <a:solidFill>
                  <a:srgbClr val="FF0000"/>
                </a:solidFill>
              </a:rPr>
              <a:t>198O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u="sng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U.S. withdrew troops from Lebanon </a:t>
            </a:r>
            <a:r>
              <a:rPr lang="en-US" altLang="en-US" sz="2000" u="sng" dirty="0"/>
              <a:t>when</a:t>
            </a:r>
            <a:r>
              <a:rPr lang="en-US" altLang="en-US" sz="2000" dirty="0">
                <a:solidFill>
                  <a:srgbClr val="FF0000"/>
                </a:solidFill>
              </a:rPr>
              <a:t> terrorists bombed U.S. army barracks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u="sng" dirty="0"/>
              <a:t>Negotiated with Iran to</a:t>
            </a:r>
            <a:r>
              <a:rPr lang="en-US" altLang="en-US" sz="2000" dirty="0">
                <a:solidFill>
                  <a:srgbClr val="FF0000"/>
                </a:solidFill>
              </a:rPr>
              <a:t> gain the release of American hostages held in Lebanon</a:t>
            </a:r>
            <a:endParaRPr lang="en-US" altLang="en-US" sz="2000" dirty="0"/>
          </a:p>
        </p:txBody>
      </p:sp>
      <p:pic>
        <p:nvPicPr>
          <p:cNvPr id="86020" name="Picture 4" descr="http://terrortrendsbulletin.files.wordpress.com/2013/01/080113_bombing_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8"/>
          <a:stretch/>
        </p:blipFill>
        <p:spPr bwMode="auto">
          <a:xfrm>
            <a:off x="1104107" y="4834021"/>
            <a:ext cx="3071812" cy="141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TextBox 1"/>
          <p:cNvSpPr txBox="1">
            <a:spLocks noChangeArrowheads="1"/>
          </p:cNvSpPr>
          <p:nvPr/>
        </p:nvSpPr>
        <p:spPr bwMode="auto">
          <a:xfrm>
            <a:off x="2640013" y="-76200"/>
            <a:ext cx="350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r>
              <a:rPr lang="en-US" altLang="en-US" sz="2800" b="1" dirty="0"/>
              <a:t>The Middle East</a:t>
            </a:r>
          </a:p>
        </p:txBody>
      </p:sp>
      <p:pic>
        <p:nvPicPr>
          <p:cNvPr id="86019" name="Picture 2" descr="http://www.dmacdigest.com/images/web%20images/diabetes/1978campdavidaccords-3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19"/>
          <a:stretch/>
        </p:blipFill>
        <p:spPr bwMode="auto">
          <a:xfrm>
            <a:off x="5181600" y="4466608"/>
            <a:ext cx="2633375" cy="178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45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"/>
          <p:cNvSpPr>
            <a:spLocks noChangeArrowheads="1"/>
          </p:cNvSpPr>
          <p:nvPr/>
        </p:nvSpPr>
        <p:spPr bwMode="auto">
          <a:xfrm>
            <a:off x="609600" y="498186"/>
            <a:ext cx="8077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The U.S. attempted to exercise leadership in the Middle East </a:t>
            </a:r>
            <a:r>
              <a:rPr lang="en-US" altLang="en-US" sz="2000" u="sng" dirty="0"/>
              <a:t>because</a:t>
            </a:r>
            <a:r>
              <a:rPr lang="en-US" altLang="en-US" sz="2000" dirty="0"/>
              <a:t> of </a:t>
            </a:r>
            <a:r>
              <a:rPr lang="en-US" altLang="en-US" sz="2000" dirty="0">
                <a:solidFill>
                  <a:srgbClr val="FF0000"/>
                </a:solidFill>
              </a:rPr>
              <a:t>American dependence on foreign oil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Led the response to the </a:t>
            </a:r>
            <a:r>
              <a:rPr lang="en-US" altLang="en-US" sz="2000" dirty="0">
                <a:solidFill>
                  <a:srgbClr val="FF0000"/>
                </a:solidFill>
              </a:rPr>
              <a:t>Iraqi invasion of </a:t>
            </a:r>
            <a:r>
              <a:rPr lang="en-US" altLang="en-US" sz="2000" u="sng" dirty="0">
                <a:solidFill>
                  <a:srgbClr val="FF0000"/>
                </a:solidFill>
              </a:rPr>
              <a:t>Kuwait</a:t>
            </a:r>
            <a:r>
              <a:rPr lang="en-US" altLang="en-US" sz="2000" dirty="0">
                <a:solidFill>
                  <a:srgbClr val="FF0000"/>
                </a:solidFill>
              </a:rPr>
              <a:t> in </a:t>
            </a:r>
            <a:r>
              <a:rPr lang="en-US" altLang="en-US" sz="2000" dirty="0" err="1">
                <a:solidFill>
                  <a:srgbClr val="FF0000"/>
                </a:solidFill>
              </a:rPr>
              <a:t>1990s</a:t>
            </a: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u="sng" dirty="0">
                <a:solidFill>
                  <a:srgbClr val="FF0000"/>
                </a:solidFill>
              </a:rPr>
              <a:t>First Persian Gulf War</a:t>
            </a:r>
            <a:r>
              <a:rPr lang="en-US" altLang="en-US" sz="2000" dirty="0">
                <a:solidFill>
                  <a:srgbClr val="FF0000"/>
                </a:solidFill>
              </a:rPr>
              <a:t> was supported by many nations </a:t>
            </a:r>
            <a:r>
              <a:rPr lang="en-US" altLang="en-US" sz="2000" dirty="0"/>
              <a:t>and resulted in a quick victory </a:t>
            </a:r>
            <a:r>
              <a:rPr lang="en-US" altLang="en-US" sz="2000" u="sng" dirty="0"/>
              <a:t>to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restore independent Kuwait</a:t>
            </a:r>
            <a:r>
              <a:rPr lang="en-US" altLang="en-US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Withdrawal of U.S. forces, </a:t>
            </a:r>
            <a:r>
              <a:rPr lang="en-US" altLang="en-US" sz="2000" dirty="0"/>
              <a:t>from Iraq after the Gulf War, </a:t>
            </a:r>
            <a:r>
              <a:rPr lang="en-US" altLang="en-US" sz="2000" u="sng" dirty="0"/>
              <a:t>did not </a:t>
            </a:r>
            <a:r>
              <a:rPr lang="en-US" altLang="en-US" sz="2000" dirty="0">
                <a:solidFill>
                  <a:srgbClr val="FF0000"/>
                </a:solidFill>
              </a:rPr>
              <a:t>alter the balance of power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Presence of U.S. troops on bases in Saudi Arabia</a:t>
            </a:r>
            <a:r>
              <a:rPr lang="en-US" altLang="en-US" sz="2000" dirty="0"/>
              <a:t> after the conflict </a:t>
            </a:r>
            <a:r>
              <a:rPr lang="en-US" altLang="en-US" sz="2000" dirty="0">
                <a:solidFill>
                  <a:srgbClr val="FF0000"/>
                </a:solidFill>
              </a:rPr>
              <a:t>aroused </a:t>
            </a:r>
            <a:r>
              <a:rPr lang="en-US" altLang="en-US" sz="2000" u="sng" dirty="0">
                <a:solidFill>
                  <a:srgbClr val="FF0000"/>
                </a:solidFill>
              </a:rPr>
              <a:t>enmity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(hatred) of religious fanatics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FF0000"/>
                </a:solidFill>
              </a:rPr>
              <a:t>These joined with others, </a:t>
            </a:r>
            <a:r>
              <a:rPr lang="en-US" altLang="en-US" sz="2000" dirty="0"/>
              <a:t>particularly the Taliban that had driven the Soviets out of Afghanistan, </a:t>
            </a:r>
            <a:r>
              <a:rPr lang="en-US" altLang="en-US" sz="2000" u="sng" dirty="0"/>
              <a:t>to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form terrorist groups </a:t>
            </a:r>
            <a:r>
              <a:rPr lang="en-US" altLang="en-US" sz="2000" u="sng" dirty="0"/>
              <a:t>such as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al Qaeda</a:t>
            </a:r>
          </a:p>
        </p:txBody>
      </p:sp>
      <p:sp>
        <p:nvSpPr>
          <p:cNvPr id="87043" name="TextBox 1"/>
          <p:cNvSpPr txBox="1">
            <a:spLocks noChangeArrowheads="1"/>
          </p:cNvSpPr>
          <p:nvPr/>
        </p:nvSpPr>
        <p:spPr bwMode="auto">
          <a:xfrm>
            <a:off x="914400" y="-25689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algn="ctr"/>
            <a:r>
              <a:rPr lang="en-US" altLang="en-US" sz="2800" b="1" dirty="0"/>
              <a:t>U.S. Leadership in the Middle East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0" y="2942585"/>
            <a:ext cx="7543800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TASK</a:t>
            </a: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altLang="en-U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Locate:</a:t>
            </a:r>
            <a:r>
              <a:rPr lang="en-US" alt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Israel, Afghanistan, Iraq on a map</a:t>
            </a:r>
          </a:p>
        </p:txBody>
      </p:sp>
    </p:spTree>
    <p:extLst>
      <p:ext uri="{BB962C8B-B14F-4D97-AF65-F5344CB8AC3E}">
        <p14:creationId xmlns:p14="http://schemas.microsoft.com/office/powerpoint/2010/main" val="1710158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533400" y="485775"/>
            <a:ext cx="80772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2000" u="sng" dirty="0"/>
              <a:t>After 9/11 attacks by al Qaeda</a:t>
            </a:r>
            <a:r>
              <a:rPr lang="en-US" altLang="en-US" sz="2000" dirty="0"/>
              <a:t>, </a:t>
            </a:r>
            <a:r>
              <a:rPr lang="en-US" altLang="en-US" sz="2000" dirty="0">
                <a:solidFill>
                  <a:srgbClr val="FF0000"/>
                </a:solidFill>
              </a:rPr>
              <a:t>the U.S. sent forces to Afghanistan to overthrow the Taliban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u="sng" dirty="0"/>
              <a:t>Because</a:t>
            </a:r>
            <a:r>
              <a:rPr lang="en-US" altLang="en-US" sz="2000" dirty="0">
                <a:solidFill>
                  <a:srgbClr val="FF0000"/>
                </a:solidFill>
              </a:rPr>
              <a:t> they </a:t>
            </a:r>
            <a:r>
              <a:rPr lang="en-US" altLang="en-US" sz="2000" u="sng" dirty="0">
                <a:solidFill>
                  <a:srgbClr val="FF0000"/>
                </a:solidFill>
              </a:rPr>
              <a:t>harbored</a:t>
            </a:r>
            <a:r>
              <a:rPr lang="en-US" altLang="en-US" sz="2000" dirty="0">
                <a:solidFill>
                  <a:srgbClr val="FF0000"/>
                </a:solidFill>
              </a:rPr>
              <a:t> al Qaeda </a:t>
            </a:r>
            <a:r>
              <a:rPr lang="en-US" altLang="en-US" sz="2000" dirty="0"/>
              <a:t>and</a:t>
            </a:r>
            <a:r>
              <a:rPr lang="en-US" altLang="en-US" sz="2000" dirty="0">
                <a:solidFill>
                  <a:srgbClr val="FF0000"/>
                </a:solidFill>
              </a:rPr>
              <a:t> Osama Bin Laden</a:t>
            </a: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The U.S., </a:t>
            </a:r>
            <a:r>
              <a:rPr lang="en-US" altLang="en-US" sz="2000" u="sng" dirty="0"/>
              <a:t>citing</a:t>
            </a:r>
            <a:r>
              <a:rPr lang="en-US" altLang="en-US" sz="2000" dirty="0"/>
              <a:t> </a:t>
            </a:r>
            <a:r>
              <a:rPr lang="en-US" altLang="en-US" sz="2000" dirty="0">
                <a:solidFill>
                  <a:srgbClr val="FF0000"/>
                </a:solidFill>
              </a:rPr>
              <a:t>weapons of mass destruction </a:t>
            </a:r>
            <a:r>
              <a:rPr lang="en-US" altLang="en-US" sz="2000" dirty="0"/>
              <a:t>(WMD), </a:t>
            </a:r>
            <a:r>
              <a:rPr lang="en-US" altLang="en-US" sz="2000" dirty="0">
                <a:solidFill>
                  <a:srgbClr val="FF0000"/>
                </a:solidFill>
              </a:rPr>
              <a:t>invaded Iraq…but no weapons were ever found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The U.S. still has troops in Afghanistan and Iraq, </a:t>
            </a:r>
            <a:r>
              <a:rPr lang="en-US" altLang="en-US" sz="2000" dirty="0">
                <a:solidFill>
                  <a:srgbClr val="FF0000"/>
                </a:solidFill>
              </a:rPr>
              <a:t>supporting the development of democratic institutions</a:t>
            </a:r>
          </a:p>
        </p:txBody>
      </p:sp>
      <p:pic>
        <p:nvPicPr>
          <p:cNvPr id="88067" name="Picture 2" descr="http://911anniversary.nydailynews.com/sites/default/files/imagecache/portrait/plane_south_tower_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3" b="10619"/>
          <a:stretch/>
        </p:blipFill>
        <p:spPr bwMode="auto">
          <a:xfrm>
            <a:off x="1295400" y="3317419"/>
            <a:ext cx="2272046" cy="230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3851" b="7144"/>
          <a:stretch>
            <a:fillRect/>
          </a:stretch>
        </p:blipFill>
        <p:spPr bwMode="auto">
          <a:xfrm>
            <a:off x="4876800" y="3294222"/>
            <a:ext cx="3435776" cy="2900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3"/>
          <p:cNvSpPr>
            <a:spLocks noChangeArrowheads="1"/>
          </p:cNvSpPr>
          <p:nvPr/>
        </p:nvSpPr>
        <p:spPr bwMode="auto">
          <a:xfrm>
            <a:off x="782637" y="5825746"/>
            <a:ext cx="7277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r>
              <a:rPr lang="en-US" altLang="en-US" sz="1800" b="1" u="sng" dirty="0">
                <a:solidFill>
                  <a:srgbClr val="002060"/>
                </a:solidFill>
              </a:rPr>
              <a:t>VIDEO</a:t>
            </a:r>
            <a:r>
              <a:rPr lang="en-US" altLang="en-US" sz="1800" b="1" dirty="0">
                <a:solidFill>
                  <a:srgbClr val="002060"/>
                </a:solidFill>
              </a:rPr>
              <a:t>: </a:t>
            </a:r>
            <a:r>
              <a:rPr lang="en-US" altLang="en-US" sz="1800" dirty="0"/>
              <a:t>9-11 Video Timeline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5570247" y="3294222"/>
            <a:ext cx="277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Balad Air Base, Iraq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83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"/>
          <p:cNvSpPr>
            <a:spLocks noChangeArrowheads="1"/>
          </p:cNvSpPr>
          <p:nvPr/>
        </p:nvSpPr>
        <p:spPr bwMode="auto">
          <a:xfrm>
            <a:off x="533399" y="501650"/>
            <a:ext cx="807720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indent="-288925">
              <a:buFont typeface="Arial" panose="020B0604020202020204" pitchFamily="34" charset="0"/>
              <a:buChar char="•"/>
            </a:pPr>
            <a:r>
              <a:rPr lang="en-US" altLang="en-US" sz="2000" dirty="0"/>
              <a:t>During </a:t>
            </a:r>
            <a:r>
              <a:rPr lang="en-US" altLang="en-US" sz="2000" u="sng" dirty="0">
                <a:solidFill>
                  <a:srgbClr val="FF0000"/>
                </a:solidFill>
              </a:rPr>
              <a:t>the Arab Spring of 2011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the U.S.: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FF0000"/>
                </a:solidFill>
              </a:rPr>
              <a:t>Provided diplomatic support</a:t>
            </a:r>
            <a:r>
              <a:rPr lang="en-US" altLang="en-US" sz="2000" dirty="0"/>
              <a:t> to those wanting democracy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Gave</a:t>
            </a:r>
            <a:r>
              <a:rPr lang="en-US" altLang="en-US" sz="2000" dirty="0">
                <a:solidFill>
                  <a:srgbClr val="FF0000"/>
                </a:solidFill>
              </a:rPr>
              <a:t> air support to Libyan pro-democracy forces</a:t>
            </a:r>
            <a:endParaRPr lang="en-US" altLang="en-US" sz="2000" dirty="0"/>
          </a:p>
          <a:p>
            <a:pPr indent="-288925">
              <a:buFont typeface="Arial" panose="020B0604020202020204" pitchFamily="34" charset="0"/>
              <a:buChar char="•"/>
            </a:pPr>
            <a:endParaRPr lang="en-US" altLang="en-US" sz="2000" dirty="0"/>
          </a:p>
          <a:p>
            <a:pPr indent="-2889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Relations with Iran are strained </a:t>
            </a:r>
            <a:r>
              <a:rPr lang="en-US" altLang="en-US" sz="2000" u="sng" dirty="0"/>
              <a:t>because of</a:t>
            </a:r>
            <a:r>
              <a:rPr lang="en-US" altLang="en-US" sz="2000" dirty="0"/>
              <a:t> the Iranian </a:t>
            </a:r>
            <a:r>
              <a:rPr lang="en-US" altLang="en-US" sz="2000" dirty="0">
                <a:solidFill>
                  <a:srgbClr val="FF0000"/>
                </a:solidFill>
              </a:rPr>
              <a:t>development of nuclear capability</a:t>
            </a:r>
          </a:p>
          <a:p>
            <a:pPr marL="687388" lvl="1" indent="-34290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Obama administration signed Iran Nuclear Deal (2016)</a:t>
            </a:r>
          </a:p>
          <a:p>
            <a:pPr indent="-288925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 indent="-2889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U.S. continues to </a:t>
            </a:r>
            <a:r>
              <a:rPr lang="en-US" altLang="en-US" sz="2000" u="sng" dirty="0">
                <a:solidFill>
                  <a:srgbClr val="FF0000"/>
                </a:solidFill>
              </a:rPr>
              <a:t>mediate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the issue of a Palestinian state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 indent="-288925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The Middle East continues to be a major area of concern</a:t>
            </a:r>
          </a:p>
        </p:txBody>
      </p:sp>
      <p:pic>
        <p:nvPicPr>
          <p:cNvPr id="89091" name="Picture 2" descr="http://i.telegraph.co.uk/multimedia/archive/02060/Mideast-Egypt14_2060815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8" t="9843"/>
          <a:stretch/>
        </p:blipFill>
        <p:spPr bwMode="auto">
          <a:xfrm>
            <a:off x="1104013" y="4038600"/>
            <a:ext cx="3502025" cy="22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2" name="Picture 8" descr="http://www.usnews.com/dims4/USNEWS/ed84509/2147483647/resize/652x%3E/quality/85/?url=%2Fcmsmedia%2F1f%2Fda2c67ba71d0bea80a88816d8a664a%2F1089-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2010" r="17792" b="5527"/>
          <a:stretch>
            <a:fillRect/>
          </a:stretch>
        </p:blipFill>
        <p:spPr bwMode="auto">
          <a:xfrm>
            <a:off x="5202034" y="4033500"/>
            <a:ext cx="2917849" cy="2237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TextBox 4"/>
          <p:cNvSpPr txBox="1">
            <a:spLocks noChangeArrowheads="1"/>
          </p:cNvSpPr>
          <p:nvPr/>
        </p:nvSpPr>
        <p:spPr bwMode="auto">
          <a:xfrm>
            <a:off x="873125" y="-762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algn="ctr"/>
            <a:r>
              <a:rPr lang="en-US" altLang="en-US" sz="2800" b="1" dirty="0"/>
              <a:t>U.S. Diplomacy in the Middle East</a:t>
            </a:r>
          </a:p>
        </p:txBody>
      </p:sp>
    </p:spTree>
    <p:extLst>
      <p:ext uri="{BB962C8B-B14F-4D97-AF65-F5344CB8AC3E}">
        <p14:creationId xmlns:p14="http://schemas.microsoft.com/office/powerpoint/2010/main" val="180673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1371600" y="-55418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5800" y="533400"/>
            <a:ext cx="7924800" cy="6211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USSR leader began glasnost and perestroika reforms?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put a major strain on the Soviet Union’s economy?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signaled the waning power of USSR and the end of the Cold War?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Soviet Union dissolve?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U.S. protect Europe after World War II?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 consequences of the U.S. being the only Super Power?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Liberals and conservatives have different perspectives on?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began as a result of the establishment of Israel for Jewish </a:t>
            </a: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people?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U.S. do to maintain friendly states on the USSR </a:t>
            </a: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border?</a:t>
            </a:r>
          </a:p>
          <a:p>
            <a:pPr marL="34290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Terrorist </a:t>
            </a: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tried calling attention to Palestinians and force concessions by</a:t>
            </a:r>
            <a:r>
              <a:rPr lang="en-US" altLang="en-US" sz="16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altLang="en-US" sz="16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 idx="4294967295"/>
          </p:nvPr>
        </p:nvSpPr>
        <p:spPr>
          <a:xfrm>
            <a:off x="1371600" y="-55418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077200" cy="6211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USSR leader began glasnost and perestroika reforms?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Mikhail Gorbachev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put a major strain on the Soviet Union’s economy?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Invasion of Afghanistan and the Arms Race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signaled the waning power of USSR and the end of the Cold War?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Destruction of the Berlin Wall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the Soviet Union dissolve?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Internal problems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the U.S. protect Europe after World War II?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Through NATO and deployment of weapons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were consequences of the U.S. being the only Super Power?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Greater responsibility for world peace, but also aroused resentment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did Liberals and conservatives have different perspectives on?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proper role of the United States in the world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began as a result of the establishment of Israel for Jewish people?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Conflict in the Middle East with Arabs and the PLO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did the U.S. do to maintain friendly states on the USSR border?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CIA helped overthrow Iran and supported a repressive regime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Terrorist tried calling attention to Palestinians and force concessions by?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altLang="en-U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Hijacking and Suicide bombers</a:t>
            </a:r>
          </a:p>
        </p:txBody>
      </p:sp>
    </p:spTree>
    <p:extLst>
      <p:ext uri="{BB962C8B-B14F-4D97-AF65-F5344CB8AC3E}">
        <p14:creationId xmlns:p14="http://schemas.microsoft.com/office/powerpoint/2010/main" val="4789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>
          <a:xfrm>
            <a:off x="1447800" y="-54591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001000" cy="62118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Middle East oil led to what to stop the oil embargo</a:t>
            </a: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contributed to President Carter’s defeat in the 1980 election?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led the U.S. to withdraw troops from Lebanon? 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U.S. attempt to exercise leadership in the Middle East?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the purpose and result of the first Gulf War</a:t>
            </a: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7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resulted from the U.S. maintaining some troops in Saudi Arabia?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</a:t>
            </a: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U.S. respond to the attacks of Sep 11, 2001?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role of U.S. troops still in Iraq and Afghanistan today?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did the U.S. invade Iraq and what was the </a:t>
            </a: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result?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</a:t>
            </a: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assistance did the U.S. provide during the Arab Spring of </a:t>
            </a: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2011?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</a:t>
            </a: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relations between the U.S. and Iran so strained?</a:t>
            </a:r>
          </a:p>
          <a:p>
            <a:pPr marL="349250" lvl="1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57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 idx="4294967295"/>
          </p:nvPr>
        </p:nvSpPr>
        <p:spPr>
          <a:xfrm>
            <a:off x="1447800" y="-54591"/>
            <a:ext cx="6324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latin typeface="Verdana" panose="020B0604030504040204" pitchFamily="34" charset="0"/>
              </a:rPr>
              <a:t>Review Questions (Part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533400"/>
            <a:ext cx="8001000" cy="62118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Importance of Middle East oil led to what to stop the oil embargo?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Shuttle diplomacy by President Nixon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contributed to President Carter’s defeat in the 1980 election?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Iran hostage Crisis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led the U.S. to withdraw troops from Lebanon? 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Terrorists bombed a U.S. army barracks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the U.S. attempt to exercise leadership in the Middle East?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Because of American dependence on foreign oil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was the purpose and result of the first Gulf War?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Quick victory to restore Independent Kuwait (Oil rich nation)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resulted from the U.S. maintaining some troops in Saudi Arabia?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Aroused enmity (anger) of religious fanatics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How did the U.S. respond to the attacks of Sep 11, 2001?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Sent forces to fight Taliban (Afghanistan)…they harbored al Qaeda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the role of U.S. troops still in Iraq and Afghanistan today?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Supporting the development of democratic institutions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Why did the U.S. invade Iraq and what was the result?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Reported presence of WMDs…no WMDs were ever found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What assistance did the U.S. provide during the Arab Spring of 2011?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Diplomatic support, and air support to Libyan pro-democracy forces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Why are relations between the U.S. and Iran so strained?</a:t>
            </a:r>
          </a:p>
          <a:p>
            <a:pPr marL="349250" lvl="1" indent="2159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lphaLcPeriod"/>
              <a:defRPr/>
            </a:pPr>
            <a:r>
              <a:rPr lang="en-US" sz="17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Fear they are trying to build a nuclear bomb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40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Key-Bell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33" y="2286000"/>
            <a:ext cx="7772400" cy="41910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"</a:t>
            </a:r>
            <a:r>
              <a:rPr lang="en-US" b="1" dirty="0"/>
              <a:t>Watergate" refers to the office complex in Washington, DC, that was home to the Democratic </a:t>
            </a:r>
            <a:r>
              <a:rPr lang="en-US" b="1" dirty="0" smtClean="0"/>
              <a:t>Party</a:t>
            </a:r>
          </a:p>
          <a:p>
            <a:r>
              <a:rPr lang="en-US" b="1" dirty="0" smtClean="0"/>
              <a:t>In </a:t>
            </a:r>
            <a:r>
              <a:rPr lang="en-US" b="1" dirty="0"/>
              <a:t>1972, Nixon's staff authorized a break-in of the DNC, led by "</a:t>
            </a:r>
            <a:r>
              <a:rPr lang="en-US" b="1" dirty="0" smtClean="0"/>
              <a:t>plumbers“</a:t>
            </a:r>
          </a:p>
          <a:p>
            <a:r>
              <a:rPr lang="en-US" b="1" dirty="0" smtClean="0"/>
              <a:t>After </a:t>
            </a:r>
            <a:r>
              <a:rPr lang="en-US" b="1" dirty="0"/>
              <a:t>getting caught, investigators eventually tied them to the Committee to Re-Elect the President (CREEP). </a:t>
            </a:r>
            <a:endParaRPr lang="en-US" b="1" dirty="0" smtClean="0"/>
          </a:p>
          <a:p>
            <a:r>
              <a:rPr lang="en-US" b="1" dirty="0" smtClean="0"/>
              <a:t>1973</a:t>
            </a:r>
            <a:r>
              <a:rPr lang="en-US" b="1" dirty="0"/>
              <a:t>: Congressional hearings and investigations mounted, focusing on Nixon's staff. These became the Watergate </a:t>
            </a:r>
            <a:r>
              <a:rPr lang="en-US" b="1" dirty="0" smtClean="0"/>
              <a:t>Hearings.</a:t>
            </a:r>
          </a:p>
          <a:p>
            <a:r>
              <a:rPr lang="en-US" b="1" dirty="0" smtClean="0"/>
              <a:t>1974</a:t>
            </a:r>
            <a:r>
              <a:rPr lang="en-US" b="1" dirty="0"/>
              <a:t>: Supreme Court rulings in favor of Congress, and more investigations revealed that Nixon had tried to </a:t>
            </a:r>
            <a:r>
              <a:rPr lang="en-US" b="1" dirty="0" err="1"/>
              <a:t>coverup</a:t>
            </a:r>
            <a:r>
              <a:rPr lang="en-US" b="1" dirty="0"/>
              <a:t> events after the </a:t>
            </a:r>
            <a:r>
              <a:rPr lang="en-US" b="1" dirty="0" smtClean="0"/>
              <a:t>happened</a:t>
            </a:r>
          </a:p>
          <a:p>
            <a:r>
              <a:rPr lang="en-US" b="1" dirty="0" smtClean="0"/>
              <a:t>August </a:t>
            </a:r>
            <a:r>
              <a:rPr lang="en-US" b="1" dirty="0"/>
              <a:t>9, 1974: Nixon resigns, likely just before he would have been impeached. Was pardoned by Ford days </a:t>
            </a:r>
            <a:r>
              <a:rPr lang="en-US" b="1" dirty="0" smtClean="0"/>
              <a:t>later.</a:t>
            </a:r>
          </a:p>
          <a:p>
            <a:r>
              <a:rPr lang="en-US" b="1" dirty="0" smtClean="0"/>
              <a:t>Public </a:t>
            </a:r>
            <a:r>
              <a:rPr lang="en-US" b="1" dirty="0"/>
              <a:t>distrust and disgust would last for years.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Carter's </a:t>
            </a:r>
            <a:r>
              <a:rPr lang="en-US" b="1" dirty="0"/>
              <a:t>1976 election seen as a reaction against the establishment.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13325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26"/>
          <p:cNvSpPr txBox="1">
            <a:spLocks noChangeArrowheads="1"/>
          </p:cNvSpPr>
          <p:nvPr/>
        </p:nvSpPr>
        <p:spPr bwMode="auto">
          <a:xfrm>
            <a:off x="647700" y="609600"/>
            <a:ext cx="7886700" cy="2819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2700" dir="81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30E7D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lvl="0" algn="l">
              <a:defRPr/>
            </a:pPr>
            <a:r>
              <a:rPr lang="en-US" sz="2000" u="sng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Standard USHC-8</a:t>
            </a:r>
            <a:r>
              <a:rPr lang="en-US" sz="20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000" i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student will demonstrate an understanding of social, economic &amp; political issues in contemporary America.</a:t>
            </a:r>
          </a:p>
          <a:p>
            <a:pPr algn="l">
              <a:defRPr/>
            </a:pPr>
            <a:endParaRPr lang="en-US" sz="2000" kern="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defRPr/>
            </a:pPr>
            <a:endParaRPr lang="en-US" sz="2000" kern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>
              <a:defRPr/>
            </a:pPr>
            <a:r>
              <a:rPr lang="en-US" sz="200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USHC-8.6</a:t>
            </a:r>
            <a:r>
              <a:rPr lang="en-US" sz="200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en-US" sz="2000" b="0" kern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Summarize America’s role in the changing world, including the </a:t>
            </a:r>
            <a:r>
              <a:rPr lang="en-US" sz="2000" b="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dissolution</a:t>
            </a:r>
            <a:r>
              <a:rPr lang="en-US" sz="2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Soviet Union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</a:t>
            </a:r>
            <a:r>
              <a:rPr lang="en-US" sz="2000" b="0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expansion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en-US" sz="2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Union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continuing </a:t>
            </a:r>
            <a:r>
              <a:rPr lang="en-US" sz="2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 in the Middle East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the rise of </a:t>
            </a:r>
            <a:r>
              <a:rPr lang="en-US" sz="2000" b="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terrorism</a:t>
            </a:r>
            <a:r>
              <a:rPr lang="en-US" sz="2000" b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8602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3851" b="7144"/>
          <a:stretch>
            <a:fillRect/>
          </a:stretch>
        </p:blipFill>
        <p:spPr bwMode="auto">
          <a:xfrm>
            <a:off x="5105400" y="3581400"/>
            <a:ext cx="3732692" cy="315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81" y="3581400"/>
            <a:ext cx="4503351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76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686737"/>
            <a:ext cx="6798734" cy="5256863"/>
          </a:xfrm>
        </p:spPr>
        <p:txBody>
          <a:bodyPr/>
          <a:lstStyle/>
          <a:p>
            <a:pPr lvl="0"/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Today’s </a:t>
            </a:r>
            <a:r>
              <a:rPr lang="en-US" b="1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Focus…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676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Summarize America’s role in the changing </a:t>
            </a:r>
            <a:r>
              <a:rPr lang="en-US" sz="2800" dirty="0" smtClean="0">
                <a:solidFill>
                  <a:schemeClr val="tx1"/>
                </a:solidFill>
              </a:rPr>
              <a:t>world.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does summarize mean?</a:t>
            </a:r>
          </a:p>
          <a:p>
            <a:r>
              <a:rPr lang="en-US" dirty="0" smtClean="0"/>
              <a:t>How is the world changing?</a:t>
            </a:r>
          </a:p>
          <a:p>
            <a:r>
              <a:rPr lang="en-US" dirty="0" smtClean="0"/>
              <a:t>What role is America playing in the changing world?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9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CEEDE9-0B26-4DE3-802B-0143E5022AA3}"/>
              </a:ext>
            </a:extLst>
          </p:cNvPr>
          <p:cNvSpPr txBox="1"/>
          <p:nvPr/>
        </p:nvSpPr>
        <p:spPr>
          <a:xfrm>
            <a:off x="457200" y="304800"/>
            <a:ext cx="7772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“I Can” Statements</a:t>
            </a:r>
          </a:p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1359A5-B41E-40B1-976E-E0954E9926A6}"/>
              </a:ext>
            </a:extLst>
          </p:cNvPr>
          <p:cNvSpPr txBox="1"/>
          <p:nvPr/>
        </p:nvSpPr>
        <p:spPr>
          <a:xfrm>
            <a:off x="685800" y="990600"/>
            <a:ext cx="754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 can…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Browse my text 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Preview 1 &amp; 2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Closely read with the focus in mind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Take notes </a:t>
            </a:r>
            <a:r>
              <a:rPr lang="en-US" sz="3200" dirty="0" smtClean="0"/>
              <a:t>on </a:t>
            </a:r>
            <a:r>
              <a:rPr lang="en-US" sz="3200" b="1" dirty="0" smtClean="0"/>
              <a:t>role of the United States in the changing world</a:t>
            </a:r>
            <a:endParaRPr lang="en-US" sz="32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Talk </a:t>
            </a:r>
            <a:r>
              <a:rPr lang="en-US" sz="3200" dirty="0"/>
              <a:t>about what I know so far, in my own </a:t>
            </a:r>
            <a:r>
              <a:rPr lang="en-US" sz="3200" dirty="0" smtClean="0"/>
              <a:t>words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 smtClean="0"/>
              <a:t>Generate/ask questions about what I don’t know</a:t>
            </a:r>
            <a:endParaRPr lang="en-US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84FFC5-51E4-4875-9643-FDB8BC86E7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t="32222" b="30741"/>
          <a:stretch/>
        </p:blipFill>
        <p:spPr>
          <a:xfrm>
            <a:off x="1810138" y="61971"/>
            <a:ext cx="5886061" cy="1226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8AD293-4626-48C8-901F-5E9A4B4EAB5F}"/>
              </a:ext>
            </a:extLst>
          </p:cNvPr>
          <p:cNvSpPr txBox="1"/>
          <p:nvPr/>
        </p:nvSpPr>
        <p:spPr>
          <a:xfrm>
            <a:off x="0" y="6477000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go0rum.deviantart.com/art/I-can-do-it-518228160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7940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78D1F2-E2B4-439F-BF28-E6618C880C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572869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Bodoni MT Black" panose="02070A03080606020203" pitchFamily="18" charset="0"/>
              </a:rPr>
              <a:t>Student Work</a:t>
            </a:r>
            <a:r>
              <a:rPr lang="en-US" sz="3600" dirty="0" smtClean="0">
                <a:solidFill>
                  <a:schemeClr val="bg1"/>
                </a:solidFill>
                <a:latin typeface="Bodoni MT Black" panose="02070A03080606020203" pitchFamily="18" charset="0"/>
              </a:rPr>
              <a:t>….</a:t>
            </a:r>
            <a:endParaRPr lang="en-US" sz="3600" dirty="0">
              <a:solidFill>
                <a:schemeClr val="bg1"/>
              </a:solidFill>
              <a:latin typeface="Bodoni MT Black" panose="02070A030806060202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0668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rbel"/>
              </a:rPr>
              <a:t> </a:t>
            </a:r>
            <a:r>
              <a:rPr lang="en-US" sz="2800" dirty="0" smtClean="0"/>
              <a:t>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0" y="2362200"/>
            <a:ext cx="7696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Browse text 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Choose a text with focus in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Preview 1 &amp;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Close Read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Take notes (in my own words) </a:t>
            </a:r>
            <a:r>
              <a:rPr lang="en-US" sz="3200" dirty="0" smtClean="0"/>
              <a:t>&amp; generate questions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Talk </a:t>
            </a:r>
            <a:r>
              <a:rPr lang="en-US" sz="3200" dirty="0"/>
              <a:t>from notes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56138" y="1255693"/>
            <a:ext cx="762000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Summarize America’s role in the changing world, including the </a:t>
            </a:r>
            <a:r>
              <a:rPr lang="en-US" sz="16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dissolution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Soviet Union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</a:t>
            </a:r>
            <a:r>
              <a:rPr lang="en-US" sz="16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expansion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the 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Union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the continuing 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crisis in the Middle East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and the rise of </a:t>
            </a:r>
            <a:r>
              <a:rPr lang="en-US" sz="16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 terrorism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ctr">
              <a:defRPr/>
            </a:pPr>
            <a:endParaRPr lang="en-US" sz="14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00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ChangeArrowheads="1"/>
          </p:cNvSpPr>
          <p:nvPr/>
        </p:nvSpPr>
        <p:spPr bwMode="auto">
          <a:xfrm>
            <a:off x="533400" y="533400"/>
            <a:ext cx="80772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800100" indent="-3429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Conservatives </a:t>
            </a:r>
            <a:r>
              <a:rPr lang="en-US" altLang="en-US" sz="2000" dirty="0">
                <a:solidFill>
                  <a:srgbClr val="FF0000"/>
                </a:solidFill>
              </a:rPr>
              <a:t>credit U.S. policy </a:t>
            </a:r>
            <a:r>
              <a:rPr lang="en-US" altLang="en-US" sz="2000" dirty="0"/>
              <a:t>with </a:t>
            </a:r>
            <a:r>
              <a:rPr lang="en-US" altLang="en-US" sz="2000" dirty="0">
                <a:solidFill>
                  <a:srgbClr val="FF0000"/>
                </a:solidFill>
              </a:rPr>
              <a:t>end of the USSR</a:t>
            </a:r>
            <a:r>
              <a:rPr lang="en-US" altLang="en-US" sz="2000" dirty="0"/>
              <a:t> 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Liberals </a:t>
            </a:r>
            <a:r>
              <a:rPr lang="en-US" altLang="en-US" sz="2000" dirty="0">
                <a:solidFill>
                  <a:srgbClr val="FF0000"/>
                </a:solidFill>
              </a:rPr>
              <a:t>credit forces within the USSR</a:t>
            </a:r>
            <a:endParaRPr lang="en-US" altLang="en-US" sz="2000" dirty="0"/>
          </a:p>
          <a:p>
            <a:pPr marL="0" indent="0"/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Mikhail Gorbachev of the USSR began </a:t>
            </a:r>
            <a:r>
              <a:rPr lang="en-US" altLang="en-US" sz="2000" i="1" dirty="0">
                <a:solidFill>
                  <a:srgbClr val="FF0000"/>
                </a:solidFill>
              </a:rPr>
              <a:t>glasnost </a:t>
            </a:r>
            <a:r>
              <a:rPr lang="en-US" altLang="en-US" sz="2000" dirty="0"/>
              <a:t>(openness) and </a:t>
            </a:r>
            <a:r>
              <a:rPr lang="en-US" altLang="en-US" sz="2000" i="1" dirty="0">
                <a:solidFill>
                  <a:srgbClr val="FF0000"/>
                </a:solidFill>
              </a:rPr>
              <a:t>perestroika </a:t>
            </a:r>
            <a:r>
              <a:rPr lang="en-US" altLang="en-US" sz="2000" dirty="0"/>
              <a:t>(economic restructuring)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/>
              <a:t>Soviet-bloc nations were also seeking change, including</a:t>
            </a:r>
            <a:r>
              <a:rPr lang="en-US" altLang="en-US" sz="2000" dirty="0">
                <a:solidFill>
                  <a:srgbClr val="FF0000"/>
                </a:solidFill>
              </a:rPr>
              <a:t> independence</a:t>
            </a:r>
            <a:r>
              <a:rPr lang="en-US" altLang="en-US" sz="2000" dirty="0"/>
              <a:t> within</a:t>
            </a:r>
            <a:r>
              <a:rPr lang="en-US" altLang="en-US" sz="2000" dirty="0">
                <a:solidFill>
                  <a:srgbClr val="FF0000"/>
                </a:solidFill>
              </a:rPr>
              <a:t> Poland and the Baltic states </a:t>
            </a:r>
          </a:p>
          <a:p>
            <a:pPr marL="628650" lvl="1" indent="-284163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FF0000"/>
                </a:solidFill>
              </a:rPr>
              <a:t>Invasion of Afghanistan </a:t>
            </a:r>
            <a:r>
              <a:rPr lang="en-US" altLang="en-US" sz="2000" u="sng" dirty="0"/>
              <a:t>caused an</a:t>
            </a:r>
            <a:r>
              <a:rPr lang="en-US" altLang="en-US" sz="2000" dirty="0">
                <a:solidFill>
                  <a:srgbClr val="FF0000"/>
                </a:solidFill>
              </a:rPr>
              <a:t> economic strain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FF0000"/>
                </a:solidFill>
              </a:rPr>
              <a:t>Destruction of the Berlin Wall (1989)</a:t>
            </a:r>
            <a:r>
              <a:rPr lang="en-US" altLang="en-US" sz="2000" dirty="0"/>
              <a:t> </a:t>
            </a:r>
            <a:r>
              <a:rPr lang="en-US" altLang="en-US" sz="2000" u="sng" dirty="0"/>
              <a:t>signaled</a:t>
            </a:r>
            <a:r>
              <a:rPr lang="en-US" altLang="en-US" sz="2000" dirty="0"/>
              <a:t> the </a:t>
            </a:r>
            <a:r>
              <a:rPr lang="en-US" altLang="en-US" sz="2000" dirty="0">
                <a:solidFill>
                  <a:srgbClr val="FF0000"/>
                </a:solidFill>
              </a:rPr>
              <a:t>waning power</a:t>
            </a:r>
            <a:r>
              <a:rPr lang="en-US" altLang="en-US" sz="2000" dirty="0"/>
              <a:t> of USSR and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u="sng" dirty="0"/>
              <a:t>symbolized</a:t>
            </a:r>
            <a:r>
              <a:rPr lang="en-US" altLang="en-US" sz="2000" dirty="0">
                <a:solidFill>
                  <a:srgbClr val="FF0000"/>
                </a:solidFill>
              </a:rPr>
              <a:t> the end of the Cold War</a:t>
            </a:r>
            <a:endParaRPr lang="en-US" altLang="en-US" sz="2000" dirty="0"/>
          </a:p>
        </p:txBody>
      </p:sp>
      <p:pic>
        <p:nvPicPr>
          <p:cNvPr id="1026" name="Picture 2" descr="https://image.slidesharecdn.com/perestroikaeglasnost-141120210316-conversion-gate02/95/perestroika-e-glasnost-prof-altair-aguilar-11-638.jpg?cb=141651747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1" r="26019"/>
          <a:stretch/>
        </p:blipFill>
        <p:spPr bwMode="auto">
          <a:xfrm>
            <a:off x="1371600" y="4272069"/>
            <a:ext cx="2057400" cy="200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merica.aljazeera.com/content/ajam/articles/2014/11/9/berlin-wall-25-years/jcr:content/headlineImage.adapt.1460.high.Berlinwall_main_20141108.141564065539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11"/>
          <a:stretch/>
        </p:blipFill>
        <p:spPr bwMode="auto">
          <a:xfrm>
            <a:off x="4267200" y="4296762"/>
            <a:ext cx="3810000" cy="198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06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520051"/>
            <a:ext cx="8077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Soviet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hardliners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attempted to overthrow Gorbachev,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leading to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the break up of the USSR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into separate states </a:t>
            </a:r>
          </a:p>
          <a:p>
            <a:pPr marL="628650" lvl="1" indent="-284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Controversy surrounds what role the U.S. played</a:t>
            </a:r>
          </a:p>
          <a:p>
            <a:pPr lvl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Arms Race in the Cold War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especially during Reagan’s time,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placed a strain on the Soviet economy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Soviet Union fell from internal problems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rather than as a direct result of the American policy of containment</a:t>
            </a:r>
          </a:p>
        </p:txBody>
      </p:sp>
      <p:pic>
        <p:nvPicPr>
          <p:cNvPr id="80899" name="Picture 2" descr="http://img.rt.com/files/news/soviet-august-coup-1991/greet-house-white-yeltsin-599.s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r="6126"/>
          <a:stretch/>
        </p:blipFill>
        <p:spPr bwMode="auto">
          <a:xfrm>
            <a:off x="761999" y="3581400"/>
            <a:ext cx="3629025" cy="260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 descr="http://worldofweirdthings.com/wp-content/uploads/2008/12/soviet_style_post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9"/>
          <a:stretch/>
        </p:blipFill>
        <p:spPr bwMode="auto">
          <a:xfrm>
            <a:off x="4572001" y="3605212"/>
            <a:ext cx="3810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Box 2"/>
          <p:cNvSpPr txBox="1">
            <a:spLocks noChangeArrowheads="1"/>
          </p:cNvSpPr>
          <p:nvPr/>
        </p:nvSpPr>
        <p:spPr bwMode="auto">
          <a:xfrm>
            <a:off x="1066800" y="-23019"/>
            <a:ext cx="7086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algn="ctr"/>
            <a:r>
              <a:rPr lang="en-US" altLang="en-US" sz="2800" b="1" dirty="0"/>
              <a:t>End of USSR, Start of Russia</a:t>
            </a:r>
          </a:p>
        </p:txBody>
      </p:sp>
    </p:spTree>
    <p:extLst>
      <p:ext uri="{BB962C8B-B14F-4D97-AF65-F5344CB8AC3E}">
        <p14:creationId xmlns:p14="http://schemas.microsoft.com/office/powerpoint/2010/main" val="361087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33400"/>
            <a:ext cx="8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the end of WW II,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U.S. helped European nations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serve as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strong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bulwark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against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spread of communism</a:t>
            </a:r>
          </a:p>
          <a:p>
            <a:pPr marL="628650" lvl="1" indent="-284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of the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Truman Doctrine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the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Marshal Plan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U.S. continued to protect Europe through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NATO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deploying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weapons in Europe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confront the Soviet threat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Europeans established the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Common Market</a:t>
            </a:r>
            <a:r>
              <a:rPr lang="en-US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 trade in the region </a:t>
            </a:r>
          </a:p>
          <a:p>
            <a:pPr marL="628650" lvl="1" indent="-284163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Established a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currency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(Euro) and </a:t>
            </a: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evolved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into the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 Union (EU)</a:t>
            </a:r>
          </a:p>
          <a:p>
            <a:pPr marL="628650" lvl="1" indent="-284163">
              <a:buFont typeface="Wingdings" panose="05000000000000000000" pitchFamily="2" charset="2"/>
              <a:buChar char="Ø"/>
              <a:defRPr/>
            </a:pPr>
            <a:r>
              <a:rPr lang="en-US" sz="2000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Purpose for the EU was to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guarantee the freedom of movement </a:t>
            </a: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people, goods, services and capital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U.S. </a:t>
            </a:r>
            <a: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provided a model of the federal system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23" name="TextBox 3"/>
          <p:cNvSpPr txBox="1">
            <a:spLocks noChangeArrowheads="1"/>
          </p:cNvSpPr>
          <p:nvPr/>
        </p:nvSpPr>
        <p:spPr bwMode="auto">
          <a:xfrm>
            <a:off x="2495550" y="-76200"/>
            <a:ext cx="422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MS Pゴシック"/>
                <a:cs typeface="MS Pゴシック"/>
              </a:defRPr>
            </a:lvl9pPr>
          </a:lstStyle>
          <a:p>
            <a:pPr algn="ctr"/>
            <a:r>
              <a:rPr lang="en-US" altLang="en-US" sz="2800" b="1" dirty="0"/>
              <a:t>Developing Europe</a:t>
            </a:r>
          </a:p>
        </p:txBody>
      </p:sp>
    </p:spTree>
    <p:extLst>
      <p:ext uri="{BB962C8B-B14F-4D97-AF65-F5344CB8AC3E}">
        <p14:creationId xmlns:p14="http://schemas.microsoft.com/office/powerpoint/2010/main" val="2958187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37824</TotalTime>
  <Words>1870</Words>
  <Application>Microsoft Office PowerPoint</Application>
  <PresentationFormat>On-screen Show (4:3)</PresentationFormat>
  <Paragraphs>201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Bodoni MT Black</vt:lpstr>
      <vt:lpstr>Calibri</vt:lpstr>
      <vt:lpstr>Corbel</vt:lpstr>
      <vt:lpstr>Garamond</vt:lpstr>
      <vt:lpstr>MS Pゴシック</vt:lpstr>
      <vt:lpstr>Verdana</vt:lpstr>
      <vt:lpstr>Wingdings</vt:lpstr>
      <vt:lpstr>Organic</vt:lpstr>
      <vt:lpstr>Bell Work  Monday, December 18, 2017</vt:lpstr>
      <vt:lpstr>Answer Key-Bell Work</vt:lpstr>
      <vt:lpstr>PowerPoint Presentation</vt:lpstr>
      <vt:lpstr>Today’s Focus…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Questions (Part 1)</vt:lpstr>
      <vt:lpstr>Review Questions (Part 1)</vt:lpstr>
      <vt:lpstr>Review Questions (Part 2)</vt:lpstr>
      <vt:lpstr>Review Questions (Part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of War</dc:title>
  <dc:creator>sophos2000</dc:creator>
  <cp:lastModifiedBy>Mattie, Melonee</cp:lastModifiedBy>
  <cp:revision>555</cp:revision>
  <dcterms:created xsi:type="dcterms:W3CDTF">2014-09-25T11:33:17Z</dcterms:created>
  <dcterms:modified xsi:type="dcterms:W3CDTF">2017-12-18T12:22:17Z</dcterms:modified>
</cp:coreProperties>
</file>