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2"/>
  </p:handoutMasterIdLst>
  <p:sldIdLst>
    <p:sldId id="256" r:id="rId2"/>
    <p:sldId id="257" r:id="rId3"/>
    <p:sldId id="261" r:id="rId4"/>
    <p:sldId id="276" r:id="rId5"/>
    <p:sldId id="262" r:id="rId6"/>
    <p:sldId id="266" r:id="rId7"/>
    <p:sldId id="270" r:id="rId8"/>
    <p:sldId id="271" r:id="rId9"/>
    <p:sldId id="258" r:id="rId10"/>
    <p:sldId id="259" r:id="rId11"/>
    <p:sldId id="260" r:id="rId12"/>
    <p:sldId id="263" r:id="rId13"/>
    <p:sldId id="264" r:id="rId14"/>
    <p:sldId id="265" r:id="rId15"/>
    <p:sldId id="267" r:id="rId16"/>
    <p:sldId id="275" r:id="rId17"/>
    <p:sldId id="274" r:id="rId18"/>
    <p:sldId id="269" r:id="rId19"/>
    <p:sldId id="268" r:id="rId20"/>
    <p:sldId id="272"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58E776D-740E-486E-834C-B6CD11990986}" type="datetimeFigureOut">
              <a:rPr lang="en-US" smtClean="0"/>
              <a:t>9/18/2017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17603BB-6BAA-4014-9679-FBF5E7261B03}" type="slidenum">
              <a:rPr lang="en-US" smtClean="0"/>
              <a:t>‹#›</a:t>
            </a:fld>
            <a:endParaRPr lang="en-US"/>
          </a:p>
        </p:txBody>
      </p:sp>
    </p:spTree>
    <p:extLst>
      <p:ext uri="{BB962C8B-B14F-4D97-AF65-F5344CB8AC3E}">
        <p14:creationId xmlns:p14="http://schemas.microsoft.com/office/powerpoint/2010/main" val="21580702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9/18/2017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fsaid.ed.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scois.ne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KStokes@newberry.k12.sc.us" TargetMode="External"/><Relationship Id="rId2" Type="http://schemas.openxmlformats.org/officeDocument/2006/relationships/hyperlink" Target="mailto:JLake@newberry.k12.sc.us" TargetMode="External"/><Relationship Id="rId1" Type="http://schemas.openxmlformats.org/officeDocument/2006/relationships/slideLayout" Target="../slideLayouts/slideLayout2.xml"/><Relationship Id="rId4" Type="http://schemas.openxmlformats.org/officeDocument/2006/relationships/hyperlink" Target="mailto:ACary@newberry.k12.sc.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dncsc.scriborder.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ccount.collegeboard.org/login/login?idp=ECL&amp;appId=115&amp;DURL=https://nsat.collegeboard.org/satweb/login.jsp" TargetMode="External"/><Relationship Id="rId2" Type="http://schemas.openxmlformats.org/officeDocument/2006/relationships/hyperlink" Target="http://www.collegeboard.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ctstudent.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Senior class meeting</a:t>
            </a:r>
            <a:endParaRPr lang="en-US" dirty="0"/>
          </a:p>
        </p:txBody>
      </p:sp>
      <p:sp>
        <p:nvSpPr>
          <p:cNvPr id="3" name="Subtitle 2"/>
          <p:cNvSpPr>
            <a:spLocks noGrp="1"/>
          </p:cNvSpPr>
          <p:nvPr>
            <p:ph type="subTitle" idx="1"/>
          </p:nvPr>
        </p:nvSpPr>
        <p:spPr/>
        <p:txBody>
          <a:bodyPr/>
          <a:lstStyle/>
          <a:p>
            <a:r>
              <a:rPr lang="en-US" dirty="0" smtClean="0"/>
              <a:t>September 6, 2017</a:t>
            </a:r>
            <a:br>
              <a:rPr lang="en-US" dirty="0" smtClean="0"/>
            </a:br>
            <a:r>
              <a:rPr lang="en-US" dirty="0" smtClean="0"/>
              <a:t>Open House</a:t>
            </a:r>
            <a:endParaRPr lang="en-US" dirty="0"/>
          </a:p>
        </p:txBody>
      </p:sp>
    </p:spTree>
    <p:extLst>
      <p:ext uri="{BB962C8B-B14F-4D97-AF65-F5344CB8AC3E}">
        <p14:creationId xmlns:p14="http://schemas.microsoft.com/office/powerpoint/2010/main" val="20722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College Application Day </a:t>
            </a:r>
            <a:r>
              <a:rPr lang="en-US" dirty="0" smtClean="0"/>
              <a:t/>
            </a:r>
            <a:br>
              <a:rPr lang="en-US" dirty="0" smtClean="0"/>
            </a:br>
            <a:r>
              <a:rPr lang="en-US" sz="3100" dirty="0" smtClean="0"/>
              <a:t>September 28</a:t>
            </a:r>
            <a:r>
              <a:rPr lang="en-US" sz="3100" baseline="30000" dirty="0" smtClean="0"/>
              <a:t>th</a:t>
            </a:r>
            <a:r>
              <a:rPr lang="en-US" sz="3100" dirty="0" smtClean="0"/>
              <a:t>  </a:t>
            </a:r>
            <a:r>
              <a:rPr lang="en-US" dirty="0"/>
              <a:t/>
            </a:r>
            <a:br>
              <a:rPr lang="en-US" dirty="0"/>
            </a:br>
            <a:endParaRPr lang="en-US" dirty="0"/>
          </a:p>
        </p:txBody>
      </p:sp>
      <p:sp>
        <p:nvSpPr>
          <p:cNvPr id="3" name="Content Placeholder 2"/>
          <p:cNvSpPr>
            <a:spLocks noGrp="1"/>
          </p:cNvSpPr>
          <p:nvPr>
            <p:ph idx="1"/>
          </p:nvPr>
        </p:nvSpPr>
        <p:spPr>
          <a:xfrm>
            <a:off x="913795" y="1629295"/>
            <a:ext cx="10353762" cy="4513810"/>
          </a:xfrm>
        </p:spPr>
        <p:txBody>
          <a:bodyPr>
            <a:normAutofit fontScale="85000" lnSpcReduction="10000"/>
          </a:bodyPr>
          <a:lstStyle/>
          <a:p>
            <a:r>
              <a:rPr lang="en-US" dirty="0"/>
              <a:t>This day is intended </a:t>
            </a:r>
            <a:r>
              <a:rPr lang="en-US" dirty="0" smtClean="0"/>
              <a:t>encourage your </a:t>
            </a:r>
            <a:r>
              <a:rPr lang="en-US" dirty="0"/>
              <a:t>student get </a:t>
            </a:r>
            <a:r>
              <a:rPr lang="en-US" dirty="0" smtClean="0"/>
              <a:t>started on or </a:t>
            </a:r>
            <a:r>
              <a:rPr lang="en-US" dirty="0"/>
              <a:t>finish </a:t>
            </a:r>
            <a:r>
              <a:rPr lang="en-US" dirty="0" smtClean="0"/>
              <a:t>college applications.  </a:t>
            </a:r>
            <a:r>
              <a:rPr lang="en-US" dirty="0"/>
              <a:t>It is your child’s responsibility to make sure their application (and supporting documentation) is submitted.</a:t>
            </a:r>
          </a:p>
          <a:p>
            <a:r>
              <a:rPr lang="en-US" dirty="0" smtClean="0"/>
              <a:t>Students can sign up to participate during their Exit IGP meeting or during Dog Time on Sept. 8</a:t>
            </a:r>
            <a:r>
              <a:rPr lang="en-US" baseline="30000" dirty="0" smtClean="0"/>
              <a:t>th</a:t>
            </a:r>
            <a:r>
              <a:rPr lang="en-US" dirty="0" smtClean="0"/>
              <a:t> </a:t>
            </a:r>
          </a:p>
          <a:p>
            <a:r>
              <a:rPr lang="en-US" dirty="0" smtClean="0"/>
              <a:t>Each student will have </a:t>
            </a:r>
            <a:r>
              <a:rPr lang="en-US" b="1" u="sng" dirty="0" smtClean="0"/>
              <a:t>up to 45 minutes</a:t>
            </a:r>
            <a:r>
              <a:rPr lang="en-US" b="1" dirty="0" smtClean="0"/>
              <a:t> </a:t>
            </a:r>
            <a:r>
              <a:rPr lang="en-US" dirty="0" smtClean="0"/>
              <a:t>in the computer lab to start and/or finish application(s).</a:t>
            </a:r>
          </a:p>
          <a:p>
            <a:r>
              <a:rPr lang="en-US" dirty="0" smtClean="0"/>
              <a:t>College representatives will be on site to assist.</a:t>
            </a:r>
          </a:p>
          <a:p>
            <a:r>
              <a:rPr lang="en-US" dirty="0" smtClean="0"/>
              <a:t>Some colleges (</a:t>
            </a:r>
            <a:r>
              <a:rPr lang="en-US" i="1" dirty="0" smtClean="0"/>
              <a:t>not all</a:t>
            </a:r>
            <a:r>
              <a:rPr lang="en-US" dirty="0" smtClean="0"/>
              <a:t>) will waive the application fee if submitted during College Application Day.  Your child </a:t>
            </a:r>
            <a:r>
              <a:rPr lang="en-US" i="1" dirty="0" smtClean="0"/>
              <a:t>might</a:t>
            </a:r>
            <a:r>
              <a:rPr lang="en-US" dirty="0" smtClean="0"/>
              <a:t> need a credit card number in order to submit their application.</a:t>
            </a:r>
          </a:p>
          <a:p>
            <a:r>
              <a:rPr lang="en-US" dirty="0" smtClean="0"/>
              <a:t>Students must know their social security number prior to College Application Day.  NHS cannot provide this information to students.</a:t>
            </a:r>
          </a:p>
          <a:p>
            <a:r>
              <a:rPr lang="en-US" dirty="0" smtClean="0"/>
              <a:t>If you are done submitting college applications – that’s great!  You do not have to attend College Application Day!</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99549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Financial </a:t>
            </a:r>
            <a:r>
              <a:rPr lang="en-US" dirty="0" smtClean="0"/>
              <a:t>Aid (FAFSA)</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FAFSA (Free Application for Federal Student Aid)</a:t>
            </a:r>
          </a:p>
          <a:p>
            <a:pPr lvl="1"/>
            <a:r>
              <a:rPr lang="en-US" dirty="0" smtClean="0"/>
              <a:t>Completing the FAFSA is the first step toward receiving federal aid for college.</a:t>
            </a:r>
          </a:p>
          <a:p>
            <a:pPr lvl="1"/>
            <a:r>
              <a:rPr lang="en-US" dirty="0" smtClean="0"/>
              <a:t>More than $150 billion in grants, work-study funds, and loans are available, but you must complete them FAFSA to see if you can receive any of that money.</a:t>
            </a:r>
          </a:p>
          <a:p>
            <a:pPr lvl="1"/>
            <a:r>
              <a:rPr lang="en-US" dirty="0" smtClean="0"/>
              <a:t>You will have to complete the FAFSA every year that you are in college.</a:t>
            </a:r>
          </a:p>
          <a:p>
            <a:pPr lvl="1"/>
            <a:r>
              <a:rPr lang="en-US" sz="2000" b="1" i="1" u="sng" dirty="0" smtClean="0">
                <a:solidFill>
                  <a:schemeClr val="accent6">
                    <a:lumMod val="60000"/>
                    <a:lumOff val="40000"/>
                  </a:schemeClr>
                </a:solidFill>
              </a:rPr>
              <a:t>Apply EARLY because most funds are on a first come first serve basis.</a:t>
            </a:r>
          </a:p>
          <a:p>
            <a:pPr lvl="2"/>
            <a:r>
              <a:rPr lang="en-US" sz="2000" b="1" i="1" dirty="0" smtClean="0">
                <a:solidFill>
                  <a:schemeClr val="accent6">
                    <a:lumMod val="60000"/>
                    <a:lumOff val="40000"/>
                  </a:schemeClr>
                </a:solidFill>
              </a:rPr>
              <a:t>For students applying to college for the 2018-2019 academic year:  You can apply between October 1, 2017 &amp; June 30, 2018.</a:t>
            </a:r>
          </a:p>
          <a:p>
            <a:pPr lvl="1"/>
            <a:endParaRPr lang="en-US" b="1" i="1" u="sng" dirty="0"/>
          </a:p>
        </p:txBody>
      </p:sp>
    </p:spTree>
    <p:extLst>
      <p:ext uri="{BB962C8B-B14F-4D97-AF65-F5344CB8AC3E}">
        <p14:creationId xmlns:p14="http://schemas.microsoft.com/office/powerpoint/2010/main" val="702622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the </a:t>
            </a:r>
            <a:r>
              <a:rPr lang="en-US" dirty="0" err="1" smtClean="0"/>
              <a:t>fafsa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Create a FSA username &amp; password </a:t>
            </a:r>
            <a:r>
              <a:rPr lang="en-US" u="sng" dirty="0" smtClean="0"/>
              <a:t>at least one week before</a:t>
            </a:r>
            <a:r>
              <a:rPr lang="en-US" dirty="0" smtClean="0"/>
              <a:t> you plan to complete the FAFSA.</a:t>
            </a:r>
          </a:p>
          <a:p>
            <a:pPr lvl="1"/>
            <a:r>
              <a:rPr lang="en-US" dirty="0" smtClean="0"/>
              <a:t>Go to </a:t>
            </a:r>
            <a:r>
              <a:rPr lang="en-US" dirty="0" smtClean="0">
                <a:hlinkClick r:id="rId2"/>
              </a:rPr>
              <a:t>fsaid.ed.gov</a:t>
            </a:r>
            <a:r>
              <a:rPr lang="en-US" dirty="0" smtClean="0"/>
              <a:t> to create this username &amp; password</a:t>
            </a:r>
          </a:p>
          <a:p>
            <a:pPr lvl="1"/>
            <a:r>
              <a:rPr lang="en-US" dirty="0" smtClean="0"/>
              <a:t>Student and one parent will need a username &amp; password</a:t>
            </a:r>
          </a:p>
          <a:p>
            <a:r>
              <a:rPr lang="en-US" dirty="0" smtClean="0"/>
              <a:t>To complete the form you will need the following information:</a:t>
            </a:r>
          </a:p>
          <a:p>
            <a:pPr lvl="1"/>
            <a:r>
              <a:rPr lang="en-US" dirty="0" smtClean="0"/>
              <a:t>FSA username &amp; password (see above)</a:t>
            </a:r>
          </a:p>
          <a:p>
            <a:pPr lvl="1"/>
            <a:r>
              <a:rPr lang="en-US" dirty="0" smtClean="0"/>
              <a:t>Tax return (2016)</a:t>
            </a:r>
          </a:p>
          <a:p>
            <a:pPr lvl="1"/>
            <a:r>
              <a:rPr lang="en-US" dirty="0" smtClean="0"/>
              <a:t>Savings &amp; checking amounts</a:t>
            </a:r>
          </a:p>
          <a:p>
            <a:pPr lvl="1"/>
            <a:r>
              <a:rPr lang="en-US" dirty="0" smtClean="0"/>
              <a:t>Investment amounts: Includes real estate (other than the home you reside), stocks, bonds, 529 plans, etc.</a:t>
            </a:r>
            <a:endParaRPr lang="en-US" dirty="0"/>
          </a:p>
        </p:txBody>
      </p:sp>
    </p:spTree>
    <p:extLst>
      <p:ext uri="{BB962C8B-B14F-4D97-AF65-F5344CB8AC3E}">
        <p14:creationId xmlns:p14="http://schemas.microsoft.com/office/powerpoint/2010/main" val="3180326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Scholarships</a:t>
            </a:r>
            <a:endParaRPr lang="en-US" dirty="0"/>
          </a:p>
        </p:txBody>
      </p:sp>
      <p:sp>
        <p:nvSpPr>
          <p:cNvPr id="3" name="Content Placeholder 2"/>
          <p:cNvSpPr>
            <a:spLocks noGrp="1"/>
          </p:cNvSpPr>
          <p:nvPr>
            <p:ph idx="1"/>
          </p:nvPr>
        </p:nvSpPr>
        <p:spPr/>
        <p:txBody>
          <a:bodyPr>
            <a:normAutofit lnSpcReduction="10000"/>
          </a:bodyPr>
          <a:lstStyle/>
          <a:p>
            <a:r>
              <a:rPr lang="en-US" dirty="0"/>
              <a:t>Check the NHS website under the guidance page.</a:t>
            </a:r>
          </a:p>
          <a:p>
            <a:pPr lvl="1"/>
            <a:r>
              <a:rPr lang="en-US" dirty="0" smtClean="0"/>
              <a:t>Check the scholarship board in the guidance area.  This will match what is on the school website, but we will have paper copies of scholarships listed online that cannot actually be completed online.</a:t>
            </a:r>
          </a:p>
          <a:p>
            <a:r>
              <a:rPr lang="en-US" dirty="0" smtClean="0"/>
              <a:t>Check SCOIS</a:t>
            </a:r>
          </a:p>
          <a:p>
            <a:pPr lvl="1"/>
            <a:r>
              <a:rPr lang="en-US" dirty="0" smtClean="0">
                <a:hlinkClick r:id="rId2"/>
              </a:rPr>
              <a:t>www.scois.net</a:t>
            </a:r>
            <a:r>
              <a:rPr lang="en-US" dirty="0" smtClean="0"/>
              <a:t> </a:t>
            </a:r>
          </a:p>
          <a:p>
            <a:pPr lvl="1"/>
            <a:r>
              <a:rPr lang="en-US" dirty="0" smtClean="0"/>
              <a:t>Check with your Dog Time teacher (tomorrow, 9/7/2017) for your login information</a:t>
            </a:r>
          </a:p>
          <a:p>
            <a:pPr lvl="2"/>
            <a:r>
              <a:rPr lang="en-US" dirty="0" smtClean="0"/>
              <a:t>Education Tab, Scholarship/Financial Aid Sort, Go, Complete the survey, and submit for a list of scholarships for which you </a:t>
            </a:r>
            <a:r>
              <a:rPr lang="en-US" u="sng" dirty="0" smtClean="0"/>
              <a:t>might</a:t>
            </a:r>
            <a:r>
              <a:rPr lang="en-US" dirty="0" smtClean="0"/>
              <a:t> be eligible.</a:t>
            </a:r>
          </a:p>
          <a:p>
            <a:r>
              <a:rPr lang="en-US" dirty="0" smtClean="0"/>
              <a:t>Beware of Scams!!</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793101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46616"/>
            <a:ext cx="10353761" cy="1326321"/>
          </a:xfrm>
        </p:spPr>
        <p:txBody>
          <a:bodyPr/>
          <a:lstStyle/>
          <a:p>
            <a:r>
              <a:rPr lang="en-US" dirty="0" smtClean="0"/>
              <a:t>Scholarships cont.</a:t>
            </a:r>
            <a:endParaRPr lang="en-US" dirty="0"/>
          </a:p>
        </p:txBody>
      </p:sp>
      <p:sp>
        <p:nvSpPr>
          <p:cNvPr id="3" name="Content Placeholder 2"/>
          <p:cNvSpPr>
            <a:spLocks noGrp="1"/>
          </p:cNvSpPr>
          <p:nvPr>
            <p:ph idx="1"/>
          </p:nvPr>
        </p:nvSpPr>
        <p:spPr>
          <a:xfrm>
            <a:off x="913795" y="1558637"/>
            <a:ext cx="10353762" cy="4925290"/>
          </a:xfrm>
        </p:spPr>
        <p:txBody>
          <a:bodyPr>
            <a:normAutofit fontScale="77500" lnSpcReduction="20000"/>
          </a:bodyPr>
          <a:lstStyle/>
          <a:p>
            <a:r>
              <a:rPr lang="en-US" dirty="0" smtClean="0"/>
              <a:t>Below are state scholarships based on the student’s academic performance.  </a:t>
            </a:r>
          </a:p>
          <a:p>
            <a:r>
              <a:rPr lang="en-US" dirty="0" smtClean="0"/>
              <a:t>These scholarships are awarded through the college once your final transcript is received. </a:t>
            </a:r>
          </a:p>
          <a:p>
            <a:r>
              <a:rPr lang="en-US" dirty="0" smtClean="0"/>
              <a:t>Palmetto Fellows requires specific paperwork be submitted to the CHE after it has been determined that you qualify.  </a:t>
            </a:r>
          </a:p>
          <a:p>
            <a:pPr lvl="1"/>
            <a:r>
              <a:rPr lang="en-US" sz="1900" b="1" u="sng" dirty="0" smtClean="0"/>
              <a:t>HOPE</a:t>
            </a:r>
            <a:r>
              <a:rPr lang="en-US" sz="1900" dirty="0" smtClean="0"/>
              <a:t>:  Maximum of $2,800 plus $150 book allowance.	</a:t>
            </a:r>
          </a:p>
          <a:p>
            <a:pPr lvl="2"/>
            <a:r>
              <a:rPr lang="en-US" sz="2100" u="sng" dirty="0" smtClean="0"/>
              <a:t>4 Year Colleges</a:t>
            </a:r>
            <a:r>
              <a:rPr lang="en-US" sz="2100" dirty="0" smtClean="0"/>
              <a:t> -  Must have at least a 3.0 GPA on the Uniform Grading Scale.</a:t>
            </a:r>
          </a:p>
          <a:p>
            <a:pPr lvl="1"/>
            <a:r>
              <a:rPr lang="en-US" sz="2100" b="1" u="sng" dirty="0" smtClean="0"/>
              <a:t>LIFE</a:t>
            </a:r>
            <a:r>
              <a:rPr lang="en-US" sz="2100" dirty="0" smtClean="0"/>
              <a:t>:</a:t>
            </a:r>
          </a:p>
          <a:p>
            <a:pPr lvl="2"/>
            <a:r>
              <a:rPr lang="en-US" sz="2100" u="sng" dirty="0" smtClean="0"/>
              <a:t>2 Year Colleges</a:t>
            </a:r>
            <a:r>
              <a:rPr lang="en-US" sz="2100" dirty="0" smtClean="0"/>
              <a:t> - All tuition and fees plus $300 book allowance.  Must have at least a 3.0 on the Uniform Grading Scale.  </a:t>
            </a:r>
          </a:p>
          <a:p>
            <a:pPr lvl="2"/>
            <a:r>
              <a:rPr lang="en-US" sz="2100" u="sng" dirty="0" smtClean="0"/>
              <a:t>4 Year Colleges</a:t>
            </a:r>
            <a:r>
              <a:rPr lang="en-US" sz="2100" dirty="0" smtClean="0"/>
              <a:t> – Up to $5,000.  Must have at least a 3.0 GPA on Uniform Grading Scale.  Must also have at least an 1100 SAT (or) 24 ACT </a:t>
            </a:r>
            <a:r>
              <a:rPr lang="en-US" sz="2100" b="1" u="sng" dirty="0" smtClean="0"/>
              <a:t>OR</a:t>
            </a:r>
            <a:r>
              <a:rPr lang="en-US" sz="2100" dirty="0" smtClean="0"/>
              <a:t> (if SAT/ACT scores are not high enough) be in the top 30% of graduating class.</a:t>
            </a:r>
          </a:p>
          <a:p>
            <a:pPr lvl="1"/>
            <a:r>
              <a:rPr lang="en-US" b="1" u="sng" dirty="0" smtClean="0"/>
              <a:t>PALMETTO FELLOWS</a:t>
            </a:r>
            <a:r>
              <a:rPr lang="en-US" dirty="0" smtClean="0"/>
              <a:t>:  Maximum </a:t>
            </a:r>
            <a:r>
              <a:rPr lang="en-US" dirty="0"/>
              <a:t>of $6,700 first year, then $7,500 last three years. </a:t>
            </a:r>
            <a:endParaRPr lang="en-US" dirty="0" smtClean="0"/>
          </a:p>
          <a:p>
            <a:pPr lvl="2"/>
            <a:r>
              <a:rPr lang="en-US" sz="1800" u="sng" dirty="0" smtClean="0"/>
              <a:t>4 Year Colleges</a:t>
            </a:r>
            <a:r>
              <a:rPr lang="en-US" sz="1800" dirty="0" smtClean="0"/>
              <a:t> – 1200 SAT/27 ACT, 3.5 GPA on Uniform Grading Scale at end of Grade 11, Top 6% of sophomore or junior class </a:t>
            </a:r>
            <a:r>
              <a:rPr lang="en-US" sz="1800" b="1" u="sng" dirty="0" smtClean="0"/>
              <a:t>OR</a:t>
            </a:r>
          </a:p>
          <a:p>
            <a:pPr lvl="2"/>
            <a:r>
              <a:rPr lang="en-US" sz="2000" dirty="0" smtClean="0"/>
              <a:t>1400 SAT/32 ACT &amp; 4.0 GPA on Uniform Grading Scale</a:t>
            </a:r>
          </a:p>
        </p:txBody>
      </p:sp>
    </p:spTree>
    <p:extLst>
      <p:ext uri="{BB962C8B-B14F-4D97-AF65-F5344CB8AC3E}">
        <p14:creationId xmlns:p14="http://schemas.microsoft.com/office/powerpoint/2010/main" val="229022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Lifetouch/Jostens</a:t>
            </a:r>
            <a:endParaRPr lang="en-US" dirty="0"/>
          </a:p>
        </p:txBody>
      </p:sp>
      <p:sp>
        <p:nvSpPr>
          <p:cNvPr id="3" name="Content Placeholder 2"/>
          <p:cNvSpPr>
            <a:spLocks noGrp="1"/>
          </p:cNvSpPr>
          <p:nvPr>
            <p:ph idx="1"/>
          </p:nvPr>
        </p:nvSpPr>
        <p:spPr>
          <a:xfrm>
            <a:off x="913794" y="1815508"/>
            <a:ext cx="10353762" cy="4543728"/>
          </a:xfrm>
        </p:spPr>
        <p:txBody>
          <a:bodyPr>
            <a:normAutofit/>
          </a:bodyPr>
          <a:lstStyle/>
          <a:p>
            <a:r>
              <a:rPr lang="en-US" sz="2800" dirty="0" smtClean="0"/>
              <a:t>Senior Pictures (Make Ups)</a:t>
            </a:r>
          </a:p>
          <a:p>
            <a:pPr lvl="1"/>
            <a:r>
              <a:rPr lang="en-US" sz="2600" dirty="0" smtClean="0"/>
              <a:t>October 19</a:t>
            </a:r>
            <a:r>
              <a:rPr lang="en-US" sz="2600" baseline="30000" dirty="0" smtClean="0"/>
              <a:t>th</a:t>
            </a:r>
            <a:endParaRPr lang="en-US" sz="2600" dirty="0" smtClean="0"/>
          </a:p>
          <a:p>
            <a:r>
              <a:rPr lang="en-US" sz="3000" dirty="0" smtClean="0"/>
              <a:t>When will Jostens be here? </a:t>
            </a:r>
            <a:endParaRPr lang="en-US" sz="3000" dirty="0"/>
          </a:p>
          <a:p>
            <a:pPr lvl="1"/>
            <a:r>
              <a:rPr lang="en-US" sz="2600" dirty="0" smtClean="0"/>
              <a:t>September 26</a:t>
            </a:r>
            <a:r>
              <a:rPr lang="en-US" sz="2600" baseline="30000" dirty="0" smtClean="0"/>
              <a:t>th</a:t>
            </a:r>
            <a:r>
              <a:rPr lang="en-US" sz="2600" dirty="0" smtClean="0"/>
              <a:t> to distribute information</a:t>
            </a:r>
          </a:p>
          <a:p>
            <a:pPr lvl="1"/>
            <a:r>
              <a:rPr lang="en-US" sz="2800" dirty="0" smtClean="0"/>
              <a:t>October </a:t>
            </a:r>
            <a:r>
              <a:rPr lang="en-US" sz="2800" dirty="0" smtClean="0"/>
              <a:t>2</a:t>
            </a:r>
            <a:r>
              <a:rPr lang="en-US" sz="2800" baseline="30000" dirty="0" smtClean="0"/>
              <a:t>nd</a:t>
            </a:r>
            <a:r>
              <a:rPr lang="en-US" sz="2800" dirty="0" smtClean="0"/>
              <a:t> &amp; 3</a:t>
            </a:r>
            <a:r>
              <a:rPr lang="en-US" sz="2800" baseline="30000" dirty="0" smtClean="0"/>
              <a:t>rd</a:t>
            </a:r>
            <a:r>
              <a:rPr lang="en-US" sz="2800" dirty="0" smtClean="0"/>
              <a:t> orders are due</a:t>
            </a:r>
          </a:p>
          <a:p>
            <a:pPr lvl="2"/>
            <a:r>
              <a:rPr lang="en-US" sz="2800" dirty="0" smtClean="0"/>
              <a:t>During lunch</a:t>
            </a:r>
          </a:p>
        </p:txBody>
      </p:sp>
    </p:spTree>
    <p:extLst>
      <p:ext uri="{BB962C8B-B14F-4D97-AF65-F5344CB8AC3E}">
        <p14:creationId xmlns:p14="http://schemas.microsoft.com/office/powerpoint/2010/main" val="2385346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Jostens cont.</a:t>
            </a:r>
            <a:endParaRPr lang="en-US" dirty="0"/>
          </a:p>
        </p:txBody>
      </p:sp>
      <p:sp>
        <p:nvSpPr>
          <p:cNvPr id="3" name="Content Placeholder 2"/>
          <p:cNvSpPr>
            <a:spLocks noGrp="1"/>
          </p:cNvSpPr>
          <p:nvPr>
            <p:ph idx="1"/>
          </p:nvPr>
        </p:nvSpPr>
        <p:spPr>
          <a:xfrm>
            <a:off x="913795" y="1794726"/>
            <a:ext cx="10353762" cy="4429427"/>
          </a:xfrm>
        </p:spPr>
        <p:txBody>
          <a:bodyPr>
            <a:normAutofit fontScale="92500" lnSpcReduction="10000"/>
          </a:bodyPr>
          <a:lstStyle/>
          <a:p>
            <a:r>
              <a:rPr lang="en-US" dirty="0"/>
              <a:t>Required:  </a:t>
            </a:r>
            <a:r>
              <a:rPr lang="en-US" dirty="0" smtClean="0"/>
              <a:t>Cap/Tassel, Gown, </a:t>
            </a:r>
            <a:r>
              <a:rPr lang="en-US" dirty="0"/>
              <a:t>Diploma Cover </a:t>
            </a:r>
            <a:endParaRPr lang="en-US" dirty="0">
              <a:solidFill>
                <a:srgbClr val="FF0000"/>
              </a:solidFill>
            </a:endParaRPr>
          </a:p>
          <a:p>
            <a:pPr lvl="1"/>
            <a:r>
              <a:rPr lang="en-US" dirty="0"/>
              <a:t>Order early because the price will increase on the basic package the closer we get to graduation.</a:t>
            </a:r>
          </a:p>
          <a:p>
            <a:pPr lvl="1"/>
            <a:r>
              <a:rPr lang="en-US" dirty="0"/>
              <a:t>You are not required to purchase anything outside of the items listed above nor are additional items necessary for the graduation ceremony.</a:t>
            </a:r>
          </a:p>
          <a:p>
            <a:pPr lvl="1"/>
            <a:r>
              <a:rPr lang="en-US" dirty="0"/>
              <a:t>The Diploma Cover will be distributed during the graduation ceremony.  </a:t>
            </a:r>
            <a:endParaRPr lang="en-US" dirty="0" smtClean="0"/>
          </a:p>
          <a:p>
            <a:r>
              <a:rPr lang="en-US" dirty="0"/>
              <a:t>If you order more than what is required for the ceremony, you will need to pay a $60 deposit at the time the order is placed.</a:t>
            </a:r>
          </a:p>
          <a:p>
            <a:r>
              <a:rPr lang="en-US" dirty="0"/>
              <a:t>If you order only what is required (cap/tassel, gown, diploma cover) then you can pay when the products arrive in the spring.</a:t>
            </a:r>
          </a:p>
          <a:p>
            <a:r>
              <a:rPr lang="en-US" dirty="0" smtClean="0"/>
              <a:t>You </a:t>
            </a:r>
            <a:r>
              <a:rPr lang="en-US" dirty="0"/>
              <a:t>do NOT have to place your order </a:t>
            </a:r>
            <a:r>
              <a:rPr lang="en-US" dirty="0" smtClean="0"/>
              <a:t>on September 26</a:t>
            </a:r>
            <a:r>
              <a:rPr lang="en-US" baseline="30000" dirty="0" smtClean="0"/>
              <a:t>th</a:t>
            </a:r>
            <a:r>
              <a:rPr lang="en-US" dirty="0" smtClean="0"/>
              <a:t>, </a:t>
            </a:r>
            <a:r>
              <a:rPr lang="en-US" dirty="0"/>
              <a:t>but you </a:t>
            </a:r>
            <a:r>
              <a:rPr lang="en-US" dirty="0" smtClean="0"/>
              <a:t>will need </a:t>
            </a:r>
            <a:r>
              <a:rPr lang="en-US" dirty="0"/>
              <a:t>to fill out the form given to you with your contact information, your height, and your weight only.</a:t>
            </a:r>
          </a:p>
          <a:p>
            <a:endParaRPr lang="en-US" dirty="0" smtClean="0"/>
          </a:p>
        </p:txBody>
      </p:sp>
    </p:spTree>
    <p:extLst>
      <p:ext uri="{BB962C8B-B14F-4D97-AF65-F5344CB8AC3E}">
        <p14:creationId xmlns:p14="http://schemas.microsoft.com/office/powerpoint/2010/main" val="3473258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rotWithShape="1">
          <a:blip r:embed="rId2"/>
          <a:srcRect l="11698" t="9687" r="16827" b="7122"/>
          <a:stretch/>
        </p:blipFill>
        <p:spPr bwMode="auto">
          <a:xfrm>
            <a:off x="716972" y="609600"/>
            <a:ext cx="10550583" cy="58327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7753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fees</a:t>
            </a:r>
            <a:endParaRPr lang="en-US" dirty="0"/>
          </a:p>
        </p:txBody>
      </p:sp>
      <p:sp>
        <p:nvSpPr>
          <p:cNvPr id="3" name="Content Placeholder 2"/>
          <p:cNvSpPr>
            <a:spLocks noGrp="1"/>
          </p:cNvSpPr>
          <p:nvPr>
            <p:ph idx="1"/>
          </p:nvPr>
        </p:nvSpPr>
        <p:spPr/>
        <p:txBody>
          <a:bodyPr>
            <a:normAutofit/>
          </a:bodyPr>
          <a:lstStyle/>
          <a:p>
            <a:r>
              <a:rPr lang="en-US" sz="3200" dirty="0" smtClean="0"/>
              <a:t>Fees need to be paid </a:t>
            </a:r>
            <a:r>
              <a:rPr lang="en-US" sz="3200" u="sng" dirty="0" smtClean="0"/>
              <a:t>NO LATER THAN</a:t>
            </a:r>
            <a:r>
              <a:rPr lang="en-US" sz="3200" dirty="0" smtClean="0"/>
              <a:t> the last day of senior exams.  May 25, 2018.</a:t>
            </a:r>
          </a:p>
          <a:p>
            <a:pPr lvl="1"/>
            <a:r>
              <a:rPr lang="en-US" sz="3200" dirty="0" smtClean="0"/>
              <a:t>Students will not get their tickets for graduation until their balance is clear.</a:t>
            </a:r>
            <a:endParaRPr lang="en-US" sz="3200" dirty="0"/>
          </a:p>
        </p:txBody>
      </p:sp>
    </p:spTree>
    <p:extLst>
      <p:ext uri="{BB962C8B-B14F-4D97-AF65-F5344CB8AC3E}">
        <p14:creationId xmlns:p14="http://schemas.microsoft.com/office/powerpoint/2010/main" val="2531494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outline</a:t>
            </a:r>
            <a:endParaRPr lang="en-US" dirty="0"/>
          </a:p>
        </p:txBody>
      </p:sp>
      <p:sp>
        <p:nvSpPr>
          <p:cNvPr id="3" name="Content Placeholder 2"/>
          <p:cNvSpPr>
            <a:spLocks noGrp="1"/>
          </p:cNvSpPr>
          <p:nvPr>
            <p:ph idx="1"/>
          </p:nvPr>
        </p:nvSpPr>
        <p:spPr/>
        <p:txBody>
          <a:bodyPr/>
          <a:lstStyle/>
          <a:p>
            <a:r>
              <a:rPr lang="en-US" dirty="0" smtClean="0"/>
              <a:t>The spring outline will be released </a:t>
            </a:r>
            <a:r>
              <a:rPr lang="en-US" dirty="0"/>
              <a:t>a week after we return from winter </a:t>
            </a:r>
            <a:r>
              <a:rPr lang="en-US" dirty="0" smtClean="0"/>
              <a:t>break to include information for the following:</a:t>
            </a:r>
          </a:p>
          <a:p>
            <a:pPr lvl="1"/>
            <a:r>
              <a:rPr lang="en-US" dirty="0" smtClean="0"/>
              <a:t>College </a:t>
            </a:r>
            <a:r>
              <a:rPr lang="en-US" dirty="0"/>
              <a:t>Signing </a:t>
            </a:r>
            <a:r>
              <a:rPr lang="en-US" dirty="0" smtClean="0"/>
              <a:t>Day</a:t>
            </a:r>
          </a:p>
          <a:p>
            <a:pPr lvl="1"/>
            <a:r>
              <a:rPr lang="en-US" dirty="0" smtClean="0"/>
              <a:t>Senior </a:t>
            </a:r>
            <a:r>
              <a:rPr lang="en-US" dirty="0"/>
              <a:t>Award </a:t>
            </a:r>
            <a:r>
              <a:rPr lang="en-US" dirty="0" smtClean="0"/>
              <a:t>Night</a:t>
            </a:r>
          </a:p>
          <a:p>
            <a:pPr lvl="1"/>
            <a:r>
              <a:rPr lang="en-US" dirty="0" smtClean="0"/>
              <a:t>Baccalaureate Service</a:t>
            </a:r>
          </a:p>
          <a:p>
            <a:pPr lvl="1"/>
            <a:r>
              <a:rPr lang="en-US" dirty="0"/>
              <a:t>Graduation Practice</a:t>
            </a:r>
          </a:p>
          <a:p>
            <a:pPr lvl="1"/>
            <a:r>
              <a:rPr lang="en-US" dirty="0" smtClean="0"/>
              <a:t>Graduation Tickets (Number available will be released close to the end of the year)</a:t>
            </a:r>
          </a:p>
          <a:p>
            <a:pPr lvl="1"/>
            <a:r>
              <a:rPr lang="en-US" dirty="0" smtClean="0">
                <a:solidFill>
                  <a:schemeClr val="accent6">
                    <a:lumMod val="60000"/>
                    <a:lumOff val="40000"/>
                  </a:schemeClr>
                </a:solidFill>
              </a:rPr>
              <a:t>Graduation is MAY 31, 2017</a:t>
            </a:r>
          </a:p>
          <a:p>
            <a:pPr lvl="1"/>
            <a:endParaRPr lang="en-US" dirty="0"/>
          </a:p>
          <a:p>
            <a:endParaRPr lang="en-US" dirty="0"/>
          </a:p>
        </p:txBody>
      </p:sp>
    </p:spTree>
    <p:extLst>
      <p:ext uri="{BB962C8B-B14F-4D97-AF65-F5344CB8AC3E}">
        <p14:creationId xmlns:p14="http://schemas.microsoft.com/office/powerpoint/2010/main" val="73874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981" y="144088"/>
            <a:ext cx="10353761" cy="1326321"/>
          </a:xfrm>
        </p:spPr>
        <p:txBody>
          <a:bodyPr/>
          <a:lstStyle/>
          <a:p>
            <a:r>
              <a:rPr lang="en-US" dirty="0" smtClean="0"/>
              <a:t>Summary Notes for Senior year</a:t>
            </a:r>
            <a:endParaRPr lang="en-US" dirty="0"/>
          </a:p>
        </p:txBody>
      </p:sp>
      <p:sp>
        <p:nvSpPr>
          <p:cNvPr id="3" name="Content Placeholder 2"/>
          <p:cNvSpPr>
            <a:spLocks noGrp="1"/>
          </p:cNvSpPr>
          <p:nvPr>
            <p:ph idx="1"/>
          </p:nvPr>
        </p:nvSpPr>
        <p:spPr>
          <a:xfrm>
            <a:off x="913795" y="1280161"/>
            <a:ext cx="10353762" cy="5068684"/>
          </a:xfrm>
        </p:spPr>
        <p:txBody>
          <a:bodyPr>
            <a:normAutofit fontScale="70000" lnSpcReduction="20000"/>
          </a:bodyPr>
          <a:lstStyle/>
          <a:p>
            <a:r>
              <a:rPr lang="en-US" dirty="0" smtClean="0"/>
              <a:t>Exit IGP Appointments: 			Mailed out August 25</a:t>
            </a:r>
            <a:r>
              <a:rPr lang="en-US" baseline="30000" dirty="0" smtClean="0"/>
              <a:t>th</a:t>
            </a:r>
            <a:r>
              <a:rPr lang="en-US" dirty="0" smtClean="0"/>
              <a:t> </a:t>
            </a:r>
          </a:p>
          <a:p>
            <a:r>
              <a:rPr lang="en-US" dirty="0" smtClean="0"/>
              <a:t>Seniors Audit Transcripts:			Started during Dog Time </a:t>
            </a:r>
          </a:p>
          <a:p>
            <a:r>
              <a:rPr lang="en-US" dirty="0"/>
              <a:t>10 Point Grading Scale:			</a:t>
            </a:r>
            <a:r>
              <a:rPr lang="en-US" dirty="0" smtClean="0"/>
              <a:t>Started last year, 2016-2017</a:t>
            </a:r>
            <a:endParaRPr lang="en-US" dirty="0"/>
          </a:p>
          <a:p>
            <a:r>
              <a:rPr lang="en-US" dirty="0" smtClean="0"/>
              <a:t>SAT/ACT </a:t>
            </a:r>
            <a:r>
              <a:rPr lang="en-US" dirty="0"/>
              <a:t>Test Dates/Deadlines:	</a:t>
            </a:r>
            <a:r>
              <a:rPr lang="en-US" dirty="0" smtClean="0"/>
              <a:t>	Varying deadlines, Sign up for Remind 101 Notifications</a:t>
            </a:r>
          </a:p>
          <a:p>
            <a:r>
              <a:rPr lang="en-US" dirty="0"/>
              <a:t>Exit IGP Meetings:				September 7</a:t>
            </a:r>
            <a:r>
              <a:rPr lang="en-US" baseline="30000" dirty="0"/>
              <a:t>th</a:t>
            </a:r>
            <a:r>
              <a:rPr lang="en-US" dirty="0"/>
              <a:t> through September 22</a:t>
            </a:r>
            <a:r>
              <a:rPr lang="en-US" baseline="30000" dirty="0"/>
              <a:t>nd</a:t>
            </a:r>
            <a:r>
              <a:rPr lang="en-US" dirty="0"/>
              <a:t> </a:t>
            </a:r>
          </a:p>
          <a:p>
            <a:r>
              <a:rPr lang="en-US" dirty="0"/>
              <a:t>Jostens:					September 26</a:t>
            </a:r>
            <a:r>
              <a:rPr lang="en-US" baseline="30000" dirty="0"/>
              <a:t>th</a:t>
            </a:r>
            <a:r>
              <a:rPr lang="en-US" dirty="0"/>
              <a:t> </a:t>
            </a:r>
            <a:r>
              <a:rPr lang="en-US" dirty="0" smtClean="0"/>
              <a:t>Meeting</a:t>
            </a:r>
          </a:p>
          <a:p>
            <a:r>
              <a:rPr lang="en-US" dirty="0" smtClean="0"/>
              <a:t>ACCUPLACER Testing:			September 27</a:t>
            </a:r>
            <a:r>
              <a:rPr lang="en-US" baseline="30000" dirty="0" smtClean="0"/>
              <a:t>th</a:t>
            </a:r>
            <a:r>
              <a:rPr lang="en-US" dirty="0" smtClean="0"/>
              <a:t> – At NHS for students who applied to PTC</a:t>
            </a:r>
            <a:endParaRPr lang="en-US" dirty="0"/>
          </a:p>
          <a:p>
            <a:r>
              <a:rPr lang="en-US" dirty="0" smtClean="0"/>
              <a:t>College Application Day:			September 28</a:t>
            </a:r>
            <a:r>
              <a:rPr lang="en-US" baseline="30000" dirty="0" smtClean="0"/>
              <a:t>th</a:t>
            </a:r>
            <a:r>
              <a:rPr lang="en-US" dirty="0" smtClean="0"/>
              <a:t>  </a:t>
            </a:r>
          </a:p>
          <a:p>
            <a:r>
              <a:rPr lang="en-US" dirty="0" smtClean="0"/>
              <a:t>Financial Aid (FAFSA):			Opens October 1</a:t>
            </a:r>
            <a:r>
              <a:rPr lang="en-US" baseline="30000" dirty="0" smtClean="0"/>
              <a:t>st</a:t>
            </a:r>
            <a:r>
              <a:rPr lang="en-US" dirty="0" smtClean="0"/>
              <a:t> </a:t>
            </a:r>
          </a:p>
          <a:p>
            <a:r>
              <a:rPr lang="en-US" dirty="0" smtClean="0"/>
              <a:t>College Fair:				October 6</a:t>
            </a:r>
            <a:r>
              <a:rPr lang="en-US" baseline="30000" dirty="0" smtClean="0"/>
              <a:t>th</a:t>
            </a:r>
            <a:r>
              <a:rPr lang="en-US" dirty="0"/>
              <a:t> </a:t>
            </a:r>
            <a:r>
              <a:rPr lang="en-US" dirty="0" smtClean="0"/>
              <a:t>– 10:30AM to 11:00AM</a:t>
            </a:r>
          </a:p>
          <a:p>
            <a:r>
              <a:rPr lang="en-US" dirty="0" smtClean="0"/>
              <a:t>Scholarships:				Varying deadlines, Sign up for Remind 101 Notifications</a:t>
            </a:r>
          </a:p>
          <a:p>
            <a:r>
              <a:rPr lang="en-US" dirty="0" smtClean="0"/>
              <a:t>Life Touch (Senior Pictures):			October 19</a:t>
            </a:r>
            <a:r>
              <a:rPr lang="en-US" baseline="30000" dirty="0" smtClean="0"/>
              <a:t>th</a:t>
            </a:r>
            <a:r>
              <a:rPr lang="en-US" dirty="0" smtClean="0"/>
              <a:t> – Re-Take</a:t>
            </a:r>
            <a:r>
              <a:rPr lang="en-US" dirty="0" smtClean="0">
                <a:solidFill>
                  <a:srgbClr val="FF0000"/>
                </a:solidFill>
              </a:rPr>
              <a:t>	</a:t>
            </a:r>
          </a:p>
          <a:p>
            <a:r>
              <a:rPr lang="en-US" dirty="0" smtClean="0"/>
              <a:t>School Fees:				Must be paid no later than May 25</a:t>
            </a:r>
            <a:r>
              <a:rPr lang="en-US" baseline="30000" dirty="0" smtClean="0"/>
              <a:t>th</a:t>
            </a:r>
            <a:r>
              <a:rPr lang="en-US" dirty="0" smtClean="0"/>
              <a:t>  </a:t>
            </a:r>
          </a:p>
          <a:p>
            <a:r>
              <a:rPr lang="en-US" dirty="0" smtClean="0"/>
              <a:t>Spring Outline:				Released a week after we return from winter break </a:t>
            </a:r>
            <a:br>
              <a:rPr lang="en-US" dirty="0" smtClean="0"/>
            </a:br>
            <a:r>
              <a:rPr lang="en-US" dirty="0" smtClean="0"/>
              <a:t>					</a:t>
            </a:r>
            <a:r>
              <a:rPr lang="en-US" sz="1500" dirty="0" smtClean="0"/>
              <a:t>(</a:t>
            </a:r>
            <a:r>
              <a:rPr lang="en-US" sz="1500" dirty="0"/>
              <a:t>College Signing </a:t>
            </a:r>
            <a:r>
              <a:rPr lang="en-US" sz="1500" dirty="0" smtClean="0"/>
              <a:t>Day, Senior Award Night, Baccalaureate Service, etc.)</a:t>
            </a:r>
            <a:endParaRPr lang="en-US" sz="1500" dirty="0"/>
          </a:p>
        </p:txBody>
      </p:sp>
    </p:spTree>
    <p:extLst>
      <p:ext uri="{BB962C8B-B14F-4D97-AF65-F5344CB8AC3E}">
        <p14:creationId xmlns:p14="http://schemas.microsoft.com/office/powerpoint/2010/main" val="846689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a:t>
            </a:r>
            <a:endParaRPr lang="en-US" dirty="0"/>
          </a:p>
        </p:txBody>
      </p:sp>
      <p:sp>
        <p:nvSpPr>
          <p:cNvPr id="3" name="Content Placeholder 2"/>
          <p:cNvSpPr>
            <a:spLocks noGrp="1"/>
          </p:cNvSpPr>
          <p:nvPr>
            <p:ph idx="1"/>
          </p:nvPr>
        </p:nvSpPr>
        <p:spPr>
          <a:xfrm>
            <a:off x="913794" y="1777979"/>
            <a:ext cx="10353762" cy="4638502"/>
          </a:xfrm>
        </p:spPr>
        <p:txBody>
          <a:bodyPr>
            <a:normAutofit/>
          </a:bodyPr>
          <a:lstStyle/>
          <a:p>
            <a:r>
              <a:rPr lang="en-US" dirty="0" smtClean="0"/>
              <a:t>If you need to know the date/time of your child’s Exit IGP Meeting or need to reschedule please see their counselor before you leave.  You may also email and/or call 803-321-2621.</a:t>
            </a:r>
          </a:p>
          <a:p>
            <a:r>
              <a:rPr lang="en-US" dirty="0" smtClean="0"/>
              <a:t>A – Gallman:		Jennifer Lake		</a:t>
            </a:r>
            <a:r>
              <a:rPr lang="en-US" dirty="0" smtClean="0">
                <a:hlinkClick r:id="rId2"/>
              </a:rPr>
              <a:t>JLake@newberry.k12.sc.us</a:t>
            </a:r>
            <a:endParaRPr lang="en-US" dirty="0" smtClean="0"/>
          </a:p>
          <a:p>
            <a:r>
              <a:rPr lang="en-US" dirty="0" err="1" smtClean="0"/>
              <a:t>Gamez</a:t>
            </a:r>
            <a:r>
              <a:rPr lang="en-US" dirty="0" smtClean="0"/>
              <a:t> – M:		Kenneth Stokes		</a:t>
            </a:r>
            <a:r>
              <a:rPr lang="en-US" dirty="0" smtClean="0">
                <a:hlinkClick r:id="rId3"/>
              </a:rPr>
              <a:t>KStokes@newberry.k12.sc.us</a:t>
            </a:r>
            <a:r>
              <a:rPr lang="en-US" dirty="0" smtClean="0"/>
              <a:t> </a:t>
            </a:r>
          </a:p>
          <a:p>
            <a:r>
              <a:rPr lang="en-US" dirty="0" smtClean="0"/>
              <a:t>N – Z:			April Cary		</a:t>
            </a:r>
            <a:r>
              <a:rPr lang="en-US" dirty="0" smtClean="0">
                <a:hlinkClick r:id="rId4"/>
              </a:rPr>
              <a:t>ACary@newberry.k12.sc.us</a:t>
            </a:r>
            <a:r>
              <a:rPr lang="en-US" dirty="0" smtClean="0"/>
              <a:t> </a:t>
            </a:r>
            <a:br>
              <a:rPr lang="en-US" dirty="0" smtClean="0"/>
            </a:br>
            <a:endParaRPr lang="en-US" dirty="0" smtClean="0"/>
          </a:p>
          <a:p>
            <a:pPr marL="0" indent="0" algn="ctr">
              <a:buNone/>
            </a:pPr>
            <a:r>
              <a:rPr lang="en-US" u="sng" dirty="0" smtClean="0"/>
              <a:t>Remind 101: Counselor’s Corner</a:t>
            </a:r>
            <a:r>
              <a:rPr lang="en-US" dirty="0" smtClean="0"/>
              <a:t/>
            </a:r>
            <a:br>
              <a:rPr lang="en-US" dirty="0" smtClean="0"/>
            </a:br>
            <a:r>
              <a:rPr lang="en-US" dirty="0" smtClean="0"/>
              <a:t>Text @</a:t>
            </a:r>
            <a:r>
              <a:rPr lang="en-US" dirty="0" err="1" smtClean="0"/>
              <a:t>directinfo</a:t>
            </a:r>
            <a:r>
              <a:rPr lang="en-US" dirty="0" smtClean="0"/>
              <a:t> to 81010</a:t>
            </a:r>
            <a:endParaRPr lang="en-US" dirty="0"/>
          </a:p>
        </p:txBody>
      </p:sp>
    </p:spTree>
    <p:extLst>
      <p:ext uri="{BB962C8B-B14F-4D97-AF65-F5344CB8AC3E}">
        <p14:creationId xmlns:p14="http://schemas.microsoft.com/office/powerpoint/2010/main" val="38466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Seniors audit transcripts</a:t>
            </a:r>
            <a:endParaRPr lang="en-US" dirty="0"/>
          </a:p>
        </p:txBody>
      </p:sp>
      <p:sp>
        <p:nvSpPr>
          <p:cNvPr id="3" name="Content Placeholder 2"/>
          <p:cNvSpPr>
            <a:spLocks noGrp="1"/>
          </p:cNvSpPr>
          <p:nvPr>
            <p:ph idx="1"/>
          </p:nvPr>
        </p:nvSpPr>
        <p:spPr>
          <a:xfrm>
            <a:off x="913794" y="1724891"/>
            <a:ext cx="10353762" cy="4370857"/>
          </a:xfrm>
        </p:spPr>
        <p:txBody>
          <a:bodyPr>
            <a:normAutofit/>
          </a:bodyPr>
          <a:lstStyle/>
          <a:p>
            <a:r>
              <a:rPr lang="en-US" dirty="0" smtClean="0"/>
              <a:t>Seniors checked their transcript (during Dog Time) to ensure they are on track to meet SC High School Graduation Requirements.</a:t>
            </a:r>
          </a:p>
          <a:p>
            <a:pPr lvl="1"/>
            <a:r>
              <a:rPr lang="en-US" dirty="0" smtClean="0"/>
              <a:t>Transcripts were also audited by counselors and should be audited by parents as well.</a:t>
            </a:r>
          </a:p>
          <a:p>
            <a:r>
              <a:rPr lang="en-US" dirty="0" smtClean="0"/>
              <a:t>Seniors also checked their transcript to verify their eligibility for 2 and/or 4 year college acceptance.</a:t>
            </a:r>
          </a:p>
          <a:p>
            <a:pPr lvl="1"/>
            <a:r>
              <a:rPr lang="en-US" dirty="0" smtClean="0"/>
              <a:t>This has been a 4 year process between students, parents, counselors, and administration.  Eligibility status should not be a surprise to anyone at this point.</a:t>
            </a:r>
          </a:p>
          <a:p>
            <a:r>
              <a:rPr lang="en-US" dirty="0" smtClean="0"/>
              <a:t>You will receive a copy of the audited transcript during the Exit IGP Meeting.</a:t>
            </a:r>
          </a:p>
        </p:txBody>
      </p:sp>
    </p:spTree>
    <p:extLst>
      <p:ext uri="{BB962C8B-B14F-4D97-AF65-F5344CB8AC3E}">
        <p14:creationId xmlns:p14="http://schemas.microsoft.com/office/powerpoint/2010/main" val="36371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mind</a:t>
            </a:r>
            <a:endParaRPr lang="en-US" dirty="0"/>
          </a:p>
        </p:txBody>
      </p:sp>
      <p:sp>
        <p:nvSpPr>
          <p:cNvPr id="3" name="Content Placeholder 2"/>
          <p:cNvSpPr>
            <a:spLocks noGrp="1"/>
          </p:cNvSpPr>
          <p:nvPr>
            <p:ph idx="1"/>
          </p:nvPr>
        </p:nvSpPr>
        <p:spPr>
          <a:xfrm>
            <a:off x="913794" y="1766454"/>
            <a:ext cx="10353762" cy="4118264"/>
          </a:xfrm>
        </p:spPr>
        <p:txBody>
          <a:bodyPr>
            <a:normAutofit fontScale="85000" lnSpcReduction="20000"/>
          </a:bodyPr>
          <a:lstStyle/>
          <a:p>
            <a:r>
              <a:rPr lang="en-US" dirty="0"/>
              <a:t>Students applying to 4 year colleges need SAT and/or ACT scores.  </a:t>
            </a:r>
            <a:endParaRPr lang="en-US" dirty="0" smtClean="0"/>
          </a:p>
          <a:p>
            <a:pPr lvl="1"/>
            <a:r>
              <a:rPr lang="en-US" dirty="0"/>
              <a:t>Fee waivers (2 per test) for the SAT/ACT are available for students receiving free or reduced lunch.</a:t>
            </a:r>
          </a:p>
          <a:p>
            <a:r>
              <a:rPr lang="en-US" dirty="0" smtClean="0"/>
              <a:t>Students </a:t>
            </a:r>
            <a:r>
              <a:rPr lang="en-US" dirty="0"/>
              <a:t>applying to 2 year colleges only need </a:t>
            </a:r>
            <a:r>
              <a:rPr lang="en-US" dirty="0" smtClean="0"/>
              <a:t>ACCUPLACER </a:t>
            </a:r>
            <a:r>
              <a:rPr lang="en-US" dirty="0"/>
              <a:t>scores, but SAT/ACT scores could be used if taken.</a:t>
            </a:r>
          </a:p>
          <a:p>
            <a:r>
              <a:rPr lang="en-US" dirty="0" smtClean="0"/>
              <a:t>We can provide 4 work in progress (WIP) transcripts </a:t>
            </a:r>
            <a:r>
              <a:rPr lang="en-US" dirty="0"/>
              <a:t>to </a:t>
            </a:r>
            <a:r>
              <a:rPr lang="en-US" dirty="0" smtClean="0"/>
              <a:t>for </a:t>
            </a:r>
            <a:r>
              <a:rPr lang="en-US" dirty="0"/>
              <a:t>free.  The final transcript will also be sent for free to the college the student has agreed to </a:t>
            </a:r>
            <a:r>
              <a:rPr lang="en-US" dirty="0" smtClean="0"/>
              <a:t>attend.</a:t>
            </a:r>
            <a:endParaRPr lang="en-US" dirty="0"/>
          </a:p>
          <a:p>
            <a:pPr lvl="1"/>
            <a:r>
              <a:rPr lang="en-US" dirty="0"/>
              <a:t>Students need to complete the transcript request form (see counselor) before we can send their WIP </a:t>
            </a:r>
            <a:r>
              <a:rPr lang="en-US" dirty="0" smtClean="0"/>
              <a:t>transcript</a:t>
            </a:r>
            <a:r>
              <a:rPr lang="en-US" dirty="0"/>
              <a:t> </a:t>
            </a:r>
            <a:r>
              <a:rPr lang="en-US" dirty="0" smtClean="0"/>
              <a:t>to colleges.</a:t>
            </a:r>
          </a:p>
          <a:p>
            <a:pPr lvl="1"/>
            <a:r>
              <a:rPr lang="en-US" dirty="0" smtClean="0"/>
              <a:t>If you exceed the amount of free transcripts that can be provided then you will need to request them via </a:t>
            </a:r>
            <a:r>
              <a:rPr lang="en-US" dirty="0" err="1" smtClean="0"/>
              <a:t>ScribOrder</a:t>
            </a:r>
            <a:r>
              <a:rPr lang="en-US" dirty="0"/>
              <a:t>:   </a:t>
            </a:r>
            <a:r>
              <a:rPr lang="en-US" dirty="0">
                <a:hlinkClick r:id="rId2"/>
              </a:rPr>
              <a:t>https://sdncsc.scriborder.com</a:t>
            </a:r>
            <a:r>
              <a:rPr lang="en-US" dirty="0" smtClean="0">
                <a:hlinkClick r:id="rId2"/>
              </a:rPr>
              <a:t>/</a:t>
            </a:r>
            <a:r>
              <a:rPr lang="en-US" dirty="0" smtClean="0"/>
              <a:t> </a:t>
            </a:r>
          </a:p>
          <a:p>
            <a:pPr lvl="2"/>
            <a:r>
              <a:rPr lang="en-US" dirty="0" smtClean="0"/>
              <a:t>This site should also be used to request transcripts once you have graduated from NHS.</a:t>
            </a:r>
          </a:p>
          <a:p>
            <a:r>
              <a:rPr lang="en-US" dirty="0" smtClean="0"/>
              <a:t>Seniors can visit 3 colleges without it counting against their attendance, but they must let Coach Boozer (attendance) know in writing a head of time.</a:t>
            </a:r>
            <a:endParaRPr lang="en-US" dirty="0"/>
          </a:p>
          <a:p>
            <a:endParaRPr lang="en-US" dirty="0"/>
          </a:p>
        </p:txBody>
      </p:sp>
    </p:spTree>
    <p:extLst>
      <p:ext uri="{BB962C8B-B14F-4D97-AF65-F5344CB8AC3E}">
        <p14:creationId xmlns:p14="http://schemas.microsoft.com/office/powerpoint/2010/main" val="2169875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 High school graduation requirements</a:t>
            </a:r>
            <a:endParaRPr lang="en-US" dirty="0"/>
          </a:p>
        </p:txBody>
      </p:sp>
      <p:sp>
        <p:nvSpPr>
          <p:cNvPr id="3" name="Content Placeholder 2"/>
          <p:cNvSpPr>
            <a:spLocks noGrp="1"/>
          </p:cNvSpPr>
          <p:nvPr>
            <p:ph idx="1"/>
          </p:nvPr>
        </p:nvSpPr>
        <p:spPr>
          <a:xfrm>
            <a:off x="913795" y="1778923"/>
            <a:ext cx="10353762" cy="4588625"/>
          </a:xfrm>
        </p:spPr>
        <p:txBody>
          <a:bodyPr>
            <a:normAutofit fontScale="70000" lnSpcReduction="20000"/>
          </a:bodyPr>
          <a:lstStyle/>
          <a:p>
            <a:r>
              <a:rPr lang="en-US" b="1" dirty="0"/>
              <a:t>4 English Credits			</a:t>
            </a:r>
            <a:r>
              <a:rPr lang="en-US" dirty="0"/>
              <a:t>English 1, English 2, English 3, English 4…</a:t>
            </a:r>
            <a:endParaRPr lang="en-US" b="1" dirty="0"/>
          </a:p>
          <a:p>
            <a:r>
              <a:rPr lang="en-US" b="1" dirty="0"/>
              <a:t>4 Math Credits			</a:t>
            </a:r>
            <a:r>
              <a:rPr lang="en-US" dirty="0"/>
              <a:t>Foundations in Algebra, Intermediate Algebra, ALG 1, Plane Geometry, Geometry, </a:t>
            </a:r>
            <a:br>
              <a:rPr lang="en-US" dirty="0"/>
            </a:br>
            <a:r>
              <a:rPr lang="en-US" dirty="0"/>
              <a:t>				</a:t>
            </a:r>
            <a:r>
              <a:rPr lang="en-US" dirty="0" smtClean="0"/>
              <a:t>ALG </a:t>
            </a:r>
            <a:r>
              <a:rPr lang="en-US" dirty="0"/>
              <a:t>2, Prob./Stat…</a:t>
            </a:r>
            <a:endParaRPr lang="en-US" b="1" dirty="0"/>
          </a:p>
          <a:p>
            <a:r>
              <a:rPr lang="en-US" b="1" dirty="0"/>
              <a:t>3 Science Credits			</a:t>
            </a:r>
            <a:r>
              <a:rPr lang="en-US" dirty="0"/>
              <a:t>Physical Science, Biology, Chemistry, Environmental Science, Physics, Anatomy &amp; 					</a:t>
            </a:r>
            <a:r>
              <a:rPr lang="en-US" dirty="0" smtClean="0"/>
              <a:t>Physiology </a:t>
            </a:r>
            <a:endParaRPr lang="en-US" b="1" dirty="0"/>
          </a:p>
          <a:p>
            <a:r>
              <a:rPr lang="en-US" b="1" dirty="0"/>
              <a:t>Social Studies Credit		</a:t>
            </a:r>
            <a:r>
              <a:rPr lang="en-US" dirty="0"/>
              <a:t>World Geography, History of Modern World, Sociology, Psychology…</a:t>
            </a:r>
          </a:p>
          <a:p>
            <a:r>
              <a:rPr lang="en-US" b="1" dirty="0"/>
              <a:t>US History 					</a:t>
            </a:r>
          </a:p>
          <a:p>
            <a:r>
              <a:rPr lang="en-US" b="1" dirty="0"/>
              <a:t>Govt. &amp; Econ.		</a:t>
            </a:r>
          </a:p>
          <a:p>
            <a:r>
              <a:rPr lang="en-US" b="1" dirty="0"/>
              <a:t>PE 1 </a:t>
            </a:r>
            <a:r>
              <a:rPr lang="en-US" b="1" u="sng" dirty="0"/>
              <a:t>or</a:t>
            </a:r>
            <a:r>
              <a:rPr lang="en-US" b="1" dirty="0"/>
              <a:t> JROTC		</a:t>
            </a:r>
          </a:p>
          <a:p>
            <a:r>
              <a:rPr lang="en-US" b="1" dirty="0"/>
              <a:t>Modern Language </a:t>
            </a:r>
            <a:r>
              <a:rPr lang="en-US" b="1" u="sng" dirty="0"/>
              <a:t>or</a:t>
            </a:r>
            <a:r>
              <a:rPr lang="en-US" b="1" dirty="0"/>
              <a:t> NCCC Credit</a:t>
            </a:r>
          </a:p>
          <a:p>
            <a:r>
              <a:rPr lang="en-US" b="1" dirty="0"/>
              <a:t>Computer Science			</a:t>
            </a:r>
            <a:r>
              <a:rPr lang="en-US" sz="1700" dirty="0"/>
              <a:t>Integrated Business Applications, Desktop Publishing, Intro to </a:t>
            </a:r>
            <a:r>
              <a:rPr lang="en-US" sz="1700" dirty="0" smtClean="0"/>
              <a:t>Engineering, others may apply</a:t>
            </a:r>
            <a:endParaRPr lang="en-US" sz="1700" b="1" dirty="0"/>
          </a:p>
          <a:p>
            <a:r>
              <a:rPr lang="en-US" b="1" dirty="0"/>
              <a:t>7 Electives to </a:t>
            </a:r>
            <a:r>
              <a:rPr lang="en-US" b="1" u="sng" dirty="0"/>
              <a:t>Total 24 Credits</a:t>
            </a:r>
            <a:r>
              <a:rPr lang="en-US" dirty="0"/>
              <a:t>	</a:t>
            </a:r>
            <a:endParaRPr lang="en-US" b="1" u="sng" dirty="0"/>
          </a:p>
          <a:p>
            <a:endParaRPr lang="en-US" dirty="0"/>
          </a:p>
        </p:txBody>
      </p:sp>
    </p:spTree>
    <p:extLst>
      <p:ext uri="{BB962C8B-B14F-4D97-AF65-F5344CB8AC3E}">
        <p14:creationId xmlns:p14="http://schemas.microsoft.com/office/powerpoint/2010/main" val="798163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point grading scale</a:t>
            </a:r>
            <a:endParaRPr lang="en-US" dirty="0"/>
          </a:p>
        </p:txBody>
      </p:sp>
      <p:sp>
        <p:nvSpPr>
          <p:cNvPr id="3" name="Content Placeholder 2"/>
          <p:cNvSpPr>
            <a:spLocks noGrp="1"/>
          </p:cNvSpPr>
          <p:nvPr>
            <p:ph idx="1"/>
          </p:nvPr>
        </p:nvSpPr>
        <p:spPr/>
        <p:txBody>
          <a:bodyPr>
            <a:normAutofit/>
          </a:bodyPr>
          <a:lstStyle/>
          <a:p>
            <a:r>
              <a:rPr lang="en-US" dirty="0" smtClean="0"/>
              <a:t>For the Class of 2018:</a:t>
            </a:r>
          </a:p>
          <a:p>
            <a:pPr lvl="1"/>
            <a:r>
              <a:rPr lang="en-US" dirty="0" smtClean="0"/>
              <a:t>The student’s 9</a:t>
            </a:r>
            <a:r>
              <a:rPr lang="en-US" baseline="30000" dirty="0" smtClean="0"/>
              <a:t>th</a:t>
            </a:r>
            <a:r>
              <a:rPr lang="en-US" dirty="0" smtClean="0"/>
              <a:t> – 10</a:t>
            </a:r>
            <a:r>
              <a:rPr lang="en-US" baseline="30000" dirty="0" smtClean="0"/>
              <a:t>th</a:t>
            </a:r>
            <a:r>
              <a:rPr lang="en-US" dirty="0" smtClean="0"/>
              <a:t> grade </a:t>
            </a:r>
            <a:r>
              <a:rPr lang="en-US" dirty="0"/>
              <a:t>y</a:t>
            </a:r>
            <a:r>
              <a:rPr lang="en-US" dirty="0" smtClean="0"/>
              <a:t>ears are still calculated on the 7 point grading scale.</a:t>
            </a:r>
          </a:p>
          <a:p>
            <a:pPr lvl="1"/>
            <a:r>
              <a:rPr lang="en-US" dirty="0" smtClean="0"/>
              <a:t>The student’s junior and senior year will utilize the new scale (shown below) and be calculated in with the previous years scale for your overall GPA.</a:t>
            </a:r>
          </a:p>
          <a:p>
            <a:pPr lvl="2"/>
            <a:r>
              <a:rPr lang="en-US" dirty="0" smtClean="0"/>
              <a:t>90-100		A</a:t>
            </a:r>
          </a:p>
          <a:p>
            <a:pPr lvl="2"/>
            <a:r>
              <a:rPr lang="en-US" dirty="0" smtClean="0"/>
              <a:t>80-89		B</a:t>
            </a:r>
          </a:p>
          <a:p>
            <a:pPr lvl="2"/>
            <a:r>
              <a:rPr lang="en-US" dirty="0" smtClean="0"/>
              <a:t>70-79		C</a:t>
            </a:r>
          </a:p>
          <a:p>
            <a:pPr lvl="2"/>
            <a:r>
              <a:rPr lang="en-US" dirty="0" smtClean="0"/>
              <a:t>60-69		D</a:t>
            </a:r>
          </a:p>
          <a:p>
            <a:pPr lvl="2"/>
            <a:r>
              <a:rPr lang="en-US" dirty="0" smtClean="0"/>
              <a:t>59-Below	F</a:t>
            </a:r>
          </a:p>
        </p:txBody>
      </p:sp>
    </p:spTree>
    <p:extLst>
      <p:ext uri="{BB962C8B-B14F-4D97-AF65-F5344CB8AC3E}">
        <p14:creationId xmlns:p14="http://schemas.microsoft.com/office/powerpoint/2010/main" val="2824189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43345"/>
            <a:ext cx="10353761" cy="1326321"/>
          </a:xfrm>
        </p:spPr>
        <p:txBody>
          <a:bodyPr/>
          <a:lstStyle/>
          <a:p>
            <a:r>
              <a:rPr lang="en-US" dirty="0" smtClean="0"/>
              <a:t>SAT Test Dates/Deadlines</a:t>
            </a:r>
            <a:br>
              <a:rPr lang="en-US" dirty="0" smtClean="0"/>
            </a:br>
            <a:r>
              <a:rPr lang="en-US" dirty="0" smtClean="0">
                <a:hlinkClick r:id="rId2"/>
              </a:rPr>
              <a:t>www.collegeboard.org</a:t>
            </a:r>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1762988"/>
              </p:ext>
            </p:extLst>
          </p:nvPr>
        </p:nvGraphicFramePr>
        <p:xfrm>
          <a:off x="1236516" y="1683329"/>
          <a:ext cx="10031040" cy="4785409"/>
        </p:xfrm>
        <a:graphic>
          <a:graphicData uri="http://schemas.openxmlformats.org/drawingml/2006/table">
            <a:tbl>
              <a:tblPr>
                <a:tableStyleId>{5940675A-B579-460E-94D1-54222C63F5DA}</a:tableStyleId>
              </a:tblPr>
              <a:tblGrid>
                <a:gridCol w="2507760">
                  <a:extLst>
                    <a:ext uri="{9D8B030D-6E8A-4147-A177-3AD203B41FA5}">
                      <a16:colId xmlns:a16="http://schemas.microsoft.com/office/drawing/2014/main" val="20000"/>
                    </a:ext>
                  </a:extLst>
                </a:gridCol>
                <a:gridCol w="2507760">
                  <a:extLst>
                    <a:ext uri="{9D8B030D-6E8A-4147-A177-3AD203B41FA5}">
                      <a16:colId xmlns:a16="http://schemas.microsoft.com/office/drawing/2014/main" val="20001"/>
                    </a:ext>
                  </a:extLst>
                </a:gridCol>
                <a:gridCol w="2507760">
                  <a:extLst>
                    <a:ext uri="{9D8B030D-6E8A-4147-A177-3AD203B41FA5}">
                      <a16:colId xmlns:a16="http://schemas.microsoft.com/office/drawing/2014/main" val="20002"/>
                    </a:ext>
                  </a:extLst>
                </a:gridCol>
                <a:gridCol w="2507760">
                  <a:extLst>
                    <a:ext uri="{9D8B030D-6E8A-4147-A177-3AD203B41FA5}">
                      <a16:colId xmlns:a16="http://schemas.microsoft.com/office/drawing/2014/main" val="20003"/>
                    </a:ext>
                  </a:extLst>
                </a:gridCol>
              </a:tblGrid>
              <a:tr h="179836">
                <a:tc gridSpan="4">
                  <a:txBody>
                    <a:bodyPr/>
                    <a:lstStyle/>
                    <a:p>
                      <a:pPr algn="ctr"/>
                      <a:r>
                        <a:rPr lang="en-US" sz="1600" dirty="0"/>
                        <a:t>2016-17 SAT Administration Dates and Deadlines</a:t>
                      </a:r>
                    </a:p>
                  </a:txBody>
                  <a:tcPr marL="4807" marR="4807" marT="4807" marB="4807"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9836">
                <a:tc rowSpan="2">
                  <a:txBody>
                    <a:bodyPr/>
                    <a:lstStyle/>
                    <a:p>
                      <a:pPr algn="ctr"/>
                      <a:r>
                        <a:rPr lang="en-US" sz="1600" dirty="0"/>
                        <a:t>SAT Date</a:t>
                      </a:r>
                    </a:p>
                  </a:txBody>
                  <a:tcPr marL="4807" marR="4807" marT="4807" marB="4807" anchor="ctr"/>
                </a:tc>
                <a:tc rowSpan="2">
                  <a:txBody>
                    <a:bodyPr/>
                    <a:lstStyle/>
                    <a:p>
                      <a:pPr algn="ctr"/>
                      <a:r>
                        <a:rPr lang="en-US" sz="1600" dirty="0"/>
                        <a:t>Registration Deadline</a:t>
                      </a:r>
                    </a:p>
                  </a:txBody>
                  <a:tcPr marL="4807" marR="4807" marT="4807" marB="4807" anchor="ctr"/>
                </a:tc>
                <a:tc gridSpan="2">
                  <a:txBody>
                    <a:bodyPr/>
                    <a:lstStyle/>
                    <a:p>
                      <a:pPr algn="ctr"/>
                      <a:r>
                        <a:rPr lang="en-US" sz="1600" dirty="0"/>
                        <a:t>Late Registration Deadline</a:t>
                      </a:r>
                    </a:p>
                  </a:txBody>
                  <a:tcPr marL="4807" marR="4807" marT="4807" marB="4807" anchor="ctr"/>
                </a:tc>
                <a:tc hMerge="1">
                  <a:txBody>
                    <a:bodyPr/>
                    <a:lstStyle/>
                    <a:p>
                      <a:endParaRPr lang="en-US"/>
                    </a:p>
                  </a:txBody>
                  <a:tcPr/>
                </a:tc>
                <a:extLst>
                  <a:ext uri="{0D108BD9-81ED-4DB2-BD59-A6C34878D82A}">
                    <a16:rowId xmlns:a16="http://schemas.microsoft.com/office/drawing/2014/main" val="10001"/>
                  </a:ext>
                </a:extLst>
              </a:tr>
              <a:tr h="347992">
                <a:tc vMerge="1">
                  <a:txBody>
                    <a:bodyPr/>
                    <a:lstStyle/>
                    <a:p>
                      <a:endParaRPr lang="en-US"/>
                    </a:p>
                  </a:txBody>
                  <a:tcPr/>
                </a:tc>
                <a:tc vMerge="1">
                  <a:txBody>
                    <a:bodyPr/>
                    <a:lstStyle/>
                    <a:p>
                      <a:endParaRPr lang="en-US"/>
                    </a:p>
                  </a:txBody>
                  <a:tcPr/>
                </a:tc>
                <a:tc>
                  <a:txBody>
                    <a:bodyPr/>
                    <a:lstStyle/>
                    <a:p>
                      <a:pPr algn="ctr"/>
                      <a:r>
                        <a:rPr lang="en-US" sz="1600" dirty="0"/>
                        <a:t>Mail</a:t>
                      </a:r>
                    </a:p>
                  </a:txBody>
                  <a:tcPr marL="4807" marR="4807" marT="4807" marB="4807" anchor="ctr"/>
                </a:tc>
                <a:tc>
                  <a:txBody>
                    <a:bodyPr/>
                    <a:lstStyle/>
                    <a:p>
                      <a:pPr algn="ctr"/>
                      <a:r>
                        <a:rPr lang="en-US" sz="1600" dirty="0"/>
                        <a:t>Phone/</a:t>
                      </a:r>
                      <a:br>
                        <a:rPr lang="en-US" sz="1600" dirty="0"/>
                      </a:br>
                      <a:r>
                        <a:rPr lang="en-US" sz="1600" dirty="0"/>
                        <a:t>Online</a:t>
                      </a:r>
                    </a:p>
                  </a:txBody>
                  <a:tcPr marL="4807" marR="4807" marT="4807" marB="4807" anchor="ctr"/>
                </a:tc>
                <a:extLst>
                  <a:ext uri="{0D108BD9-81ED-4DB2-BD59-A6C34878D82A}">
                    <a16:rowId xmlns:a16="http://schemas.microsoft.com/office/drawing/2014/main" val="10002"/>
                  </a:ext>
                </a:extLst>
              </a:tr>
              <a:tr h="516150">
                <a:tc>
                  <a:txBody>
                    <a:bodyPr/>
                    <a:lstStyle/>
                    <a:p>
                      <a:pPr algn="ctr"/>
                      <a:r>
                        <a:rPr lang="en-US" sz="1600" dirty="0" smtClean="0">
                          <a:solidFill>
                            <a:schemeClr val="tx1"/>
                          </a:solidFill>
                        </a:rPr>
                        <a:t>August 26, 2017</a:t>
                      </a:r>
                      <a:endParaRPr lang="en-US" sz="1600" dirty="0">
                        <a:solidFill>
                          <a:schemeClr val="tx1"/>
                        </a:solidFill>
                      </a:endParaRPr>
                    </a:p>
                    <a:p>
                      <a:pPr algn="ctr"/>
                      <a:r>
                        <a:rPr lang="en-US" sz="1600" dirty="0">
                          <a:solidFill>
                            <a:srgbClr val="FF0000"/>
                          </a:solidFill>
                          <a:hlinkClick r:id="rId3" tooltip="[Opens in New Window] "/>
                        </a:rPr>
                        <a:t>Register</a:t>
                      </a:r>
                      <a:endParaRPr lang="en-US" sz="1600" dirty="0">
                        <a:solidFill>
                          <a:srgbClr val="FF0000"/>
                        </a:solidFill>
                      </a:endParaRPr>
                    </a:p>
                  </a:txBody>
                  <a:tcPr marL="4807" marR="4807" marT="4807" marB="4807" anchor="ctr"/>
                </a:tc>
                <a:tc>
                  <a:txBody>
                    <a:bodyPr/>
                    <a:lstStyle/>
                    <a:p>
                      <a:pPr algn="ctr"/>
                      <a:r>
                        <a:rPr lang="en-US" sz="1600" dirty="0" smtClean="0">
                          <a:solidFill>
                            <a:schemeClr val="tx1"/>
                          </a:solidFill>
                        </a:rPr>
                        <a:t>July 28, 2017</a:t>
                      </a:r>
                      <a:endParaRPr lang="en-US" sz="1600" dirty="0">
                        <a:solidFill>
                          <a:schemeClr val="tx1"/>
                        </a:solidFill>
                      </a:endParaRPr>
                    </a:p>
                  </a:txBody>
                  <a:tcPr marL="4807" marR="4807" marT="4807" marB="4807" anchor="ctr"/>
                </a:tc>
                <a:tc>
                  <a:txBody>
                    <a:bodyPr/>
                    <a:lstStyle/>
                    <a:p>
                      <a:pPr algn="ctr"/>
                      <a:r>
                        <a:rPr lang="en-US" sz="1600" dirty="0" smtClean="0">
                          <a:solidFill>
                            <a:schemeClr val="tx1"/>
                          </a:solidFill>
                        </a:rPr>
                        <a:t>August 8, 2017</a:t>
                      </a:r>
                      <a:endParaRPr lang="en-US" sz="1600" dirty="0">
                        <a:solidFill>
                          <a:schemeClr val="tx1"/>
                        </a:solidFill>
                      </a:endParaRPr>
                    </a:p>
                  </a:txBody>
                  <a:tcPr marL="4807" marR="4807" marT="4807" marB="4807" anchor="ctr"/>
                </a:tc>
                <a:tc>
                  <a:txBody>
                    <a:bodyPr/>
                    <a:lstStyle/>
                    <a:p>
                      <a:pPr algn="ctr"/>
                      <a:r>
                        <a:rPr lang="en-US" sz="1600" dirty="0" smtClean="0">
                          <a:solidFill>
                            <a:schemeClr val="tx1"/>
                          </a:solidFill>
                        </a:rPr>
                        <a:t>August 15, 2017</a:t>
                      </a:r>
                      <a:endParaRPr lang="en-US" sz="1600" dirty="0">
                        <a:solidFill>
                          <a:schemeClr val="tx1"/>
                        </a:solidFill>
                      </a:endParaRPr>
                    </a:p>
                  </a:txBody>
                  <a:tcPr marL="4807" marR="4807" marT="4807" marB="4807" anchor="ctr"/>
                </a:tc>
                <a:extLst>
                  <a:ext uri="{0D108BD9-81ED-4DB2-BD59-A6C34878D82A}">
                    <a16:rowId xmlns:a16="http://schemas.microsoft.com/office/drawing/2014/main" val="10003"/>
                  </a:ext>
                </a:extLst>
              </a:tr>
              <a:tr h="516150">
                <a:tc>
                  <a:txBody>
                    <a:bodyPr/>
                    <a:lstStyle/>
                    <a:p>
                      <a:pPr algn="ctr"/>
                      <a:r>
                        <a:rPr lang="en-US" sz="1600" dirty="0" smtClean="0">
                          <a:solidFill>
                            <a:schemeClr val="tx1"/>
                          </a:solidFill>
                        </a:rPr>
                        <a:t>October 7, 2017</a:t>
                      </a:r>
                      <a:endParaRPr lang="en-US" sz="1600" dirty="0">
                        <a:solidFill>
                          <a:schemeClr val="tx1"/>
                        </a:solidFill>
                      </a:endParaRPr>
                    </a:p>
                    <a:p>
                      <a:pPr algn="ctr"/>
                      <a:r>
                        <a:rPr lang="en-US" sz="1600" dirty="0">
                          <a:solidFill>
                            <a:srgbClr val="FF0000"/>
                          </a:solidFill>
                          <a:hlinkClick r:id="rId3" tooltip="[Opens in New Window] "/>
                        </a:rPr>
                        <a:t>Register</a:t>
                      </a:r>
                      <a:endParaRPr lang="en-US" sz="1600" dirty="0">
                        <a:solidFill>
                          <a:srgbClr val="FF0000"/>
                        </a:solidFill>
                      </a:endParaRPr>
                    </a:p>
                  </a:txBody>
                  <a:tcPr marL="4807" marR="4807" marT="4807" marB="4807" anchor="ctr"/>
                </a:tc>
                <a:tc>
                  <a:txBody>
                    <a:bodyPr/>
                    <a:lstStyle/>
                    <a:p>
                      <a:pPr algn="ctr"/>
                      <a:r>
                        <a:rPr lang="en-US" sz="1600" dirty="0" smtClean="0">
                          <a:solidFill>
                            <a:schemeClr val="tx1"/>
                          </a:solidFill>
                        </a:rPr>
                        <a:t>September</a:t>
                      </a:r>
                      <a:r>
                        <a:rPr lang="en-US" sz="1600" baseline="0" dirty="0" smtClean="0">
                          <a:solidFill>
                            <a:schemeClr val="tx1"/>
                          </a:solidFill>
                        </a:rPr>
                        <a:t> 8, 2017</a:t>
                      </a:r>
                      <a:endParaRPr lang="en-US" sz="1600" dirty="0">
                        <a:solidFill>
                          <a:schemeClr val="tx1"/>
                        </a:solidFill>
                      </a:endParaRPr>
                    </a:p>
                  </a:txBody>
                  <a:tcPr marL="4807" marR="4807" marT="4807" marB="4807" anchor="ctr"/>
                </a:tc>
                <a:tc>
                  <a:txBody>
                    <a:bodyPr/>
                    <a:lstStyle/>
                    <a:p>
                      <a:pPr algn="ctr"/>
                      <a:r>
                        <a:rPr lang="en-US" sz="1600" dirty="0" smtClean="0">
                          <a:solidFill>
                            <a:schemeClr val="tx1"/>
                          </a:solidFill>
                        </a:rPr>
                        <a:t>September 19, 2017</a:t>
                      </a:r>
                      <a:endParaRPr lang="en-US" sz="1600" dirty="0">
                        <a:solidFill>
                          <a:schemeClr val="tx1"/>
                        </a:solidFill>
                      </a:endParaRPr>
                    </a:p>
                  </a:txBody>
                  <a:tcPr marL="4807" marR="4807" marT="4807" marB="4807" anchor="ctr"/>
                </a:tc>
                <a:tc>
                  <a:txBody>
                    <a:bodyPr/>
                    <a:lstStyle/>
                    <a:p>
                      <a:pPr algn="ctr"/>
                      <a:r>
                        <a:rPr lang="en-US" sz="1600" dirty="0" smtClean="0">
                          <a:solidFill>
                            <a:schemeClr val="tx1"/>
                          </a:solidFill>
                        </a:rPr>
                        <a:t>September 27, 2017</a:t>
                      </a:r>
                      <a:endParaRPr lang="en-US" sz="1600" dirty="0">
                        <a:solidFill>
                          <a:schemeClr val="tx1"/>
                        </a:solidFill>
                      </a:endParaRPr>
                    </a:p>
                  </a:txBody>
                  <a:tcPr marL="4807" marR="4807" marT="4807" marB="4807" anchor="ctr"/>
                </a:tc>
                <a:extLst>
                  <a:ext uri="{0D108BD9-81ED-4DB2-BD59-A6C34878D82A}">
                    <a16:rowId xmlns:a16="http://schemas.microsoft.com/office/drawing/2014/main" val="10004"/>
                  </a:ext>
                </a:extLst>
              </a:tr>
              <a:tr h="516150">
                <a:tc>
                  <a:txBody>
                    <a:bodyPr/>
                    <a:lstStyle/>
                    <a:p>
                      <a:pPr algn="ctr"/>
                      <a:r>
                        <a:rPr lang="en-US" sz="1600" dirty="0" smtClean="0">
                          <a:solidFill>
                            <a:schemeClr val="tx1"/>
                          </a:solidFill>
                        </a:rPr>
                        <a:t>November 4, 2017</a:t>
                      </a:r>
                      <a:endParaRPr lang="en-US" sz="1600" dirty="0">
                        <a:solidFill>
                          <a:schemeClr val="tx1"/>
                        </a:solidFill>
                      </a:endParaRPr>
                    </a:p>
                    <a:p>
                      <a:pPr algn="ctr"/>
                      <a:r>
                        <a:rPr lang="en-US" sz="1600" dirty="0">
                          <a:solidFill>
                            <a:srgbClr val="FF0000"/>
                          </a:solidFill>
                          <a:hlinkClick r:id="rId3" tooltip="[Opens in New Window] "/>
                        </a:rPr>
                        <a:t>Register</a:t>
                      </a:r>
                      <a:endParaRPr lang="en-US" sz="1600" dirty="0">
                        <a:solidFill>
                          <a:srgbClr val="FF0000"/>
                        </a:solidFill>
                      </a:endParaRPr>
                    </a:p>
                  </a:txBody>
                  <a:tcPr marL="4807" marR="4807" marT="4807" marB="4807" anchor="ctr"/>
                </a:tc>
                <a:tc>
                  <a:txBody>
                    <a:bodyPr/>
                    <a:lstStyle/>
                    <a:p>
                      <a:pPr algn="ctr"/>
                      <a:r>
                        <a:rPr lang="en-US" sz="1600" dirty="0" smtClean="0">
                          <a:solidFill>
                            <a:schemeClr val="tx1"/>
                          </a:solidFill>
                        </a:rPr>
                        <a:t>October 5, 2017</a:t>
                      </a:r>
                      <a:endParaRPr lang="en-US" sz="1600" dirty="0">
                        <a:solidFill>
                          <a:schemeClr val="tx1"/>
                        </a:solidFill>
                      </a:endParaRPr>
                    </a:p>
                  </a:txBody>
                  <a:tcPr marL="4807" marR="4807" marT="4807" marB="4807" anchor="ctr"/>
                </a:tc>
                <a:tc>
                  <a:txBody>
                    <a:bodyPr/>
                    <a:lstStyle/>
                    <a:p>
                      <a:pPr algn="ctr"/>
                      <a:r>
                        <a:rPr lang="en-US" sz="1600" dirty="0" smtClean="0">
                          <a:solidFill>
                            <a:schemeClr val="tx1"/>
                          </a:solidFill>
                        </a:rPr>
                        <a:t>October 17, 2017</a:t>
                      </a:r>
                      <a:endParaRPr lang="en-US" sz="1600" dirty="0">
                        <a:solidFill>
                          <a:schemeClr val="tx1"/>
                        </a:solidFill>
                      </a:endParaRPr>
                    </a:p>
                  </a:txBody>
                  <a:tcPr marL="4807" marR="4807" marT="4807" marB="4807" anchor="ctr"/>
                </a:tc>
                <a:tc>
                  <a:txBody>
                    <a:bodyPr/>
                    <a:lstStyle/>
                    <a:p>
                      <a:pPr algn="ctr"/>
                      <a:r>
                        <a:rPr lang="en-US" sz="1600" dirty="0" smtClean="0">
                          <a:solidFill>
                            <a:schemeClr val="tx1"/>
                          </a:solidFill>
                        </a:rPr>
                        <a:t>October 25, 2017</a:t>
                      </a:r>
                      <a:endParaRPr lang="en-US" sz="1600" dirty="0">
                        <a:solidFill>
                          <a:schemeClr val="tx1"/>
                        </a:solidFill>
                      </a:endParaRPr>
                    </a:p>
                  </a:txBody>
                  <a:tcPr marL="4807" marR="4807" marT="4807" marB="4807" anchor="ctr"/>
                </a:tc>
                <a:extLst>
                  <a:ext uri="{0D108BD9-81ED-4DB2-BD59-A6C34878D82A}">
                    <a16:rowId xmlns:a16="http://schemas.microsoft.com/office/drawing/2014/main" val="10005"/>
                  </a:ext>
                </a:extLst>
              </a:tr>
              <a:tr h="516150">
                <a:tc>
                  <a:txBody>
                    <a:bodyPr/>
                    <a:lstStyle/>
                    <a:p>
                      <a:pPr algn="ctr"/>
                      <a:r>
                        <a:rPr lang="en-US" sz="1600" dirty="0" smtClean="0">
                          <a:solidFill>
                            <a:schemeClr val="tx1"/>
                          </a:solidFill>
                        </a:rPr>
                        <a:t>December 2, 2017</a:t>
                      </a:r>
                      <a:endParaRPr lang="en-US" sz="1600" dirty="0">
                        <a:solidFill>
                          <a:schemeClr val="tx1"/>
                        </a:solidFill>
                      </a:endParaRPr>
                    </a:p>
                    <a:p>
                      <a:pPr algn="ctr"/>
                      <a:r>
                        <a:rPr lang="en-US" sz="1600" dirty="0">
                          <a:solidFill>
                            <a:srgbClr val="FF0000"/>
                          </a:solidFill>
                          <a:hlinkClick r:id="rId3" tooltip="[Opens in New Window] "/>
                        </a:rPr>
                        <a:t>Register</a:t>
                      </a:r>
                      <a:endParaRPr lang="en-US" sz="1600" dirty="0">
                        <a:solidFill>
                          <a:srgbClr val="FF0000"/>
                        </a:solidFill>
                      </a:endParaRPr>
                    </a:p>
                  </a:txBody>
                  <a:tcPr marL="4807" marR="4807" marT="4807" marB="4807" anchor="ctr"/>
                </a:tc>
                <a:tc>
                  <a:txBody>
                    <a:bodyPr/>
                    <a:lstStyle/>
                    <a:p>
                      <a:pPr algn="ctr"/>
                      <a:r>
                        <a:rPr lang="en-US" sz="1600" dirty="0" smtClean="0">
                          <a:solidFill>
                            <a:schemeClr val="tx1"/>
                          </a:solidFill>
                        </a:rPr>
                        <a:t>November 2, 2017</a:t>
                      </a:r>
                      <a:endParaRPr lang="en-US" sz="1600" dirty="0">
                        <a:solidFill>
                          <a:schemeClr val="tx1"/>
                        </a:solidFill>
                      </a:endParaRPr>
                    </a:p>
                  </a:txBody>
                  <a:tcPr marL="4807" marR="4807" marT="4807" marB="4807" anchor="ctr"/>
                </a:tc>
                <a:tc>
                  <a:txBody>
                    <a:bodyPr/>
                    <a:lstStyle/>
                    <a:p>
                      <a:pPr algn="ctr"/>
                      <a:r>
                        <a:rPr lang="en-US" sz="1600" dirty="0" smtClean="0">
                          <a:solidFill>
                            <a:schemeClr val="tx1"/>
                          </a:solidFill>
                        </a:rPr>
                        <a:t>November 14, 2017</a:t>
                      </a:r>
                      <a:endParaRPr lang="en-US" sz="1600" dirty="0">
                        <a:solidFill>
                          <a:schemeClr val="tx1"/>
                        </a:solidFill>
                      </a:endParaRPr>
                    </a:p>
                  </a:txBody>
                  <a:tcPr marL="4807" marR="4807" marT="4807" marB="4807" anchor="ctr"/>
                </a:tc>
                <a:tc>
                  <a:txBody>
                    <a:bodyPr/>
                    <a:lstStyle/>
                    <a:p>
                      <a:pPr algn="ctr"/>
                      <a:r>
                        <a:rPr lang="en-US" sz="1600" dirty="0" smtClean="0">
                          <a:solidFill>
                            <a:schemeClr val="tx1"/>
                          </a:solidFill>
                        </a:rPr>
                        <a:t>November 21, 2017</a:t>
                      </a:r>
                      <a:endParaRPr lang="en-US" sz="1600" dirty="0">
                        <a:solidFill>
                          <a:schemeClr val="tx1"/>
                        </a:solidFill>
                      </a:endParaRPr>
                    </a:p>
                  </a:txBody>
                  <a:tcPr marL="4807" marR="4807" marT="4807" marB="4807" anchor="ctr"/>
                </a:tc>
                <a:extLst>
                  <a:ext uri="{0D108BD9-81ED-4DB2-BD59-A6C34878D82A}">
                    <a16:rowId xmlns:a16="http://schemas.microsoft.com/office/drawing/2014/main" val="10006"/>
                  </a:ext>
                </a:extLst>
              </a:tr>
              <a:tr h="684307">
                <a:tc>
                  <a:txBody>
                    <a:bodyPr/>
                    <a:lstStyle/>
                    <a:p>
                      <a:pPr algn="ctr"/>
                      <a:r>
                        <a:rPr lang="en-US" sz="1600" dirty="0" smtClean="0">
                          <a:solidFill>
                            <a:schemeClr val="tx1"/>
                          </a:solidFill>
                        </a:rPr>
                        <a:t>March 10</a:t>
                      </a:r>
                      <a:r>
                        <a:rPr lang="en-US" sz="1600" baseline="0" dirty="0" smtClean="0">
                          <a:solidFill>
                            <a:schemeClr val="tx1"/>
                          </a:solidFill>
                        </a:rPr>
                        <a:t>, 2018</a:t>
                      </a:r>
                      <a:endParaRPr lang="en-US" sz="1600" dirty="0">
                        <a:solidFill>
                          <a:schemeClr val="tx1"/>
                        </a:solidFill>
                      </a:endParaRPr>
                    </a:p>
                    <a:p>
                      <a:pPr algn="ctr"/>
                      <a:r>
                        <a:rPr lang="en-US" sz="1600" dirty="0">
                          <a:solidFill>
                            <a:srgbClr val="FF0000"/>
                          </a:solidFill>
                          <a:hlinkClick r:id="rId3" tooltip="[Opens in New Window] "/>
                        </a:rPr>
                        <a:t>Register</a:t>
                      </a:r>
                      <a:endParaRPr lang="en-US" sz="1600" dirty="0">
                        <a:solidFill>
                          <a:srgbClr val="FF0000"/>
                        </a:solidFill>
                      </a:endParaRPr>
                    </a:p>
                  </a:txBody>
                  <a:tcPr marL="4807" marR="4807" marT="4807" marB="4807" anchor="ctr"/>
                </a:tc>
                <a:tc>
                  <a:txBody>
                    <a:bodyPr/>
                    <a:lstStyle/>
                    <a:p>
                      <a:pPr algn="ctr"/>
                      <a:r>
                        <a:rPr lang="en-US" sz="1600" dirty="0">
                          <a:solidFill>
                            <a:schemeClr val="tx1"/>
                          </a:solidFill>
                        </a:rPr>
                        <a:t>Feb. </a:t>
                      </a:r>
                      <a:r>
                        <a:rPr lang="en-US" sz="1600" dirty="0" smtClean="0">
                          <a:solidFill>
                            <a:schemeClr val="tx1"/>
                          </a:solidFill>
                        </a:rPr>
                        <a:t>9,</a:t>
                      </a:r>
                      <a:r>
                        <a:rPr lang="en-US" sz="1600" baseline="0" dirty="0" smtClean="0">
                          <a:solidFill>
                            <a:schemeClr val="tx1"/>
                          </a:solidFill>
                        </a:rPr>
                        <a:t> 2018</a:t>
                      </a:r>
                      <a:endParaRPr lang="en-US" sz="1600" dirty="0">
                        <a:solidFill>
                          <a:schemeClr val="tx1"/>
                        </a:solidFill>
                      </a:endParaRPr>
                    </a:p>
                  </a:txBody>
                  <a:tcPr marL="4807" marR="4807" marT="4807" marB="4807" anchor="ctr"/>
                </a:tc>
                <a:tc>
                  <a:txBody>
                    <a:bodyPr/>
                    <a:lstStyle/>
                    <a:p>
                      <a:pPr algn="ctr"/>
                      <a:r>
                        <a:rPr lang="en-US" sz="1600" dirty="0" smtClean="0">
                          <a:solidFill>
                            <a:schemeClr val="tx1"/>
                          </a:solidFill>
                        </a:rPr>
                        <a:t>Feb. 20, 2018</a:t>
                      </a:r>
                      <a:endParaRPr lang="en-US" sz="1600" dirty="0">
                        <a:solidFill>
                          <a:schemeClr val="tx1"/>
                        </a:solidFill>
                      </a:endParaRPr>
                    </a:p>
                  </a:txBody>
                  <a:tcPr marL="4807" marR="4807" marT="4807" marB="4807" anchor="ctr"/>
                </a:tc>
                <a:tc>
                  <a:txBody>
                    <a:bodyPr/>
                    <a:lstStyle/>
                    <a:p>
                      <a:pPr algn="ctr"/>
                      <a:r>
                        <a:rPr lang="en-US" sz="1600" dirty="0" smtClean="0">
                          <a:solidFill>
                            <a:schemeClr val="tx1"/>
                          </a:solidFill>
                        </a:rPr>
                        <a:t>Feb. 28, 2018</a:t>
                      </a:r>
                      <a:endParaRPr lang="en-US" sz="1600" dirty="0">
                        <a:solidFill>
                          <a:schemeClr val="tx1"/>
                        </a:solidFill>
                      </a:endParaRPr>
                    </a:p>
                  </a:txBody>
                  <a:tcPr marL="4807" marR="4807" marT="4807" marB="4807" anchor="ctr"/>
                </a:tc>
                <a:extLst>
                  <a:ext uri="{0D108BD9-81ED-4DB2-BD59-A6C34878D82A}">
                    <a16:rowId xmlns:a16="http://schemas.microsoft.com/office/drawing/2014/main" val="10007"/>
                  </a:ext>
                </a:extLst>
              </a:tr>
              <a:tr h="516150">
                <a:tc>
                  <a:txBody>
                    <a:bodyPr/>
                    <a:lstStyle/>
                    <a:p>
                      <a:pPr algn="ctr"/>
                      <a:r>
                        <a:rPr lang="en-US" sz="1600" dirty="0" smtClean="0">
                          <a:solidFill>
                            <a:schemeClr val="tx1"/>
                          </a:solidFill>
                        </a:rPr>
                        <a:t>May 5, 2018</a:t>
                      </a:r>
                      <a:endParaRPr lang="en-US" sz="1600" dirty="0">
                        <a:solidFill>
                          <a:schemeClr val="tx1"/>
                        </a:solidFill>
                      </a:endParaRPr>
                    </a:p>
                    <a:p>
                      <a:pPr algn="ctr"/>
                      <a:r>
                        <a:rPr lang="en-US" sz="1600" dirty="0">
                          <a:solidFill>
                            <a:srgbClr val="FF0000"/>
                          </a:solidFill>
                          <a:hlinkClick r:id="rId3" tooltip="[Opens in New Window] "/>
                        </a:rPr>
                        <a:t>Register</a:t>
                      </a:r>
                      <a:endParaRPr lang="en-US" sz="1600" dirty="0">
                        <a:solidFill>
                          <a:srgbClr val="FF0000"/>
                        </a:solidFill>
                      </a:endParaRPr>
                    </a:p>
                  </a:txBody>
                  <a:tcPr marL="4807" marR="4807" marT="4807" marB="4807" anchor="ctr"/>
                </a:tc>
                <a:tc>
                  <a:txBody>
                    <a:bodyPr/>
                    <a:lstStyle/>
                    <a:p>
                      <a:pPr algn="ctr"/>
                      <a:r>
                        <a:rPr lang="en-US" sz="1600" dirty="0" smtClean="0">
                          <a:solidFill>
                            <a:schemeClr val="tx1"/>
                          </a:solidFill>
                        </a:rPr>
                        <a:t>April 6, 2018</a:t>
                      </a:r>
                      <a:endParaRPr lang="en-US" sz="1600" dirty="0">
                        <a:solidFill>
                          <a:schemeClr val="tx1"/>
                        </a:solidFill>
                      </a:endParaRPr>
                    </a:p>
                  </a:txBody>
                  <a:tcPr marL="4807" marR="4807" marT="4807" marB="4807" anchor="ctr"/>
                </a:tc>
                <a:tc>
                  <a:txBody>
                    <a:bodyPr/>
                    <a:lstStyle/>
                    <a:p>
                      <a:pPr algn="ctr"/>
                      <a:r>
                        <a:rPr lang="en-US" sz="1600" dirty="0">
                          <a:solidFill>
                            <a:schemeClr val="tx1"/>
                          </a:solidFill>
                        </a:rPr>
                        <a:t>Apr. </a:t>
                      </a:r>
                      <a:r>
                        <a:rPr lang="en-US" sz="1600" dirty="0" smtClean="0">
                          <a:solidFill>
                            <a:schemeClr val="tx1"/>
                          </a:solidFill>
                        </a:rPr>
                        <a:t>17, 2018</a:t>
                      </a:r>
                      <a:endParaRPr lang="en-US" sz="1600" dirty="0">
                        <a:solidFill>
                          <a:schemeClr val="tx1"/>
                        </a:solidFill>
                      </a:endParaRPr>
                    </a:p>
                  </a:txBody>
                  <a:tcPr marL="4807" marR="4807" marT="4807" marB="4807" anchor="ctr"/>
                </a:tc>
                <a:tc>
                  <a:txBody>
                    <a:bodyPr/>
                    <a:lstStyle/>
                    <a:p>
                      <a:pPr algn="ctr"/>
                      <a:r>
                        <a:rPr lang="en-US" sz="1600" dirty="0">
                          <a:solidFill>
                            <a:schemeClr val="tx1"/>
                          </a:solidFill>
                        </a:rPr>
                        <a:t>Apr. 25, </a:t>
                      </a:r>
                      <a:r>
                        <a:rPr lang="en-US" sz="1600" dirty="0" smtClean="0">
                          <a:solidFill>
                            <a:schemeClr val="tx1"/>
                          </a:solidFill>
                        </a:rPr>
                        <a:t>2018</a:t>
                      </a:r>
                      <a:endParaRPr lang="en-US" sz="1600" dirty="0">
                        <a:solidFill>
                          <a:schemeClr val="tx1"/>
                        </a:solidFill>
                      </a:endParaRPr>
                    </a:p>
                  </a:txBody>
                  <a:tcPr marL="4807" marR="4807" marT="4807" marB="4807" anchor="ctr"/>
                </a:tc>
                <a:extLst>
                  <a:ext uri="{0D108BD9-81ED-4DB2-BD59-A6C34878D82A}">
                    <a16:rowId xmlns:a16="http://schemas.microsoft.com/office/drawing/2014/main" val="10008"/>
                  </a:ext>
                </a:extLst>
              </a:tr>
              <a:tr h="516150">
                <a:tc>
                  <a:txBody>
                    <a:bodyPr/>
                    <a:lstStyle/>
                    <a:p>
                      <a:pPr algn="ctr"/>
                      <a:r>
                        <a:rPr lang="en-US" sz="1600" dirty="0">
                          <a:solidFill>
                            <a:schemeClr val="tx1"/>
                          </a:solidFill>
                        </a:rPr>
                        <a:t>June </a:t>
                      </a:r>
                      <a:r>
                        <a:rPr lang="en-US" sz="1600" dirty="0" smtClean="0">
                          <a:solidFill>
                            <a:schemeClr val="tx1"/>
                          </a:solidFill>
                        </a:rPr>
                        <a:t>2, 2018</a:t>
                      </a:r>
                      <a:endParaRPr lang="en-US" sz="1600" dirty="0">
                        <a:solidFill>
                          <a:schemeClr val="tx1"/>
                        </a:solidFill>
                      </a:endParaRPr>
                    </a:p>
                    <a:p>
                      <a:pPr algn="ctr"/>
                      <a:r>
                        <a:rPr lang="en-US" sz="1600" dirty="0">
                          <a:solidFill>
                            <a:srgbClr val="FF0000"/>
                          </a:solidFill>
                          <a:hlinkClick r:id="rId3" tooltip="[Opens in New Window] "/>
                        </a:rPr>
                        <a:t>Register</a:t>
                      </a:r>
                      <a:endParaRPr lang="en-US" sz="1600" dirty="0">
                        <a:solidFill>
                          <a:srgbClr val="FF0000"/>
                        </a:solidFill>
                      </a:endParaRPr>
                    </a:p>
                  </a:txBody>
                  <a:tcPr marL="4807" marR="4807" marT="4807" marB="4807" anchor="ctr"/>
                </a:tc>
                <a:tc>
                  <a:txBody>
                    <a:bodyPr/>
                    <a:lstStyle/>
                    <a:p>
                      <a:pPr algn="ctr"/>
                      <a:r>
                        <a:rPr lang="en-US" sz="1600" dirty="0" smtClean="0">
                          <a:solidFill>
                            <a:schemeClr val="tx1"/>
                          </a:solidFill>
                        </a:rPr>
                        <a:t>May 3, 2018</a:t>
                      </a:r>
                      <a:endParaRPr lang="en-US" sz="1600" dirty="0">
                        <a:solidFill>
                          <a:schemeClr val="tx1"/>
                        </a:solidFill>
                      </a:endParaRPr>
                    </a:p>
                  </a:txBody>
                  <a:tcPr marL="4807" marR="4807" marT="4807" marB="4807" anchor="ctr"/>
                </a:tc>
                <a:tc>
                  <a:txBody>
                    <a:bodyPr/>
                    <a:lstStyle/>
                    <a:p>
                      <a:pPr algn="ctr"/>
                      <a:r>
                        <a:rPr lang="en-US" sz="1600" dirty="0">
                          <a:solidFill>
                            <a:schemeClr val="tx1"/>
                          </a:solidFill>
                        </a:rPr>
                        <a:t>May </a:t>
                      </a:r>
                      <a:r>
                        <a:rPr lang="en-US" sz="1600" dirty="0" smtClean="0">
                          <a:solidFill>
                            <a:schemeClr val="tx1"/>
                          </a:solidFill>
                        </a:rPr>
                        <a:t>15, 2018</a:t>
                      </a:r>
                      <a:endParaRPr lang="en-US" sz="1600" dirty="0">
                        <a:solidFill>
                          <a:schemeClr val="tx1"/>
                        </a:solidFill>
                      </a:endParaRPr>
                    </a:p>
                  </a:txBody>
                  <a:tcPr marL="4807" marR="4807" marT="4807" marB="4807" anchor="ctr"/>
                </a:tc>
                <a:tc>
                  <a:txBody>
                    <a:bodyPr/>
                    <a:lstStyle/>
                    <a:p>
                      <a:pPr algn="ctr"/>
                      <a:r>
                        <a:rPr lang="en-US" sz="1600" dirty="0">
                          <a:solidFill>
                            <a:schemeClr val="tx1"/>
                          </a:solidFill>
                        </a:rPr>
                        <a:t>May </a:t>
                      </a:r>
                      <a:r>
                        <a:rPr lang="en-US" sz="1600" dirty="0" smtClean="0">
                          <a:solidFill>
                            <a:schemeClr val="tx1"/>
                          </a:solidFill>
                        </a:rPr>
                        <a:t>23, 2018</a:t>
                      </a:r>
                      <a:endParaRPr lang="en-US" sz="1600" dirty="0">
                        <a:solidFill>
                          <a:schemeClr val="tx1"/>
                        </a:solidFill>
                      </a:endParaRPr>
                    </a:p>
                  </a:txBody>
                  <a:tcPr marL="4807" marR="4807" marT="4807" marB="4807"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35451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71309"/>
            <a:ext cx="10353761" cy="1326321"/>
          </a:xfrm>
        </p:spPr>
        <p:txBody>
          <a:bodyPr/>
          <a:lstStyle/>
          <a:p>
            <a:r>
              <a:rPr lang="en-US" dirty="0" smtClean="0"/>
              <a:t>ACT Test dates/deadlines</a:t>
            </a:r>
            <a:br>
              <a:rPr lang="en-US" dirty="0" smtClean="0"/>
            </a:br>
            <a:r>
              <a:rPr lang="en-US" dirty="0" smtClean="0">
                <a:hlinkClick r:id="rId2"/>
              </a:rPr>
              <a:t>www.actstudent.org</a:t>
            </a:r>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2058022"/>
              </p:ext>
            </p:extLst>
          </p:nvPr>
        </p:nvGraphicFramePr>
        <p:xfrm>
          <a:off x="913795" y="1797630"/>
          <a:ext cx="10353675" cy="4904504"/>
        </p:xfrm>
        <a:graphic>
          <a:graphicData uri="http://schemas.openxmlformats.org/drawingml/2006/table">
            <a:tbl>
              <a:tblPr>
                <a:tableStyleId>{5940675A-B579-460E-94D1-54222C63F5DA}</a:tableStyleId>
              </a:tblPr>
              <a:tblGrid>
                <a:gridCol w="3451225">
                  <a:extLst>
                    <a:ext uri="{9D8B030D-6E8A-4147-A177-3AD203B41FA5}">
                      <a16:colId xmlns:a16="http://schemas.microsoft.com/office/drawing/2014/main" val="20000"/>
                    </a:ext>
                  </a:extLst>
                </a:gridCol>
                <a:gridCol w="3451225">
                  <a:extLst>
                    <a:ext uri="{9D8B030D-6E8A-4147-A177-3AD203B41FA5}">
                      <a16:colId xmlns:a16="http://schemas.microsoft.com/office/drawing/2014/main" val="20001"/>
                    </a:ext>
                  </a:extLst>
                </a:gridCol>
                <a:gridCol w="3451225">
                  <a:extLst>
                    <a:ext uri="{9D8B030D-6E8A-4147-A177-3AD203B41FA5}">
                      <a16:colId xmlns:a16="http://schemas.microsoft.com/office/drawing/2014/main" val="20002"/>
                    </a:ext>
                  </a:extLst>
                </a:gridCol>
              </a:tblGrid>
              <a:tr h="613063">
                <a:tc>
                  <a:txBody>
                    <a:bodyPr/>
                    <a:lstStyle/>
                    <a:p>
                      <a:pPr algn="ctr"/>
                      <a:r>
                        <a:rPr lang="en-US" b="1" dirty="0" smtClean="0">
                          <a:solidFill>
                            <a:schemeClr val="tx1"/>
                          </a:solidFill>
                          <a:effectLst/>
                        </a:rPr>
                        <a:t>ACT Test </a:t>
                      </a:r>
                      <a:r>
                        <a:rPr lang="en-US" b="1" dirty="0">
                          <a:solidFill>
                            <a:schemeClr val="tx1"/>
                          </a:solidFill>
                          <a:effectLst/>
                        </a:rPr>
                        <a:t>Date</a:t>
                      </a:r>
                    </a:p>
                  </a:txBody>
                  <a:tcPr marL="9525" marR="9525" marT="9525" marB="9525" anchor="ctr"/>
                </a:tc>
                <a:tc>
                  <a:txBody>
                    <a:bodyPr/>
                    <a:lstStyle/>
                    <a:p>
                      <a:pPr algn="ctr"/>
                      <a:r>
                        <a:rPr lang="en-US" b="1" dirty="0">
                          <a:solidFill>
                            <a:schemeClr val="tx1"/>
                          </a:solidFill>
                          <a:effectLst/>
                        </a:rPr>
                        <a:t>Registration Deadline</a:t>
                      </a:r>
                    </a:p>
                  </a:txBody>
                  <a:tcPr marL="9525" marR="9525" marT="9525" marB="9525" anchor="ctr"/>
                </a:tc>
                <a:tc>
                  <a:txBody>
                    <a:bodyPr/>
                    <a:lstStyle/>
                    <a:p>
                      <a:pPr algn="ctr"/>
                      <a:r>
                        <a:rPr lang="en-US" b="1" dirty="0">
                          <a:solidFill>
                            <a:schemeClr val="tx1"/>
                          </a:solidFill>
                          <a:effectLst/>
                        </a:rPr>
                        <a:t>(Late Fee Required)</a:t>
                      </a:r>
                    </a:p>
                  </a:txBody>
                  <a:tcPr marL="9525" marR="9525" marT="9525" marB="9525" anchor="ctr"/>
                </a:tc>
                <a:extLst>
                  <a:ext uri="{0D108BD9-81ED-4DB2-BD59-A6C34878D82A}">
                    <a16:rowId xmlns:a16="http://schemas.microsoft.com/office/drawing/2014/main" val="10000"/>
                  </a:ext>
                </a:extLst>
              </a:tr>
              <a:tr h="613063">
                <a:tc>
                  <a:txBody>
                    <a:bodyPr/>
                    <a:lstStyle/>
                    <a:p>
                      <a:pPr algn="ctr"/>
                      <a:r>
                        <a:rPr lang="en-US" dirty="0">
                          <a:solidFill>
                            <a:schemeClr val="tx1"/>
                          </a:solidFill>
                        </a:rPr>
                        <a:t>September </a:t>
                      </a:r>
                      <a:r>
                        <a:rPr lang="en-US" dirty="0" smtClean="0">
                          <a:solidFill>
                            <a:schemeClr val="tx1"/>
                          </a:solidFill>
                        </a:rPr>
                        <a:t>9,</a:t>
                      </a:r>
                      <a:r>
                        <a:rPr lang="en-US" dirty="0">
                          <a:solidFill>
                            <a:schemeClr val="tx1"/>
                          </a:solidFill>
                        </a:rPr>
                        <a:t> </a:t>
                      </a:r>
                      <a:r>
                        <a:rPr lang="en-US" dirty="0" smtClean="0">
                          <a:solidFill>
                            <a:schemeClr val="tx1"/>
                          </a:solidFill>
                        </a:rPr>
                        <a:t>2017</a:t>
                      </a:r>
                      <a:endParaRPr lang="en-US" dirty="0">
                        <a:solidFill>
                          <a:schemeClr val="tx1"/>
                        </a:solidFill>
                      </a:endParaRPr>
                    </a:p>
                  </a:txBody>
                  <a:tcPr marL="9525" marR="9525" marT="9525" marB="9525" anchor="ctr"/>
                </a:tc>
                <a:tc>
                  <a:txBody>
                    <a:bodyPr/>
                    <a:lstStyle/>
                    <a:p>
                      <a:pPr algn="ctr"/>
                      <a:r>
                        <a:rPr lang="en-US" dirty="0">
                          <a:solidFill>
                            <a:schemeClr val="tx1"/>
                          </a:solidFill>
                        </a:rPr>
                        <a:t>August </a:t>
                      </a:r>
                      <a:r>
                        <a:rPr lang="en-US" dirty="0" smtClean="0">
                          <a:solidFill>
                            <a:schemeClr val="tx1"/>
                          </a:solidFill>
                        </a:rPr>
                        <a:t>4, 2017</a:t>
                      </a:r>
                      <a:endParaRPr lang="en-US" dirty="0">
                        <a:solidFill>
                          <a:schemeClr val="tx1"/>
                        </a:solidFill>
                      </a:endParaRPr>
                    </a:p>
                  </a:txBody>
                  <a:tcPr marL="9525" marR="9525" marT="9525" marB="9525" anchor="ctr"/>
                </a:tc>
                <a:tc>
                  <a:txBody>
                    <a:bodyPr/>
                    <a:lstStyle/>
                    <a:p>
                      <a:pPr algn="ctr"/>
                      <a:r>
                        <a:rPr lang="en-US" dirty="0">
                          <a:solidFill>
                            <a:schemeClr val="tx1"/>
                          </a:solidFill>
                        </a:rPr>
                        <a:t>August </a:t>
                      </a:r>
                      <a:r>
                        <a:rPr lang="en-US" dirty="0" smtClean="0">
                          <a:solidFill>
                            <a:schemeClr val="tx1"/>
                          </a:solidFill>
                        </a:rPr>
                        <a:t>5-18, 2017</a:t>
                      </a:r>
                      <a:endParaRPr lang="en-US" dirty="0">
                        <a:solidFill>
                          <a:schemeClr val="tx1"/>
                        </a:solidFill>
                      </a:endParaRPr>
                    </a:p>
                  </a:txBody>
                  <a:tcPr marL="9525" marR="9525" marT="9525" marB="9525" anchor="ctr"/>
                </a:tc>
                <a:extLst>
                  <a:ext uri="{0D108BD9-81ED-4DB2-BD59-A6C34878D82A}">
                    <a16:rowId xmlns:a16="http://schemas.microsoft.com/office/drawing/2014/main" val="10001"/>
                  </a:ext>
                </a:extLst>
              </a:tr>
              <a:tr h="613063">
                <a:tc>
                  <a:txBody>
                    <a:bodyPr/>
                    <a:lstStyle/>
                    <a:p>
                      <a:pPr algn="ctr"/>
                      <a:r>
                        <a:rPr lang="en-US" dirty="0">
                          <a:solidFill>
                            <a:schemeClr val="tx1"/>
                          </a:solidFill>
                        </a:rPr>
                        <a:t>October </a:t>
                      </a:r>
                      <a:r>
                        <a:rPr lang="en-US" dirty="0" smtClean="0">
                          <a:solidFill>
                            <a:schemeClr val="tx1"/>
                          </a:solidFill>
                        </a:rPr>
                        <a:t>28,</a:t>
                      </a:r>
                      <a:r>
                        <a:rPr lang="en-US" dirty="0">
                          <a:solidFill>
                            <a:schemeClr val="tx1"/>
                          </a:solidFill>
                        </a:rPr>
                        <a:t> </a:t>
                      </a:r>
                      <a:r>
                        <a:rPr lang="en-US" dirty="0" smtClean="0">
                          <a:solidFill>
                            <a:schemeClr val="tx1"/>
                          </a:solidFill>
                        </a:rPr>
                        <a:t>2017</a:t>
                      </a:r>
                      <a:endParaRPr lang="en-US" dirty="0">
                        <a:solidFill>
                          <a:schemeClr val="tx1"/>
                        </a:solidFill>
                      </a:endParaRPr>
                    </a:p>
                  </a:txBody>
                  <a:tcPr marL="9525" marR="9525" marT="9525" marB="9525" anchor="ctr"/>
                </a:tc>
                <a:tc>
                  <a:txBody>
                    <a:bodyPr/>
                    <a:lstStyle/>
                    <a:p>
                      <a:pPr algn="ctr"/>
                      <a:r>
                        <a:rPr lang="en-US" dirty="0">
                          <a:solidFill>
                            <a:schemeClr val="tx1"/>
                          </a:solidFill>
                        </a:rPr>
                        <a:t>September </a:t>
                      </a:r>
                      <a:r>
                        <a:rPr lang="en-US" dirty="0" smtClean="0">
                          <a:solidFill>
                            <a:schemeClr val="tx1"/>
                          </a:solidFill>
                        </a:rPr>
                        <a:t>22, 2017</a:t>
                      </a:r>
                      <a:endParaRPr lang="en-US" dirty="0">
                        <a:solidFill>
                          <a:schemeClr val="tx1"/>
                        </a:solidFill>
                      </a:endParaRPr>
                    </a:p>
                  </a:txBody>
                  <a:tcPr marL="9525" marR="9525" marT="9525" marB="9525" anchor="ctr"/>
                </a:tc>
                <a:tc>
                  <a:txBody>
                    <a:bodyPr/>
                    <a:lstStyle/>
                    <a:p>
                      <a:pPr algn="ctr"/>
                      <a:r>
                        <a:rPr lang="en-US" dirty="0" smtClean="0">
                          <a:solidFill>
                            <a:schemeClr val="tx1"/>
                          </a:solidFill>
                        </a:rPr>
                        <a:t>Sept. 23 - Oct. 6, 2017</a:t>
                      </a:r>
                      <a:endParaRPr lang="en-US" dirty="0">
                        <a:solidFill>
                          <a:schemeClr val="tx1"/>
                        </a:solidFill>
                      </a:endParaRPr>
                    </a:p>
                  </a:txBody>
                  <a:tcPr marL="9525" marR="9525" marT="9525" marB="9525" anchor="ctr"/>
                </a:tc>
                <a:extLst>
                  <a:ext uri="{0D108BD9-81ED-4DB2-BD59-A6C34878D82A}">
                    <a16:rowId xmlns:a16="http://schemas.microsoft.com/office/drawing/2014/main" val="10002"/>
                  </a:ext>
                </a:extLst>
              </a:tr>
              <a:tr h="613063">
                <a:tc>
                  <a:txBody>
                    <a:bodyPr/>
                    <a:lstStyle/>
                    <a:p>
                      <a:pPr algn="ctr"/>
                      <a:r>
                        <a:rPr lang="en-US" dirty="0">
                          <a:solidFill>
                            <a:schemeClr val="tx1"/>
                          </a:solidFill>
                        </a:rPr>
                        <a:t>December </a:t>
                      </a:r>
                      <a:r>
                        <a:rPr lang="en-US" dirty="0" smtClean="0">
                          <a:solidFill>
                            <a:schemeClr val="tx1"/>
                          </a:solidFill>
                        </a:rPr>
                        <a:t>9,</a:t>
                      </a:r>
                      <a:r>
                        <a:rPr lang="en-US" dirty="0">
                          <a:solidFill>
                            <a:schemeClr val="tx1"/>
                          </a:solidFill>
                        </a:rPr>
                        <a:t> </a:t>
                      </a:r>
                      <a:r>
                        <a:rPr lang="en-US" dirty="0" smtClean="0">
                          <a:solidFill>
                            <a:schemeClr val="tx1"/>
                          </a:solidFill>
                        </a:rPr>
                        <a:t>2017</a:t>
                      </a:r>
                      <a:endParaRPr lang="en-US" dirty="0">
                        <a:solidFill>
                          <a:schemeClr val="tx1"/>
                        </a:solidFill>
                      </a:endParaRPr>
                    </a:p>
                  </a:txBody>
                  <a:tcPr marL="9525" marR="9525" marT="9525" marB="9525" anchor="ctr"/>
                </a:tc>
                <a:tc>
                  <a:txBody>
                    <a:bodyPr/>
                    <a:lstStyle/>
                    <a:p>
                      <a:pPr algn="ctr"/>
                      <a:r>
                        <a:rPr lang="en-US" dirty="0">
                          <a:solidFill>
                            <a:schemeClr val="tx1"/>
                          </a:solidFill>
                        </a:rPr>
                        <a:t>November </a:t>
                      </a:r>
                      <a:r>
                        <a:rPr lang="en-US" dirty="0" smtClean="0">
                          <a:solidFill>
                            <a:schemeClr val="tx1"/>
                          </a:solidFill>
                        </a:rPr>
                        <a:t>3, 2017</a:t>
                      </a:r>
                      <a:endParaRPr lang="en-US" dirty="0">
                        <a:solidFill>
                          <a:schemeClr val="tx1"/>
                        </a:solidFill>
                      </a:endParaRPr>
                    </a:p>
                  </a:txBody>
                  <a:tcPr marL="9525" marR="9525" marT="9525" marB="9525" anchor="ctr"/>
                </a:tc>
                <a:tc>
                  <a:txBody>
                    <a:bodyPr/>
                    <a:lstStyle/>
                    <a:p>
                      <a:pPr algn="ctr"/>
                      <a:r>
                        <a:rPr lang="en-US" dirty="0">
                          <a:solidFill>
                            <a:schemeClr val="tx1"/>
                          </a:solidFill>
                        </a:rPr>
                        <a:t>November </a:t>
                      </a:r>
                      <a:r>
                        <a:rPr lang="en-US" dirty="0" smtClean="0">
                          <a:solidFill>
                            <a:schemeClr val="tx1"/>
                          </a:solidFill>
                        </a:rPr>
                        <a:t>4-17, 2017</a:t>
                      </a:r>
                      <a:endParaRPr lang="en-US" dirty="0">
                        <a:solidFill>
                          <a:schemeClr val="tx1"/>
                        </a:solidFill>
                      </a:endParaRPr>
                    </a:p>
                  </a:txBody>
                  <a:tcPr marL="9525" marR="9525" marT="9525" marB="9525" anchor="ctr"/>
                </a:tc>
                <a:extLst>
                  <a:ext uri="{0D108BD9-81ED-4DB2-BD59-A6C34878D82A}">
                    <a16:rowId xmlns:a16="http://schemas.microsoft.com/office/drawing/2014/main" val="10003"/>
                  </a:ext>
                </a:extLst>
              </a:tr>
              <a:tr h="613063">
                <a:tc>
                  <a:txBody>
                    <a:bodyPr/>
                    <a:lstStyle/>
                    <a:p>
                      <a:pPr algn="ctr"/>
                      <a:r>
                        <a:rPr lang="en-US" dirty="0">
                          <a:solidFill>
                            <a:schemeClr val="tx1"/>
                          </a:solidFill>
                        </a:rPr>
                        <a:t>February </a:t>
                      </a:r>
                      <a:r>
                        <a:rPr lang="en-US" dirty="0" smtClean="0">
                          <a:solidFill>
                            <a:schemeClr val="tx1"/>
                          </a:solidFill>
                        </a:rPr>
                        <a:t>10,</a:t>
                      </a:r>
                      <a:r>
                        <a:rPr lang="en-US" dirty="0">
                          <a:solidFill>
                            <a:schemeClr val="tx1"/>
                          </a:solidFill>
                        </a:rPr>
                        <a:t> </a:t>
                      </a:r>
                      <a:r>
                        <a:rPr lang="en-US" dirty="0" smtClean="0">
                          <a:solidFill>
                            <a:schemeClr val="tx1"/>
                          </a:solidFill>
                        </a:rPr>
                        <a:t>2018</a:t>
                      </a:r>
                      <a:endParaRPr lang="en-US" dirty="0">
                        <a:solidFill>
                          <a:schemeClr val="tx1"/>
                        </a:solidFill>
                      </a:endParaRPr>
                    </a:p>
                  </a:txBody>
                  <a:tcPr marL="9525" marR="9525" marT="9525" marB="9525" anchor="ctr"/>
                </a:tc>
                <a:tc>
                  <a:txBody>
                    <a:bodyPr/>
                    <a:lstStyle/>
                    <a:p>
                      <a:pPr algn="ctr"/>
                      <a:r>
                        <a:rPr lang="en-US" dirty="0">
                          <a:solidFill>
                            <a:schemeClr val="tx1"/>
                          </a:solidFill>
                        </a:rPr>
                        <a:t>January </a:t>
                      </a:r>
                      <a:r>
                        <a:rPr lang="en-US" dirty="0" smtClean="0">
                          <a:solidFill>
                            <a:schemeClr val="tx1"/>
                          </a:solidFill>
                        </a:rPr>
                        <a:t>12, 2018</a:t>
                      </a:r>
                      <a:endParaRPr lang="en-US" dirty="0">
                        <a:solidFill>
                          <a:schemeClr val="tx1"/>
                        </a:solidFill>
                      </a:endParaRPr>
                    </a:p>
                  </a:txBody>
                  <a:tcPr marL="9525" marR="9525" marT="9525" marB="9525" anchor="ctr"/>
                </a:tc>
                <a:tc>
                  <a:txBody>
                    <a:bodyPr/>
                    <a:lstStyle/>
                    <a:p>
                      <a:pPr algn="ctr"/>
                      <a:r>
                        <a:rPr lang="en-US" dirty="0">
                          <a:solidFill>
                            <a:schemeClr val="tx1"/>
                          </a:solidFill>
                        </a:rPr>
                        <a:t>January </a:t>
                      </a:r>
                      <a:r>
                        <a:rPr lang="en-US" dirty="0" smtClean="0">
                          <a:solidFill>
                            <a:schemeClr val="tx1"/>
                          </a:solidFill>
                        </a:rPr>
                        <a:t>13-19, 2018</a:t>
                      </a:r>
                      <a:endParaRPr lang="en-US" dirty="0">
                        <a:solidFill>
                          <a:schemeClr val="tx1"/>
                        </a:solidFill>
                      </a:endParaRPr>
                    </a:p>
                  </a:txBody>
                  <a:tcPr marL="9525" marR="9525" marT="9525" marB="9525" anchor="ctr"/>
                </a:tc>
                <a:extLst>
                  <a:ext uri="{0D108BD9-81ED-4DB2-BD59-A6C34878D82A}">
                    <a16:rowId xmlns:a16="http://schemas.microsoft.com/office/drawing/2014/main" val="10004"/>
                  </a:ext>
                </a:extLst>
              </a:tr>
              <a:tr h="613063">
                <a:tc>
                  <a:txBody>
                    <a:bodyPr/>
                    <a:lstStyle/>
                    <a:p>
                      <a:pPr algn="ctr"/>
                      <a:r>
                        <a:rPr lang="en-US" dirty="0">
                          <a:solidFill>
                            <a:schemeClr val="tx1"/>
                          </a:solidFill>
                        </a:rPr>
                        <a:t>April </a:t>
                      </a:r>
                      <a:r>
                        <a:rPr lang="en-US" dirty="0" smtClean="0">
                          <a:solidFill>
                            <a:schemeClr val="tx1"/>
                          </a:solidFill>
                        </a:rPr>
                        <a:t>14,</a:t>
                      </a:r>
                      <a:r>
                        <a:rPr lang="en-US" dirty="0">
                          <a:solidFill>
                            <a:schemeClr val="tx1"/>
                          </a:solidFill>
                        </a:rPr>
                        <a:t> </a:t>
                      </a:r>
                      <a:r>
                        <a:rPr lang="en-US" dirty="0" smtClean="0">
                          <a:solidFill>
                            <a:schemeClr val="tx1"/>
                          </a:solidFill>
                        </a:rPr>
                        <a:t>2018</a:t>
                      </a:r>
                      <a:endParaRPr lang="en-US" dirty="0">
                        <a:solidFill>
                          <a:schemeClr val="tx1"/>
                        </a:solidFill>
                      </a:endParaRPr>
                    </a:p>
                  </a:txBody>
                  <a:tcPr marL="9525" marR="9525" marT="9525" marB="9525" anchor="ctr"/>
                </a:tc>
                <a:tc>
                  <a:txBody>
                    <a:bodyPr/>
                    <a:lstStyle/>
                    <a:p>
                      <a:pPr algn="ctr"/>
                      <a:r>
                        <a:rPr lang="en-US" dirty="0">
                          <a:solidFill>
                            <a:schemeClr val="tx1"/>
                          </a:solidFill>
                        </a:rPr>
                        <a:t>March </a:t>
                      </a:r>
                      <a:r>
                        <a:rPr lang="en-US" dirty="0" smtClean="0">
                          <a:solidFill>
                            <a:schemeClr val="tx1"/>
                          </a:solidFill>
                        </a:rPr>
                        <a:t>9, 2018</a:t>
                      </a:r>
                      <a:endParaRPr lang="en-US" dirty="0">
                        <a:solidFill>
                          <a:schemeClr val="tx1"/>
                        </a:solidFill>
                      </a:endParaRPr>
                    </a:p>
                  </a:txBody>
                  <a:tcPr marL="9525" marR="9525" marT="9525" marB="9525" anchor="ctr"/>
                </a:tc>
                <a:tc>
                  <a:txBody>
                    <a:bodyPr/>
                    <a:lstStyle/>
                    <a:p>
                      <a:pPr algn="ctr"/>
                      <a:r>
                        <a:rPr lang="en-US" dirty="0">
                          <a:solidFill>
                            <a:schemeClr val="tx1"/>
                          </a:solidFill>
                        </a:rPr>
                        <a:t>March </a:t>
                      </a:r>
                      <a:r>
                        <a:rPr lang="en-US" dirty="0" smtClean="0">
                          <a:solidFill>
                            <a:schemeClr val="tx1"/>
                          </a:solidFill>
                        </a:rPr>
                        <a:t>10-23, 2018</a:t>
                      </a:r>
                      <a:endParaRPr lang="en-US" dirty="0">
                        <a:solidFill>
                          <a:schemeClr val="tx1"/>
                        </a:solidFill>
                      </a:endParaRPr>
                    </a:p>
                  </a:txBody>
                  <a:tcPr marL="9525" marR="9525" marT="9525" marB="9525" anchor="ctr"/>
                </a:tc>
                <a:extLst>
                  <a:ext uri="{0D108BD9-81ED-4DB2-BD59-A6C34878D82A}">
                    <a16:rowId xmlns:a16="http://schemas.microsoft.com/office/drawing/2014/main" val="10005"/>
                  </a:ext>
                </a:extLst>
              </a:tr>
              <a:tr h="613063">
                <a:tc>
                  <a:txBody>
                    <a:bodyPr/>
                    <a:lstStyle/>
                    <a:p>
                      <a:pPr algn="ctr"/>
                      <a:r>
                        <a:rPr lang="en-US" dirty="0">
                          <a:solidFill>
                            <a:schemeClr val="tx1"/>
                          </a:solidFill>
                        </a:rPr>
                        <a:t>June </a:t>
                      </a:r>
                      <a:r>
                        <a:rPr lang="en-US" dirty="0" smtClean="0">
                          <a:solidFill>
                            <a:schemeClr val="tx1"/>
                          </a:solidFill>
                        </a:rPr>
                        <a:t>9,</a:t>
                      </a:r>
                      <a:r>
                        <a:rPr lang="en-US" dirty="0">
                          <a:solidFill>
                            <a:schemeClr val="tx1"/>
                          </a:solidFill>
                        </a:rPr>
                        <a:t> </a:t>
                      </a:r>
                      <a:r>
                        <a:rPr lang="en-US" dirty="0" smtClean="0">
                          <a:solidFill>
                            <a:schemeClr val="tx1"/>
                          </a:solidFill>
                        </a:rPr>
                        <a:t>2018</a:t>
                      </a:r>
                      <a:endParaRPr lang="en-US" dirty="0">
                        <a:solidFill>
                          <a:schemeClr val="tx1"/>
                        </a:solidFill>
                      </a:endParaRPr>
                    </a:p>
                  </a:txBody>
                  <a:tcPr marL="9525" marR="9525" marT="9525" marB="9525" anchor="ctr"/>
                </a:tc>
                <a:tc>
                  <a:txBody>
                    <a:bodyPr/>
                    <a:lstStyle/>
                    <a:p>
                      <a:pPr algn="ctr"/>
                      <a:r>
                        <a:rPr lang="en-US" dirty="0">
                          <a:solidFill>
                            <a:schemeClr val="tx1"/>
                          </a:solidFill>
                        </a:rPr>
                        <a:t>May </a:t>
                      </a:r>
                      <a:r>
                        <a:rPr lang="en-US" dirty="0" smtClean="0">
                          <a:solidFill>
                            <a:schemeClr val="tx1"/>
                          </a:solidFill>
                        </a:rPr>
                        <a:t>4, 2018</a:t>
                      </a:r>
                      <a:endParaRPr lang="en-US" dirty="0">
                        <a:solidFill>
                          <a:schemeClr val="tx1"/>
                        </a:solidFill>
                      </a:endParaRPr>
                    </a:p>
                  </a:txBody>
                  <a:tcPr marL="9525" marR="9525" marT="9525" marB="9525" anchor="ctr"/>
                </a:tc>
                <a:tc>
                  <a:txBody>
                    <a:bodyPr/>
                    <a:lstStyle/>
                    <a:p>
                      <a:pPr algn="ctr"/>
                      <a:r>
                        <a:rPr lang="en-US" dirty="0">
                          <a:solidFill>
                            <a:schemeClr val="tx1"/>
                          </a:solidFill>
                        </a:rPr>
                        <a:t>May </a:t>
                      </a:r>
                      <a:r>
                        <a:rPr lang="en-US" dirty="0" smtClean="0">
                          <a:solidFill>
                            <a:schemeClr val="tx1"/>
                          </a:solidFill>
                        </a:rPr>
                        <a:t>5-18, 2018</a:t>
                      </a:r>
                      <a:endParaRPr lang="en-US" dirty="0">
                        <a:solidFill>
                          <a:schemeClr val="tx1"/>
                        </a:solidFill>
                      </a:endParaRPr>
                    </a:p>
                  </a:txBody>
                  <a:tcPr marL="9525" marR="9525" marT="9525" marB="9525" anchor="ctr"/>
                </a:tc>
                <a:extLst>
                  <a:ext uri="{0D108BD9-81ED-4DB2-BD59-A6C34878D82A}">
                    <a16:rowId xmlns:a16="http://schemas.microsoft.com/office/drawing/2014/main" val="10006"/>
                  </a:ext>
                </a:extLst>
              </a:tr>
              <a:tr h="613063">
                <a:tc>
                  <a:txBody>
                    <a:bodyPr/>
                    <a:lstStyle/>
                    <a:p>
                      <a:pPr algn="ctr"/>
                      <a:r>
                        <a:rPr lang="en-US" dirty="0" smtClean="0">
                          <a:solidFill>
                            <a:schemeClr val="tx1"/>
                          </a:solidFill>
                        </a:rPr>
                        <a:t>July 14, 2018</a:t>
                      </a:r>
                      <a:endParaRPr lang="en-US" dirty="0">
                        <a:solidFill>
                          <a:schemeClr val="tx1"/>
                        </a:solidFill>
                      </a:endParaRPr>
                    </a:p>
                  </a:txBody>
                  <a:tcPr marL="9525" marR="9525" marT="9525" marB="9525" anchor="ctr"/>
                </a:tc>
                <a:tc>
                  <a:txBody>
                    <a:bodyPr/>
                    <a:lstStyle/>
                    <a:p>
                      <a:pPr algn="ctr"/>
                      <a:r>
                        <a:rPr lang="en-US" dirty="0" smtClean="0">
                          <a:solidFill>
                            <a:schemeClr val="tx1"/>
                          </a:solidFill>
                        </a:rPr>
                        <a:t>June 15, 2018</a:t>
                      </a:r>
                      <a:endParaRPr lang="en-US" dirty="0">
                        <a:solidFill>
                          <a:schemeClr val="tx1"/>
                        </a:solidFill>
                      </a:endParaRPr>
                    </a:p>
                  </a:txBody>
                  <a:tcPr marL="9525" marR="9525" marT="9525" marB="9525" anchor="ctr"/>
                </a:tc>
                <a:tc>
                  <a:txBody>
                    <a:bodyPr/>
                    <a:lstStyle/>
                    <a:p>
                      <a:pPr algn="ctr"/>
                      <a:r>
                        <a:rPr lang="en-US" dirty="0" smtClean="0">
                          <a:solidFill>
                            <a:schemeClr val="tx1"/>
                          </a:solidFill>
                        </a:rPr>
                        <a:t>June 16-22, 2018</a:t>
                      </a:r>
                      <a:endParaRPr lang="en-US" dirty="0">
                        <a:solidFill>
                          <a:schemeClr val="tx1"/>
                        </a:solidFill>
                      </a:endParaRPr>
                    </a:p>
                  </a:txBody>
                  <a:tcPr marL="9525" marR="9525" marT="9525" marB="9525" anchor="ctr"/>
                </a:tc>
                <a:extLst>
                  <a:ext uri="{0D108BD9-81ED-4DB2-BD59-A6C34878D82A}">
                    <a16:rowId xmlns:a16="http://schemas.microsoft.com/office/drawing/2014/main" val="51334726"/>
                  </a:ext>
                </a:extLst>
              </a:tr>
            </a:tbl>
          </a:graphicData>
        </a:graphic>
      </p:graphicFrame>
    </p:spTree>
    <p:extLst>
      <p:ext uri="{BB962C8B-B14F-4D97-AF65-F5344CB8AC3E}">
        <p14:creationId xmlns:p14="http://schemas.microsoft.com/office/powerpoint/2010/main" val="301444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a:t>
            </a:r>
            <a:r>
              <a:rPr lang="en-US" dirty="0" err="1" smtClean="0"/>
              <a:t>igp</a:t>
            </a:r>
            <a:r>
              <a:rPr lang="en-US" dirty="0" smtClean="0"/>
              <a:t> meetings</a:t>
            </a:r>
            <a:endParaRPr lang="en-US" dirty="0"/>
          </a:p>
        </p:txBody>
      </p:sp>
      <p:sp>
        <p:nvSpPr>
          <p:cNvPr id="3" name="Content Placeholder 2"/>
          <p:cNvSpPr>
            <a:spLocks noGrp="1"/>
          </p:cNvSpPr>
          <p:nvPr>
            <p:ph idx="1"/>
          </p:nvPr>
        </p:nvSpPr>
        <p:spPr/>
        <p:txBody>
          <a:bodyPr/>
          <a:lstStyle/>
          <a:p>
            <a:r>
              <a:rPr lang="en-US" dirty="0"/>
              <a:t>Exit IGP Meetings</a:t>
            </a:r>
          </a:p>
          <a:p>
            <a:pPr lvl="1"/>
            <a:r>
              <a:rPr lang="en-US" dirty="0"/>
              <a:t>Start tomorrow – Sept. 7</a:t>
            </a:r>
            <a:r>
              <a:rPr lang="en-US" baseline="30000" dirty="0"/>
              <a:t>th</a:t>
            </a:r>
            <a:r>
              <a:rPr lang="en-US" dirty="0"/>
              <a:t> </a:t>
            </a:r>
          </a:p>
          <a:p>
            <a:pPr lvl="1"/>
            <a:r>
              <a:rPr lang="en-US" dirty="0"/>
              <a:t>Parent &amp; Student should attend </a:t>
            </a:r>
            <a:endParaRPr lang="en-US" dirty="0" smtClean="0"/>
          </a:p>
          <a:p>
            <a:pPr lvl="2"/>
            <a:r>
              <a:rPr lang="en-US" dirty="0" smtClean="0"/>
              <a:t>If </a:t>
            </a:r>
            <a:r>
              <a:rPr lang="en-US" dirty="0"/>
              <a:t>you need to reschedule please talk to us before you </a:t>
            </a:r>
            <a:r>
              <a:rPr lang="en-US" dirty="0" smtClean="0"/>
              <a:t>leave tonight.</a:t>
            </a:r>
            <a:endParaRPr lang="en-US" dirty="0"/>
          </a:p>
          <a:p>
            <a:pPr lvl="1"/>
            <a:r>
              <a:rPr lang="en-US" dirty="0"/>
              <a:t>Student should have the following in mind prior </a:t>
            </a:r>
            <a:r>
              <a:rPr lang="en-US" dirty="0" smtClean="0"/>
              <a:t>to/during </a:t>
            </a:r>
            <a:r>
              <a:rPr lang="en-US" dirty="0"/>
              <a:t>our meeting: </a:t>
            </a:r>
          </a:p>
          <a:p>
            <a:pPr lvl="2"/>
            <a:r>
              <a:rPr lang="en-US" dirty="0"/>
              <a:t>Career </a:t>
            </a:r>
            <a:r>
              <a:rPr lang="en-US" dirty="0" smtClean="0"/>
              <a:t>Goal</a:t>
            </a:r>
          </a:p>
          <a:p>
            <a:pPr lvl="2"/>
            <a:r>
              <a:rPr lang="en-US" dirty="0" smtClean="0"/>
              <a:t>Associated Majors</a:t>
            </a:r>
          </a:p>
          <a:p>
            <a:pPr lvl="2"/>
            <a:r>
              <a:rPr lang="en-US" dirty="0" smtClean="0"/>
              <a:t>3 Colleges</a:t>
            </a:r>
          </a:p>
          <a:p>
            <a:pPr lvl="2"/>
            <a:r>
              <a:rPr lang="en-US" dirty="0" smtClean="0"/>
              <a:t>Realistic expectations</a:t>
            </a:r>
            <a:endParaRPr lang="en-US" dirty="0"/>
          </a:p>
        </p:txBody>
      </p:sp>
    </p:spTree>
    <p:extLst>
      <p:ext uri="{BB962C8B-B14F-4D97-AF65-F5344CB8AC3E}">
        <p14:creationId xmlns:p14="http://schemas.microsoft.com/office/powerpoint/2010/main" val="2244003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645</TotalTime>
  <Words>1475</Words>
  <Application>Microsoft Office PowerPoint</Application>
  <PresentationFormat>Widescreen</PresentationFormat>
  <Paragraphs>210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Bookman Old Style</vt:lpstr>
      <vt:lpstr>Calibri</vt:lpstr>
      <vt:lpstr>Rockwell</vt:lpstr>
      <vt:lpstr>Damask</vt:lpstr>
      <vt:lpstr>Senior class meeting</vt:lpstr>
      <vt:lpstr>Summary Notes for Senior year</vt:lpstr>
      <vt:lpstr>Seniors audit transcripts</vt:lpstr>
      <vt:lpstr>Keep in mind</vt:lpstr>
      <vt:lpstr>SC High school graduation requirements</vt:lpstr>
      <vt:lpstr>10 point grading scale</vt:lpstr>
      <vt:lpstr>SAT Test Dates/Deadlines www.collegeboard.org </vt:lpstr>
      <vt:lpstr>ACT Test dates/deadlines www.actstudent.org </vt:lpstr>
      <vt:lpstr>Exit igp meetings</vt:lpstr>
      <vt:lpstr>College Application Day  September 28th   </vt:lpstr>
      <vt:lpstr>Financial Aid (FAFSA) </vt:lpstr>
      <vt:lpstr>Completing the fafsa</vt:lpstr>
      <vt:lpstr>Scholarships</vt:lpstr>
      <vt:lpstr>Scholarships cont.</vt:lpstr>
      <vt:lpstr>Lifetouch/Jostens</vt:lpstr>
      <vt:lpstr>Jostens cont.</vt:lpstr>
      <vt:lpstr>PowerPoint Presentation</vt:lpstr>
      <vt:lpstr>School fees</vt:lpstr>
      <vt:lpstr>Spring outline</vt:lpstr>
      <vt:lpstr>Reminder</vt:lpstr>
    </vt:vector>
  </TitlesOfParts>
  <Company>Newberry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class meeting</dc:title>
  <dc:creator>Jennifer Ludwig</dc:creator>
  <cp:lastModifiedBy>Jennifer Lake</cp:lastModifiedBy>
  <cp:revision>74</cp:revision>
  <cp:lastPrinted>2016-09-09T19:45:38Z</cp:lastPrinted>
  <dcterms:created xsi:type="dcterms:W3CDTF">2016-08-30T12:54:16Z</dcterms:created>
  <dcterms:modified xsi:type="dcterms:W3CDTF">2017-09-18T18:24:15Z</dcterms:modified>
</cp:coreProperties>
</file>