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93"/>
  </p:notesMasterIdLst>
  <p:sldIdLst>
    <p:sldId id="273" r:id="rId2"/>
    <p:sldId id="262" r:id="rId3"/>
    <p:sldId id="274" r:id="rId4"/>
    <p:sldId id="264" r:id="rId5"/>
    <p:sldId id="265" r:id="rId6"/>
    <p:sldId id="266" r:id="rId7"/>
    <p:sldId id="267" r:id="rId8"/>
    <p:sldId id="268" r:id="rId9"/>
    <p:sldId id="269" r:id="rId10"/>
    <p:sldId id="270" r:id="rId11"/>
    <p:sldId id="272" r:id="rId12"/>
    <p:sldId id="271" r:id="rId13"/>
    <p:sldId id="275" r:id="rId14"/>
    <p:sldId id="276" r:id="rId15"/>
    <p:sldId id="277" r:id="rId16"/>
    <p:sldId id="278" r:id="rId17"/>
    <p:sldId id="279" r:id="rId18"/>
    <p:sldId id="280" r:id="rId19"/>
    <p:sldId id="281" r:id="rId20"/>
    <p:sldId id="282" r:id="rId21"/>
    <p:sldId id="283" r:id="rId22"/>
    <p:sldId id="284" r:id="rId23"/>
    <p:sldId id="286" r:id="rId24"/>
    <p:sldId id="285" r:id="rId25"/>
    <p:sldId id="288" r:id="rId26"/>
    <p:sldId id="289" r:id="rId27"/>
    <p:sldId id="290" r:id="rId28"/>
    <p:sldId id="291" r:id="rId29"/>
    <p:sldId id="292" r:id="rId30"/>
    <p:sldId id="293" r:id="rId31"/>
    <p:sldId id="294" r:id="rId32"/>
    <p:sldId id="295" r:id="rId33"/>
    <p:sldId id="296" r:id="rId34"/>
    <p:sldId id="297" r:id="rId35"/>
    <p:sldId id="299" r:id="rId36"/>
    <p:sldId id="298" r:id="rId37"/>
    <p:sldId id="300" r:id="rId38"/>
    <p:sldId id="301" r:id="rId39"/>
    <p:sldId id="302" r:id="rId40"/>
    <p:sldId id="303" r:id="rId41"/>
    <p:sldId id="304" r:id="rId42"/>
    <p:sldId id="305" r:id="rId43"/>
    <p:sldId id="306" r:id="rId44"/>
    <p:sldId id="307" r:id="rId45"/>
    <p:sldId id="308" r:id="rId46"/>
    <p:sldId id="311" r:id="rId47"/>
    <p:sldId id="309" r:id="rId48"/>
    <p:sldId id="310" r:id="rId49"/>
    <p:sldId id="315" r:id="rId50"/>
    <p:sldId id="314" r:id="rId51"/>
    <p:sldId id="316" r:id="rId52"/>
    <p:sldId id="317" r:id="rId53"/>
    <p:sldId id="318" r:id="rId54"/>
    <p:sldId id="319" r:id="rId55"/>
    <p:sldId id="320" r:id="rId56"/>
    <p:sldId id="321" r:id="rId57"/>
    <p:sldId id="313" r:id="rId58"/>
    <p:sldId id="323" r:id="rId59"/>
    <p:sldId id="324" r:id="rId60"/>
    <p:sldId id="325" r:id="rId61"/>
    <p:sldId id="326" r:id="rId62"/>
    <p:sldId id="327" r:id="rId63"/>
    <p:sldId id="328" r:id="rId64"/>
    <p:sldId id="329" r:id="rId65"/>
    <p:sldId id="330" r:id="rId66"/>
    <p:sldId id="333" r:id="rId67"/>
    <p:sldId id="332" r:id="rId68"/>
    <p:sldId id="331" r:id="rId69"/>
    <p:sldId id="354" r:id="rId70"/>
    <p:sldId id="334" r:id="rId71"/>
    <p:sldId id="336" r:id="rId72"/>
    <p:sldId id="335" r:id="rId73"/>
    <p:sldId id="337" r:id="rId74"/>
    <p:sldId id="338" r:id="rId75"/>
    <p:sldId id="339" r:id="rId76"/>
    <p:sldId id="355" r:id="rId77"/>
    <p:sldId id="340" r:id="rId78"/>
    <p:sldId id="341" r:id="rId79"/>
    <p:sldId id="342" r:id="rId80"/>
    <p:sldId id="343" r:id="rId81"/>
    <p:sldId id="344" r:id="rId82"/>
    <p:sldId id="345" r:id="rId83"/>
    <p:sldId id="356" r:id="rId84"/>
    <p:sldId id="346" r:id="rId85"/>
    <p:sldId id="347" r:id="rId86"/>
    <p:sldId id="348" r:id="rId87"/>
    <p:sldId id="350" r:id="rId88"/>
    <p:sldId id="349" r:id="rId89"/>
    <p:sldId id="351" r:id="rId90"/>
    <p:sldId id="352" r:id="rId91"/>
    <p:sldId id="353"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28" y="-8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FA95B3-F168-497D-B2EC-E5C8625BEEEE}" type="datetimeFigureOut">
              <a:rPr lang="en-US" smtClean="0"/>
              <a:t>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763040-003D-4474-A7AF-EF9CDD195AC4}" type="slidenum">
              <a:rPr lang="en-US" smtClean="0"/>
              <a:t>‹#›</a:t>
            </a:fld>
            <a:endParaRPr lang="en-US"/>
          </a:p>
        </p:txBody>
      </p:sp>
    </p:spTree>
    <p:extLst>
      <p:ext uri="{BB962C8B-B14F-4D97-AF65-F5344CB8AC3E}">
        <p14:creationId xmlns:p14="http://schemas.microsoft.com/office/powerpoint/2010/main" val="394738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339F46E-FAA4-487C-9353-6E426BCE270B}" type="datetimeFigureOut">
              <a:rPr lang="en-US" smtClean="0"/>
              <a:t>2/8/2016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DFDE4CC-DB1B-4D20-8BA2-B7EE761692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39F46E-FAA4-487C-9353-6E426BCE270B}"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DE4CC-DB1B-4D20-8BA2-B7EE761692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39F46E-FAA4-487C-9353-6E426BCE270B}"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DE4CC-DB1B-4D20-8BA2-B7EE761692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339F46E-FAA4-487C-9353-6E426BCE270B}" type="datetimeFigureOut">
              <a:rPr lang="en-US" smtClean="0"/>
              <a:t>2/8/2016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DFDE4CC-DB1B-4D20-8BA2-B7EE761692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339F46E-FAA4-487C-9353-6E426BCE270B}" type="datetimeFigureOut">
              <a:rPr lang="en-US" smtClean="0"/>
              <a:t>2/8/2016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DFDE4CC-DB1B-4D20-8BA2-B7EE761692D7}"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339F46E-FAA4-487C-9353-6E426BCE270B}" type="datetimeFigureOut">
              <a:rPr lang="en-US" smtClean="0"/>
              <a:t>2/8/2016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DFDE4CC-DB1B-4D20-8BA2-B7EE761692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339F46E-FAA4-487C-9353-6E426BCE270B}"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DFDE4CC-DB1B-4D20-8BA2-B7EE761692D7}"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339F46E-FAA4-487C-9353-6E426BCE270B}" type="datetimeFigureOut">
              <a:rPr lang="en-US" smtClean="0"/>
              <a:t>2/8/2016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DE4CC-DB1B-4D20-8BA2-B7EE761692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39F46E-FAA4-487C-9353-6E426BCE270B}" type="datetimeFigureOut">
              <a:rPr lang="en-US" smtClean="0"/>
              <a:t>2/8/2016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DE4CC-DB1B-4D20-8BA2-B7EE761692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339F46E-FAA4-487C-9353-6E426BCE270B}" type="datetimeFigureOut">
              <a:rPr lang="en-US" smtClean="0"/>
              <a:t>2/8/2016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DE4CC-DB1B-4D20-8BA2-B7EE761692D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339F46E-FAA4-487C-9353-6E426BCE270B}"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DFDE4CC-DB1B-4D20-8BA2-B7EE761692D7}"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339F46E-FAA4-487C-9353-6E426BCE270B}" type="datetimeFigureOut">
              <a:rPr lang="en-US" smtClean="0"/>
              <a:t>2/8/2016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DFDE4CC-DB1B-4D20-8BA2-B7EE761692D7}"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Renaissance and Reformation</a:t>
            </a:r>
            <a:endParaRPr lang="en-US" dirty="0"/>
          </a:p>
        </p:txBody>
      </p:sp>
    </p:spTree>
    <p:extLst>
      <p:ext uri="{BB962C8B-B14F-4D97-AF65-F5344CB8AC3E}">
        <p14:creationId xmlns:p14="http://schemas.microsoft.com/office/powerpoint/2010/main" val="3173640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Milan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Milan was one of the richest city-states in Italy. It was located in the north, at the crossroads of the main trade routes from Italian coastal cities to the Alpine passes. </a:t>
            </a:r>
          </a:p>
          <a:p>
            <a:pPr marL="0" indent="0">
              <a:buNone/>
            </a:pPr>
            <a:endParaRPr lang="en-US" dirty="0"/>
          </a:p>
          <a:p>
            <a:pPr marL="0" indent="0">
              <a:buNone/>
            </a:pPr>
            <a:r>
              <a:rPr lang="en-US" dirty="0" smtClean="0"/>
              <a:t>In the 14</a:t>
            </a:r>
            <a:r>
              <a:rPr lang="en-US" baseline="30000" dirty="0" smtClean="0"/>
              <a:t>th</a:t>
            </a:r>
            <a:r>
              <a:rPr lang="en-US" dirty="0" smtClean="0"/>
              <a:t> century, members of the Visconti family established themselves as dukes of Milan. They extended their power over all of Lombardy.</a:t>
            </a:r>
          </a:p>
          <a:p>
            <a:pPr marL="0" indent="0">
              <a:buNone/>
            </a:pPr>
            <a:endParaRPr lang="en-US" dirty="0"/>
          </a:p>
        </p:txBody>
      </p:sp>
    </p:spTree>
    <p:extLst>
      <p:ext uri="{BB962C8B-B14F-4D97-AF65-F5344CB8AC3E}">
        <p14:creationId xmlns:p14="http://schemas.microsoft.com/office/powerpoint/2010/main" val="986527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57200"/>
            <a:ext cx="4309281" cy="618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57200"/>
            <a:ext cx="4267200" cy="618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176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Milan</a:t>
            </a:r>
            <a:endParaRPr lang="en-US" dirty="0"/>
          </a:p>
        </p:txBody>
      </p:sp>
      <p:sp>
        <p:nvSpPr>
          <p:cNvPr id="3" name="Content Placeholder 2"/>
          <p:cNvSpPr>
            <a:spLocks noGrp="1"/>
          </p:cNvSpPr>
          <p:nvPr>
            <p:ph idx="1"/>
          </p:nvPr>
        </p:nvSpPr>
        <p:spPr/>
        <p:txBody>
          <a:bodyPr/>
          <a:lstStyle/>
          <a:p>
            <a:pPr marL="0" indent="0">
              <a:buNone/>
            </a:pPr>
            <a:r>
              <a:rPr lang="en-US" dirty="0" smtClean="0"/>
              <a:t>The last Visconti ruler of Milan died in 1447. </a:t>
            </a:r>
            <a:r>
              <a:rPr lang="en-US" b="1" dirty="0" smtClean="0"/>
              <a:t>Francesco Sforza </a:t>
            </a:r>
            <a:r>
              <a:rPr lang="en-US" dirty="0" smtClean="0"/>
              <a:t>(SFAWRT </a:t>
            </a:r>
            <a:r>
              <a:rPr lang="en-US" dirty="0" err="1" smtClean="0"/>
              <a:t>sah</a:t>
            </a:r>
            <a:r>
              <a:rPr lang="en-US" dirty="0" smtClean="0"/>
              <a:t>) then conquered the city and became its duke. Sforza led a band of </a:t>
            </a:r>
            <a:r>
              <a:rPr lang="en-US" b="1" dirty="0" smtClean="0"/>
              <a:t>mercenaries</a:t>
            </a:r>
            <a:r>
              <a:rPr lang="en-US" dirty="0" smtClean="0"/>
              <a:t>- soldiers who fought for the highest bidders. </a:t>
            </a:r>
          </a:p>
          <a:p>
            <a:pPr marL="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886200"/>
            <a:ext cx="2109786" cy="256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982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Venice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Venice was another major northern Italian city-state. As a link between Asia and Western Europe, the city drew traders from all over the world.</a:t>
            </a:r>
          </a:p>
          <a:p>
            <a:pPr marL="0" indent="0">
              <a:buNone/>
            </a:pPr>
            <a:endParaRPr lang="en-US" dirty="0"/>
          </a:p>
          <a:p>
            <a:pPr marL="0" indent="0">
              <a:buNone/>
            </a:pPr>
            <a:r>
              <a:rPr lang="en-US" dirty="0" smtClean="0"/>
              <a:t>Officially Venice was a republic with an elected leader called a doge. In reality, a small group of wealthy merchant-aristocrats ran the government. </a:t>
            </a:r>
          </a:p>
        </p:txBody>
      </p:sp>
    </p:spTree>
    <p:extLst>
      <p:ext uri="{BB962C8B-B14F-4D97-AF65-F5344CB8AC3E}">
        <p14:creationId xmlns:p14="http://schemas.microsoft.com/office/powerpoint/2010/main" val="3392305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a:t>
            </a:r>
            <a:endParaRPr lang="en-US" dirty="0"/>
          </a:p>
        </p:txBody>
      </p:sp>
      <p:sp>
        <p:nvSpPr>
          <p:cNvPr id="3" name="Content Placeholder 2"/>
          <p:cNvSpPr>
            <a:spLocks noGrp="1"/>
          </p:cNvSpPr>
          <p:nvPr>
            <p:ph idx="1"/>
          </p:nvPr>
        </p:nvSpPr>
        <p:spPr/>
        <p:txBody>
          <a:bodyPr/>
          <a:lstStyle/>
          <a:p>
            <a:pPr marL="0" indent="0">
              <a:buNone/>
            </a:pPr>
            <a:r>
              <a:rPr lang="en-US" dirty="0" smtClean="0"/>
              <a:t>The republic of Florence dominated the region of  Tuscany. During the 14</a:t>
            </a:r>
            <a:r>
              <a:rPr lang="en-US" baseline="30000" dirty="0" smtClean="0"/>
              <a:t>th</a:t>
            </a:r>
            <a:r>
              <a:rPr lang="en-US" dirty="0" smtClean="0"/>
              <a:t> century, a small but wealthy group of merchants established control of the Florentine government.</a:t>
            </a:r>
          </a:p>
          <a:p>
            <a:pPr marL="0" indent="0">
              <a:buNone/>
            </a:pPr>
            <a:endParaRPr lang="en-US" dirty="0"/>
          </a:p>
          <a:p>
            <a:pPr marL="0" indent="0">
              <a:buNone/>
            </a:pPr>
            <a:r>
              <a:rPr lang="en-US" dirty="0" smtClean="0"/>
              <a:t>They waged a series of successful wars against their neighbors and established Florence as a major city-state.</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29490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Florence and the Medici Family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In 1434, </a:t>
            </a:r>
            <a:r>
              <a:rPr lang="en-US" b="1" dirty="0" err="1" smtClean="0"/>
              <a:t>Cosimo</a:t>
            </a:r>
            <a:r>
              <a:rPr lang="en-US" b="1" dirty="0" smtClean="0"/>
              <a:t> de’ Medici </a:t>
            </a:r>
            <a:r>
              <a:rPr lang="en-US" dirty="0" smtClean="0"/>
              <a:t>took control of the city. The wealthy Medici family ran the government form behind the scenes. He would rule Florence until is death in 1464, where his son </a:t>
            </a:r>
            <a:r>
              <a:rPr lang="en-US" dirty="0" err="1" smtClean="0"/>
              <a:t>Piero</a:t>
            </a:r>
            <a:r>
              <a:rPr lang="en-US" dirty="0" smtClean="0"/>
              <a:t> de’ Medici would </a:t>
            </a:r>
          </a:p>
          <a:p>
            <a:pPr marL="0" indent="0">
              <a:buNone/>
            </a:pPr>
            <a:r>
              <a:rPr lang="en-US" dirty="0" smtClean="0"/>
              <a:t>take over. </a:t>
            </a:r>
          </a:p>
          <a:p>
            <a:pPr marL="0" indent="0">
              <a:buNone/>
            </a:pPr>
            <a:endParaRPr lang="en-US" dirty="0"/>
          </a:p>
          <a:p>
            <a:pPr marL="0" indent="0">
              <a:buNone/>
            </a:pPr>
            <a:r>
              <a:rPr lang="en-US" dirty="0" err="1" smtClean="0"/>
              <a:t>Piero</a:t>
            </a:r>
            <a:r>
              <a:rPr lang="en-US" dirty="0" smtClean="0"/>
              <a:t> would rule Florence for five </a:t>
            </a:r>
          </a:p>
          <a:p>
            <a:pPr marL="0" indent="0">
              <a:buNone/>
            </a:pPr>
            <a:r>
              <a:rPr lang="en-US" dirty="0" smtClean="0"/>
              <a:t>years until is death and was succeeded</a:t>
            </a:r>
          </a:p>
          <a:p>
            <a:pPr marL="0" indent="0">
              <a:buNone/>
            </a:pPr>
            <a:r>
              <a:rPr lang="en-US" dirty="0" smtClean="0"/>
              <a:t>by his son, Lorenzo.  </a:t>
            </a:r>
          </a:p>
          <a:p>
            <a:pPr marL="0" indent="0">
              <a:buNone/>
            </a:pPr>
            <a:endParaRPr lang="en-US" dirty="0" smtClean="0"/>
          </a:p>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581400"/>
            <a:ext cx="146685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59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Medici Family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Lorenzo de’ Medici, </a:t>
            </a:r>
            <a:r>
              <a:rPr lang="en-US" dirty="0" smtClean="0"/>
              <a:t>governed from 1469 to 1492, dominated the city when Florence was the cultural center of Italy. He used his wealth to support artists, architects, and writers. As a result of Florence’s prosperity and fame, Lorenzo was known as “the Magnificent.” </a:t>
            </a:r>
          </a:p>
          <a:p>
            <a:pPr marL="0" indent="0">
              <a:buNone/>
            </a:pPr>
            <a:endParaRPr lang="en-US" b="1" dirty="0"/>
          </a:p>
          <a:p>
            <a:pPr marL="0" indent="0">
              <a:buNone/>
            </a:pPr>
            <a:r>
              <a:rPr lang="en-US" dirty="0" smtClean="0"/>
              <a:t>Frustrated by the economic decline, the </a:t>
            </a:r>
          </a:p>
          <a:p>
            <a:pPr marL="0" indent="0">
              <a:buNone/>
            </a:pPr>
            <a:r>
              <a:rPr lang="en-US" dirty="0" smtClean="0"/>
              <a:t>Medici family turned over the rule to </a:t>
            </a:r>
          </a:p>
          <a:p>
            <a:pPr marL="0" indent="0">
              <a:buNone/>
            </a:pPr>
            <a:r>
              <a:rPr lang="en-US" dirty="0" smtClean="0"/>
              <a:t>to a Dominican minister.</a:t>
            </a:r>
          </a:p>
          <a:p>
            <a:pPr marL="0" indent="0">
              <a:buNone/>
            </a:pP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338" y="3810000"/>
            <a:ext cx="1524000" cy="2113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10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Machiavelli</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No one gave better expressions to the Italian’s love affair with political power than </a:t>
            </a:r>
            <a:r>
              <a:rPr lang="en-US" b="1" dirty="0" err="1" smtClean="0"/>
              <a:t>Niccoló</a:t>
            </a:r>
            <a:r>
              <a:rPr lang="en-US" b="1" dirty="0" smtClean="0"/>
              <a:t> Machiavelli. </a:t>
            </a:r>
            <a:endParaRPr lang="en-US" dirty="0" smtClean="0"/>
          </a:p>
          <a:p>
            <a:pPr marL="0" indent="0">
              <a:buNone/>
            </a:pPr>
            <a:endParaRPr lang="en-US" dirty="0"/>
          </a:p>
          <a:p>
            <a:pPr marL="0" indent="0">
              <a:buNone/>
            </a:pPr>
            <a:r>
              <a:rPr lang="en-US" dirty="0" smtClean="0"/>
              <a:t>His book </a:t>
            </a:r>
            <a:r>
              <a:rPr lang="en-US" i="1" dirty="0" smtClean="0"/>
              <a:t>The Prince </a:t>
            </a:r>
            <a:r>
              <a:rPr lang="en-US" dirty="0" smtClean="0"/>
              <a:t>is one of the most influential works on political power in the Western world. </a:t>
            </a:r>
          </a:p>
          <a:p>
            <a:pPr marL="0" indent="0">
              <a:buNone/>
            </a:pPr>
            <a:endParaRPr lang="en-US" dirty="0"/>
          </a:p>
          <a:p>
            <a:pPr marL="0" indent="0">
              <a:buNone/>
            </a:pPr>
            <a:r>
              <a:rPr lang="en-US" dirty="0" smtClean="0"/>
              <a:t>The central thesis in </a:t>
            </a:r>
            <a:r>
              <a:rPr lang="en-US" i="1" dirty="0" smtClean="0"/>
              <a:t>The Prince</a:t>
            </a:r>
            <a:r>
              <a:rPr lang="en-US" dirty="0" smtClean="0"/>
              <a:t>  concerns how to acquire and keep political power. Before Machiavelli’s book, many writers stressed that in order to keep political power the ruler must have Christian values. Machiavelli rejected this idea and believed that morality had little to do with politics. </a:t>
            </a:r>
          </a:p>
          <a:p>
            <a:pPr marL="0" indent="0">
              <a:buNone/>
            </a:pPr>
            <a:r>
              <a:rPr lang="en-US" dirty="0" smtClean="0"/>
              <a:t> </a:t>
            </a:r>
            <a:endParaRPr lang="en-US" dirty="0"/>
          </a:p>
        </p:txBody>
      </p:sp>
    </p:spTree>
    <p:extLst>
      <p:ext uri="{BB962C8B-B14F-4D97-AF65-F5344CB8AC3E}">
        <p14:creationId xmlns:p14="http://schemas.microsoft.com/office/powerpoint/2010/main" val="502808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Prince</a:t>
            </a:r>
            <a:endParaRPr lang="en-US" i="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From Machiavelli’s point of view, a prince’s attitude toward power must be based on an understanding of human nature, which he believed was basically self-centered. A prince acts on behalf of the state. According to Machiavelli, for the state’s sake, a leader must do good when possible but evil when necessary. </a:t>
            </a:r>
          </a:p>
          <a:p>
            <a:pPr marL="0" indent="0">
              <a:buNone/>
            </a:pPr>
            <a:endParaRPr lang="en-US" dirty="0"/>
          </a:p>
          <a:p>
            <a:pPr marL="0" indent="0">
              <a:buNone/>
            </a:pPr>
            <a:r>
              <a:rPr lang="en-US" dirty="0" smtClean="0"/>
              <a:t>Machiavelli abandoned morality as the basis for </a:t>
            </a:r>
          </a:p>
          <a:p>
            <a:pPr marL="0" indent="0">
              <a:buNone/>
            </a:pPr>
            <a:r>
              <a:rPr lang="en-US" dirty="0" smtClean="0"/>
              <a:t>analyzing political activity and argued </a:t>
            </a:r>
          </a:p>
          <a:p>
            <a:pPr marL="0" indent="0">
              <a:buNone/>
            </a:pPr>
            <a:r>
              <a:rPr lang="en-US" dirty="0" smtClean="0"/>
              <a:t>that the ends justify the means.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060074"/>
            <a:ext cx="12001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04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Renaissance Society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Although, the social order of three classes continued into the R. some changes became evident.</a:t>
            </a:r>
          </a:p>
          <a:p>
            <a:pPr marL="0" indent="0">
              <a:buNone/>
            </a:pPr>
            <a:endParaRPr lang="en-US" dirty="0"/>
          </a:p>
          <a:p>
            <a:pPr marL="0" indent="0">
              <a:buNone/>
            </a:pPr>
            <a:r>
              <a:rPr lang="en-US" b="1" dirty="0" smtClean="0"/>
              <a:t>The Nobility</a:t>
            </a:r>
          </a:p>
          <a:p>
            <a:pPr marL="0" indent="0">
              <a:buNone/>
            </a:pPr>
            <a:r>
              <a:rPr lang="en-US" dirty="0" smtClean="0"/>
              <a:t>Nobles, old and new dominated society by 1500s. They made up only 2 to 3 percent of the population in most</a:t>
            </a:r>
          </a:p>
          <a:p>
            <a:pPr marL="0" indent="0">
              <a:buNone/>
            </a:pPr>
            <a:r>
              <a:rPr lang="en-US" dirty="0" smtClean="0"/>
              <a:t> countries, the nobles held important political</a:t>
            </a:r>
          </a:p>
          <a:p>
            <a:pPr marL="0" indent="0">
              <a:buNone/>
            </a:pPr>
            <a:r>
              <a:rPr lang="en-US" dirty="0" smtClean="0"/>
              <a:t> posts and served as advisers to the king.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519448"/>
            <a:ext cx="1066800" cy="1977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707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Renaissance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Renaissance or </a:t>
            </a:r>
            <a:r>
              <a:rPr lang="en-US" i="1" dirty="0" smtClean="0"/>
              <a:t>rebirth</a:t>
            </a:r>
            <a:r>
              <a:rPr lang="en-US" dirty="0" smtClean="0"/>
              <a:t>, started in Italy between 1350 and 1550. The </a:t>
            </a:r>
            <a:r>
              <a:rPr lang="en-US" b="1" dirty="0" smtClean="0"/>
              <a:t>Italian Renaissance</a:t>
            </a:r>
            <a:r>
              <a:rPr lang="en-US" dirty="0" smtClean="0"/>
              <a:t> is a period in which a number of people who lived in Italy believed they witnessed the rebirth of the ancient Greek and Roman worlds.</a:t>
            </a:r>
          </a:p>
          <a:p>
            <a:pPr marL="0" indent="0">
              <a:buNone/>
            </a:pPr>
            <a:endParaRPr lang="en-US" dirty="0"/>
          </a:p>
          <a:p>
            <a:pPr marL="0" indent="0">
              <a:buNone/>
            </a:pPr>
            <a:r>
              <a:rPr lang="en-US" dirty="0" smtClean="0"/>
              <a:t>What are the most important characteristics of the Renaissance? </a:t>
            </a:r>
            <a:endParaRPr lang="en-US" dirty="0"/>
          </a:p>
        </p:txBody>
      </p:sp>
    </p:spTree>
    <p:extLst>
      <p:ext uri="{BB962C8B-B14F-4D97-AF65-F5344CB8AC3E}">
        <p14:creationId xmlns:p14="http://schemas.microsoft.com/office/powerpoint/2010/main" val="1661066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Renaissance Society</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The Nobility</a:t>
            </a:r>
          </a:p>
          <a:p>
            <a:pPr marL="0" indent="0">
              <a:buNone/>
            </a:pPr>
            <a:r>
              <a:rPr lang="en-US" dirty="0" smtClean="0"/>
              <a:t>In </a:t>
            </a:r>
            <a:r>
              <a:rPr lang="en-US" i="1" dirty="0" smtClean="0"/>
              <a:t>The Book of the Courtier</a:t>
            </a:r>
            <a:r>
              <a:rPr lang="en-US" dirty="0" smtClean="0"/>
              <a:t>, </a:t>
            </a:r>
            <a:r>
              <a:rPr lang="en-US" dirty="0" err="1" smtClean="0"/>
              <a:t>Baldassare</a:t>
            </a:r>
            <a:r>
              <a:rPr lang="en-US" dirty="0" smtClean="0"/>
              <a:t> Castiglione described the characteristics of a perfect Renaissance noble. </a:t>
            </a:r>
          </a:p>
          <a:p>
            <a:pPr marL="0" indent="0">
              <a:buNone/>
            </a:pPr>
            <a:r>
              <a:rPr lang="en-US" b="1" dirty="0" smtClean="0"/>
              <a:t>First</a:t>
            </a:r>
            <a:r>
              <a:rPr lang="en-US" dirty="0" smtClean="0"/>
              <a:t>, a noble was born, not made. He was expected to have character, grace, and talent.</a:t>
            </a:r>
          </a:p>
          <a:p>
            <a:pPr marL="0" indent="0">
              <a:buNone/>
            </a:pPr>
            <a:r>
              <a:rPr lang="en-US" b="1" dirty="0" smtClean="0"/>
              <a:t>Second</a:t>
            </a:r>
            <a:r>
              <a:rPr lang="en-US" dirty="0" smtClean="0"/>
              <a:t>, the perfect noble had to develop two basic skills. </a:t>
            </a:r>
          </a:p>
          <a:p>
            <a:pPr marL="0" indent="0">
              <a:buNone/>
            </a:pPr>
            <a:r>
              <a:rPr lang="en-US" dirty="0" smtClean="0"/>
              <a:t>Military or Physical exercises and was expected to gain a classical education and enrich his life with arts.</a:t>
            </a:r>
          </a:p>
          <a:p>
            <a:pPr marL="0" indent="0">
              <a:buNone/>
            </a:pPr>
            <a:r>
              <a:rPr lang="en-US" b="1" dirty="0" smtClean="0"/>
              <a:t>Third</a:t>
            </a:r>
            <a:r>
              <a:rPr lang="en-US" dirty="0" smtClean="0"/>
              <a:t>, the noble needed to follow a certain standard of conduct. </a:t>
            </a:r>
            <a:endParaRPr lang="en-US" dirty="0"/>
          </a:p>
        </p:txBody>
      </p:sp>
    </p:spTree>
    <p:extLst>
      <p:ext uri="{BB962C8B-B14F-4D97-AF65-F5344CB8AC3E}">
        <p14:creationId xmlns:p14="http://schemas.microsoft.com/office/powerpoint/2010/main" val="1956410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Peasants and Townspeople</a:t>
            </a:r>
            <a:endParaRPr lang="en-US" dirty="0"/>
          </a:p>
        </p:txBody>
      </p:sp>
      <p:sp>
        <p:nvSpPr>
          <p:cNvPr id="3" name="Content Placeholder 2"/>
          <p:cNvSpPr>
            <a:spLocks noGrp="1"/>
          </p:cNvSpPr>
          <p:nvPr>
            <p:ph idx="1"/>
          </p:nvPr>
        </p:nvSpPr>
        <p:spPr/>
        <p:txBody>
          <a:bodyPr/>
          <a:lstStyle/>
          <a:p>
            <a:pPr marL="0" indent="0">
              <a:buNone/>
            </a:pPr>
            <a:r>
              <a:rPr lang="en-US" dirty="0" smtClean="0"/>
              <a:t>In the Renaissance, they still constituted 85 to 90 percent of the total European population , except in the highly urban areas of northern Italy and Flanders. </a:t>
            </a:r>
            <a:endParaRPr lang="en-US" dirty="0"/>
          </a:p>
          <a:p>
            <a:pPr marL="0" indent="0">
              <a:buNone/>
            </a:pPr>
            <a:r>
              <a:rPr lang="en-US" dirty="0" smtClean="0"/>
              <a:t>By 1500, especially in western Europe, more and more peasants became legally free. </a:t>
            </a:r>
          </a:p>
          <a:p>
            <a:pPr marL="0" indent="0">
              <a:buNone/>
            </a:pPr>
            <a:endParaRPr lang="en-US" dirty="0"/>
          </a:p>
          <a:p>
            <a:pPr marL="0" indent="0">
              <a:buNone/>
            </a:pPr>
            <a:r>
              <a:rPr lang="en-US" dirty="0" smtClean="0"/>
              <a:t>Townspeople made up the rest of the third estate.</a:t>
            </a:r>
            <a:endParaRPr lang="en-US" dirty="0"/>
          </a:p>
        </p:txBody>
      </p:sp>
    </p:spTree>
    <p:extLst>
      <p:ext uri="{BB962C8B-B14F-4D97-AF65-F5344CB8AC3E}">
        <p14:creationId xmlns:p14="http://schemas.microsoft.com/office/powerpoint/2010/main" val="561596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and Marriage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The family bond was a source of great security in the dangerous urban world of Renaissance Italy.  To maintain the family, parents carefully arranged marriages, often to strengthen business or family ties. Some marriages were arranged while the children were just two or three years old. </a:t>
            </a:r>
          </a:p>
          <a:p>
            <a:pPr marL="0" indent="0">
              <a:buNone/>
            </a:pPr>
            <a:r>
              <a:rPr lang="en-US" dirty="0" smtClean="0"/>
              <a:t>The most important aspect of the marriage contract was the size of the </a:t>
            </a:r>
            <a:r>
              <a:rPr lang="en-US" b="1" dirty="0" smtClean="0"/>
              <a:t>dowry</a:t>
            </a:r>
            <a:r>
              <a:rPr lang="en-US" dirty="0" smtClean="0"/>
              <a:t>, a sum of money given by the wife’s family to the husband upon marriage. </a:t>
            </a:r>
            <a:endParaRPr lang="en-US" dirty="0"/>
          </a:p>
        </p:txBody>
      </p:sp>
    </p:spTree>
    <p:extLst>
      <p:ext uri="{BB962C8B-B14F-4D97-AF65-F5344CB8AC3E}">
        <p14:creationId xmlns:p14="http://schemas.microsoft.com/office/powerpoint/2010/main" val="1498677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9916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758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and Marriage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Father-husband was the center of the Italian family. He gave it his name, managed all finances(his wife had no share in his wealth), and made the decisions that determined his children’s lives. </a:t>
            </a:r>
          </a:p>
          <a:p>
            <a:pPr marL="0" indent="0">
              <a:buNone/>
            </a:pPr>
            <a:endParaRPr lang="en-US" dirty="0" smtClean="0"/>
          </a:p>
          <a:p>
            <a:pPr marL="0" indent="0">
              <a:buNone/>
            </a:pPr>
            <a:r>
              <a:rPr lang="en-US" dirty="0" smtClean="0"/>
              <a:t>A father’s authority over his children was absolute until he died or formally freed his children. In R. Italy, children did not become adults on reaching a certain age. Instead, adulthood came to children when their fathers went to a judge and freed them. </a:t>
            </a:r>
            <a:endParaRPr lang="en-US" dirty="0"/>
          </a:p>
        </p:txBody>
      </p:sp>
    </p:spTree>
    <p:extLst>
      <p:ext uri="{BB962C8B-B14F-4D97-AF65-F5344CB8AC3E}">
        <p14:creationId xmlns:p14="http://schemas.microsoft.com/office/powerpoint/2010/main" val="849418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Ideas and Art of the Renaissance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3058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286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Humanism</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Humanism </a:t>
            </a:r>
            <a:r>
              <a:rPr lang="en-US" dirty="0" smtClean="0"/>
              <a:t>was based on the study of the classics, the literary works of ancient Greece and Rome. </a:t>
            </a:r>
          </a:p>
          <a:p>
            <a:pPr marL="0" indent="0">
              <a:buNone/>
            </a:pPr>
            <a:endParaRPr lang="en-US" b="1" dirty="0" smtClean="0"/>
          </a:p>
          <a:p>
            <a:pPr marL="0" indent="0">
              <a:buNone/>
            </a:pPr>
            <a:r>
              <a:rPr lang="en-US" dirty="0" smtClean="0"/>
              <a:t>Humanist studied grammar, rhetoric, poetry, moral philosophy, and history. Today these subjects are called the humanities.</a:t>
            </a:r>
          </a:p>
          <a:p>
            <a:pPr marL="0" indent="0">
              <a:buNone/>
            </a:pPr>
            <a:endParaRPr lang="en-US" dirty="0"/>
          </a:p>
          <a:p>
            <a:pPr marL="0" indent="0">
              <a:buNone/>
            </a:pPr>
            <a:r>
              <a:rPr lang="en-US" b="1" dirty="0" smtClean="0"/>
              <a:t>Petrarch</a:t>
            </a:r>
            <a:r>
              <a:rPr lang="en-US" dirty="0" smtClean="0"/>
              <a:t>, known as the father of the Italian Renaissance humanism, did more to foster its development in the 14</a:t>
            </a:r>
            <a:r>
              <a:rPr lang="en-US" baseline="30000" dirty="0" smtClean="0"/>
              <a:t>th</a:t>
            </a:r>
            <a:r>
              <a:rPr lang="en-US" dirty="0" smtClean="0"/>
              <a:t> century than any other individual. </a:t>
            </a:r>
            <a:endParaRPr lang="en-US" b="1" dirty="0"/>
          </a:p>
        </p:txBody>
      </p:sp>
    </p:spTree>
    <p:extLst>
      <p:ext uri="{BB962C8B-B14F-4D97-AF65-F5344CB8AC3E}">
        <p14:creationId xmlns:p14="http://schemas.microsoft.com/office/powerpoint/2010/main" val="3490566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0"/>
            <a:ext cx="7772400" cy="5181600"/>
          </a:xfrm>
        </p:spPr>
        <p:txBody>
          <a:bodyPr>
            <a:normAutofit fontScale="92500" lnSpcReduction="20000"/>
          </a:bodyPr>
          <a:lstStyle/>
          <a:p>
            <a:pPr marL="0" indent="0">
              <a:buNone/>
            </a:pPr>
            <a:r>
              <a:rPr lang="en-US" b="1" dirty="0" smtClean="0"/>
              <a:t>Petrarch, </a:t>
            </a:r>
            <a:r>
              <a:rPr lang="en-US" dirty="0" smtClean="0"/>
              <a:t>looked for forgotten Latin</a:t>
            </a:r>
          </a:p>
          <a:p>
            <a:pPr marL="0" indent="0">
              <a:buNone/>
            </a:pPr>
            <a:r>
              <a:rPr lang="en-US" dirty="0" smtClean="0"/>
              <a:t>manuscripts and set in motion a</a:t>
            </a:r>
          </a:p>
          <a:p>
            <a:pPr marL="0" indent="0">
              <a:buNone/>
            </a:pPr>
            <a:r>
              <a:rPr lang="en-US" dirty="0" smtClean="0"/>
              <a:t>search for similar manuscripts in </a:t>
            </a:r>
          </a:p>
          <a:p>
            <a:pPr marL="0" indent="0">
              <a:buNone/>
            </a:pPr>
            <a:r>
              <a:rPr lang="en-US" dirty="0" smtClean="0"/>
              <a:t>monastic libraries throughout </a:t>
            </a:r>
          </a:p>
          <a:p>
            <a:pPr marL="0" indent="0">
              <a:buNone/>
            </a:pPr>
            <a:r>
              <a:rPr lang="en-US" dirty="0" smtClean="0"/>
              <a:t>Europe.</a:t>
            </a:r>
          </a:p>
          <a:p>
            <a:pPr marL="0" indent="0">
              <a:buNone/>
            </a:pPr>
            <a:endParaRPr lang="en-US" dirty="0"/>
          </a:p>
          <a:p>
            <a:pPr marL="0" indent="0">
              <a:buNone/>
            </a:pPr>
            <a:endParaRPr lang="en-US" dirty="0" smtClean="0"/>
          </a:p>
          <a:p>
            <a:pPr marL="0" indent="0">
              <a:buNone/>
            </a:pPr>
            <a:r>
              <a:rPr lang="en-US" dirty="0" smtClean="0"/>
              <a:t>14</a:t>
            </a:r>
            <a:r>
              <a:rPr lang="en-US" baseline="30000" dirty="0" smtClean="0"/>
              <a:t>th</a:t>
            </a:r>
            <a:r>
              <a:rPr lang="en-US" dirty="0" smtClean="0"/>
              <a:t> century humanist like Petrarch had</a:t>
            </a:r>
          </a:p>
          <a:p>
            <a:pPr marL="0" indent="0">
              <a:buNone/>
            </a:pPr>
            <a:r>
              <a:rPr lang="en-US" dirty="0" smtClean="0"/>
              <a:t>described the intellectual life as one of solitude. They rejected family and a life of action in the community.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1290" y="1524000"/>
            <a:ext cx="15240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249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Vernacular Literature</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The humanist emphasis on classical Latin led to its widespread use in the writings of scholars, lawyers, and theologians. </a:t>
            </a:r>
          </a:p>
          <a:p>
            <a:pPr marL="0" indent="0">
              <a:buNone/>
            </a:pPr>
            <a:endParaRPr lang="en-US" dirty="0"/>
          </a:p>
          <a:p>
            <a:pPr marL="0" indent="0">
              <a:buNone/>
            </a:pPr>
            <a:r>
              <a:rPr lang="en-US" dirty="0" smtClean="0"/>
              <a:t>However, some writers wrote in the </a:t>
            </a:r>
            <a:r>
              <a:rPr lang="en-US" b="1" dirty="0" smtClean="0"/>
              <a:t>vernacular</a:t>
            </a:r>
            <a:r>
              <a:rPr lang="en-US" dirty="0" smtClean="0"/>
              <a:t>, or the language spoken in their own region, such as Italian, French, or German.</a:t>
            </a:r>
          </a:p>
          <a:p>
            <a:pPr marL="0" indent="0">
              <a:buNone/>
            </a:pPr>
            <a:endParaRPr lang="en-US" dirty="0"/>
          </a:p>
          <a:p>
            <a:pPr marL="0" indent="0">
              <a:buNone/>
            </a:pPr>
            <a:r>
              <a:rPr lang="en-US" dirty="0" smtClean="0"/>
              <a:t>In the 14</a:t>
            </a:r>
            <a:r>
              <a:rPr lang="en-US" baseline="30000" dirty="0" smtClean="0"/>
              <a:t>th</a:t>
            </a:r>
            <a:r>
              <a:rPr lang="en-US" dirty="0" smtClean="0"/>
              <a:t> century, the literary works of the Italian author </a:t>
            </a:r>
            <a:r>
              <a:rPr lang="en-US" b="1" dirty="0" smtClean="0"/>
              <a:t>Dante</a:t>
            </a:r>
            <a:r>
              <a:rPr lang="en-US" dirty="0" smtClean="0"/>
              <a:t> and the English author </a:t>
            </a:r>
            <a:r>
              <a:rPr lang="en-US" b="1" dirty="0" smtClean="0"/>
              <a:t>Geoffrey Chaucer </a:t>
            </a:r>
            <a:r>
              <a:rPr lang="en-US" dirty="0" smtClean="0"/>
              <a:t>helped make vernacular literature more popular. </a:t>
            </a:r>
            <a:endParaRPr lang="en-US" b="1" dirty="0"/>
          </a:p>
        </p:txBody>
      </p:sp>
    </p:spTree>
    <p:extLst>
      <p:ext uri="{BB962C8B-B14F-4D97-AF65-F5344CB8AC3E}">
        <p14:creationId xmlns:p14="http://schemas.microsoft.com/office/powerpoint/2010/main" val="772513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Dante</a:t>
            </a:r>
            <a:endParaRPr lang="en-US" dirty="0"/>
          </a:p>
        </p:txBody>
      </p:sp>
      <p:sp>
        <p:nvSpPr>
          <p:cNvPr id="3" name="Content Placeholder 2"/>
          <p:cNvSpPr>
            <a:spLocks noGrp="1"/>
          </p:cNvSpPr>
          <p:nvPr>
            <p:ph idx="1"/>
          </p:nvPr>
        </p:nvSpPr>
        <p:spPr>
          <a:xfrm>
            <a:off x="304800" y="1554162"/>
            <a:ext cx="8686800" cy="3703637"/>
          </a:xfrm>
        </p:spPr>
        <p:txBody>
          <a:bodyPr>
            <a:normAutofit fontScale="92500" lnSpcReduction="20000"/>
          </a:bodyPr>
          <a:lstStyle/>
          <a:p>
            <a:pPr marL="0" indent="0">
              <a:buNone/>
            </a:pPr>
            <a:r>
              <a:rPr lang="en-US" dirty="0" smtClean="0"/>
              <a:t>Dante’s masterpiece in the Italian vernacular is the </a:t>
            </a:r>
            <a:r>
              <a:rPr lang="en-US" i="1" dirty="0" smtClean="0"/>
              <a:t>Divine Comedy</a:t>
            </a:r>
            <a:r>
              <a:rPr lang="en-US" dirty="0" smtClean="0"/>
              <a:t>. It is the story of the soul’s journey to salvation. The lengthy poem has three major sections: Hell, Purgatory, and Heaven, or Paradise. </a:t>
            </a:r>
          </a:p>
          <a:p>
            <a:pPr marL="0" indent="0">
              <a:buNone/>
            </a:pPr>
            <a:endParaRPr lang="en-US" dirty="0"/>
          </a:p>
          <a:p>
            <a:pPr marL="0" indent="0">
              <a:buNone/>
            </a:pPr>
            <a:r>
              <a:rPr lang="en-US" dirty="0" smtClean="0"/>
              <a:t>Dante is led on an imaginary journey</a:t>
            </a:r>
          </a:p>
          <a:p>
            <a:pPr marL="0" indent="0">
              <a:buNone/>
            </a:pPr>
            <a:r>
              <a:rPr lang="en-US" dirty="0" smtClean="0"/>
              <a:t> through these three realms until he </a:t>
            </a:r>
          </a:p>
          <a:p>
            <a:pPr marL="0" indent="0">
              <a:buNone/>
            </a:pPr>
            <a:r>
              <a:rPr lang="en-US" dirty="0" smtClean="0"/>
              <a:t>reaches Paradise, where he beholds God.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105400"/>
            <a:ext cx="23622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163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r>
              <a:rPr lang="en-US" dirty="0"/>
              <a:t>What changes in society and in cities stimulated the beginning of the Renaissance?</a:t>
            </a:r>
          </a:p>
          <a:p>
            <a:r>
              <a:rPr lang="en-US" dirty="0"/>
              <a:t>What ideas formed the foundation for the Italian Renaissance?</a:t>
            </a:r>
          </a:p>
          <a:p>
            <a:r>
              <a:rPr lang="en-US" dirty="0"/>
              <a:t>What contributions did artists make to the Renaissance?</a:t>
            </a:r>
          </a:p>
        </p:txBody>
      </p:sp>
    </p:spTree>
    <p:extLst>
      <p:ext uri="{BB962C8B-B14F-4D97-AF65-F5344CB8AC3E}">
        <p14:creationId xmlns:p14="http://schemas.microsoft.com/office/powerpoint/2010/main" val="3796451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Chaucer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Chaucer used the English vernacular in his famous work </a:t>
            </a:r>
            <a:r>
              <a:rPr lang="en-US" i="1" dirty="0" smtClean="0"/>
              <a:t>The Canterbury Tales</a:t>
            </a:r>
            <a:r>
              <a:rPr lang="en-US" dirty="0" smtClean="0"/>
              <a:t>. His beauty of expression and clear language were important in making his dialect the chief ancestor of the modern English language. </a:t>
            </a:r>
          </a:p>
          <a:p>
            <a:pPr marL="0" indent="0">
              <a:buNone/>
            </a:pPr>
            <a:r>
              <a:rPr lang="en-US" i="1" dirty="0" smtClean="0"/>
              <a:t>The Canterbury Tales</a:t>
            </a:r>
            <a:r>
              <a:rPr lang="en-US" dirty="0" smtClean="0"/>
              <a:t> consists of a collection of stories told by a group of 29 pilgrims journeying to the tomb of Thomas Becket at </a:t>
            </a:r>
            <a:r>
              <a:rPr lang="en-US" b="1" dirty="0" smtClean="0"/>
              <a:t>Canterbury</a:t>
            </a:r>
            <a:r>
              <a:rPr lang="en-US" dirty="0" smtClean="0"/>
              <a:t>, England.</a:t>
            </a:r>
            <a:endParaRPr lang="en-US"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5257800"/>
            <a:ext cx="28194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0444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Renaissance Education</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The humanist movement had a profound effect on education in the 1300s and 1400s. Education became increasingly secular-focused less on religion.</a:t>
            </a:r>
          </a:p>
          <a:p>
            <a:pPr marL="0" indent="0">
              <a:buNone/>
            </a:pPr>
            <a:endParaRPr lang="en-US" dirty="0"/>
          </a:p>
          <a:p>
            <a:pPr marL="0" indent="0">
              <a:buNone/>
            </a:pPr>
            <a:r>
              <a:rPr lang="en-US" dirty="0" smtClean="0"/>
              <a:t>Renaissance humanists believed that education could dramatically change human beings. They wrote books on education and opened schools based on their ideas.</a:t>
            </a:r>
          </a:p>
          <a:p>
            <a:pPr marL="0" indent="0">
              <a:buNone/>
            </a:pPr>
            <a:endParaRPr lang="en-US" dirty="0"/>
          </a:p>
          <a:p>
            <a:pPr marL="0" indent="0">
              <a:buNone/>
            </a:pPr>
            <a:r>
              <a:rPr lang="en-US" dirty="0" smtClean="0"/>
              <a:t>They wrote books on education and opened schools based on their ideas.</a:t>
            </a:r>
            <a:endParaRPr lang="en-US" dirty="0"/>
          </a:p>
        </p:txBody>
      </p:sp>
    </p:spTree>
    <p:extLst>
      <p:ext uri="{BB962C8B-B14F-4D97-AF65-F5344CB8AC3E}">
        <p14:creationId xmlns:p14="http://schemas.microsoft.com/office/powerpoint/2010/main" val="323011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Humanist Schools</a:t>
            </a:r>
            <a:endParaRPr lang="en-US" dirty="0"/>
          </a:p>
        </p:txBody>
      </p:sp>
      <p:sp>
        <p:nvSpPr>
          <p:cNvPr id="3" name="Content Placeholder 2"/>
          <p:cNvSpPr>
            <a:spLocks noGrp="1"/>
          </p:cNvSpPr>
          <p:nvPr>
            <p:ph idx="1"/>
          </p:nvPr>
        </p:nvSpPr>
        <p:spPr/>
        <p:txBody>
          <a:bodyPr/>
          <a:lstStyle/>
          <a:p>
            <a:pPr marL="0" indent="0">
              <a:buNone/>
            </a:pPr>
            <a:r>
              <a:rPr lang="en-US" dirty="0" smtClean="0"/>
              <a:t>At the core of humanist schools were the liberal studies. Humanists believed that liberal studies enabled individuals to reach their full potential. </a:t>
            </a:r>
          </a:p>
          <a:p>
            <a:pPr marL="0" indent="0">
              <a:buNone/>
            </a:pPr>
            <a:endParaRPr lang="en-US" dirty="0"/>
          </a:p>
          <a:p>
            <a:pPr marL="0" indent="0">
              <a:buNone/>
            </a:pPr>
            <a:r>
              <a:rPr lang="en-US" dirty="0" smtClean="0"/>
              <a:t>What were liberal studies? According to the humanists, students should study history, moral philosophy, eloquence, grammar and logic, poetry, mathematics, astronomy, and music. </a:t>
            </a:r>
            <a:endParaRPr lang="en-US" dirty="0"/>
          </a:p>
        </p:txBody>
      </p:sp>
    </p:spTree>
    <p:extLst>
      <p:ext uri="{BB962C8B-B14F-4D97-AF65-F5344CB8AC3E}">
        <p14:creationId xmlns:p14="http://schemas.microsoft.com/office/powerpoint/2010/main" val="3707316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Humanist Schools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Humanist educators thought that education was a practical preparation for life. Its aim was not to create great scholars but complete citizens. Humanist education was also considered necessary for preparing the sons of  aristocrats for leadership roles. </a:t>
            </a:r>
          </a:p>
          <a:p>
            <a:pPr marL="0" indent="0">
              <a:buNone/>
            </a:pPr>
            <a:endParaRPr lang="en-US" dirty="0"/>
          </a:p>
          <a:p>
            <a:pPr marL="0" indent="0">
              <a:buNone/>
            </a:pPr>
            <a:r>
              <a:rPr lang="en-US" dirty="0" smtClean="0"/>
              <a:t>Females were largely absent from these schools. The few female students who did attend humanist schools studied the classics and were encouraged to know some history, sing, ride, dance, and play a stringed instrument. </a:t>
            </a:r>
            <a:endParaRPr lang="en-US" dirty="0"/>
          </a:p>
        </p:txBody>
      </p:sp>
    </p:spTree>
    <p:extLst>
      <p:ext uri="{BB962C8B-B14F-4D97-AF65-F5344CB8AC3E}">
        <p14:creationId xmlns:p14="http://schemas.microsoft.com/office/powerpoint/2010/main" val="2084773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Italian Renaissance Art</a:t>
            </a:r>
            <a:endParaRPr lang="en-US" dirty="0"/>
          </a:p>
        </p:txBody>
      </p:sp>
      <p:sp>
        <p:nvSpPr>
          <p:cNvPr id="3" name="Content Placeholder 2"/>
          <p:cNvSpPr>
            <a:spLocks noGrp="1"/>
          </p:cNvSpPr>
          <p:nvPr>
            <p:ph idx="1"/>
          </p:nvPr>
        </p:nvSpPr>
        <p:spPr/>
        <p:txBody>
          <a:bodyPr/>
          <a:lstStyle/>
          <a:p>
            <a:pPr marL="0" indent="0">
              <a:buNone/>
            </a:pPr>
            <a:r>
              <a:rPr lang="en-US" dirty="0" smtClean="0"/>
              <a:t>Frescoes by Masaccio are the first masterpieces of Early Renaissance (1400-1490) are. A </a:t>
            </a:r>
            <a:r>
              <a:rPr lang="en-US" b="1" dirty="0" smtClean="0"/>
              <a:t>fresco</a:t>
            </a:r>
            <a:r>
              <a:rPr lang="en-US" dirty="0" smtClean="0"/>
              <a:t> is a painting done on fresh, wet plaster with water-based paints.  </a:t>
            </a:r>
            <a:endParaRPr lang="en-US" dirty="0"/>
          </a:p>
          <a:p>
            <a:pPr marL="0" indent="0">
              <a:buNone/>
            </a:pPr>
            <a:endParaRPr lang="en-US" dirty="0" smtClean="0"/>
          </a:p>
          <a:p>
            <a:pPr marL="0" indent="0">
              <a:buNone/>
            </a:pPr>
            <a:r>
              <a:rPr lang="en-US" dirty="0" smtClean="0"/>
              <a:t>By mastering the laws of perceptive, Masaccio could create the illusion of three dimensions, leading to a new, realistic style. </a:t>
            </a:r>
            <a:endParaRPr lang="en-US" dirty="0"/>
          </a:p>
        </p:txBody>
      </p:sp>
    </p:spTree>
    <p:extLst>
      <p:ext uri="{BB962C8B-B14F-4D97-AF65-F5344CB8AC3E}">
        <p14:creationId xmlns:p14="http://schemas.microsoft.com/office/powerpoint/2010/main" val="2106261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066801"/>
            <a:ext cx="3657600" cy="359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047751"/>
            <a:ext cx="3962400" cy="361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0196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Sculpture and Architecture</a:t>
            </a:r>
            <a:endParaRPr lang="en-US" dirty="0"/>
          </a:p>
        </p:txBody>
      </p:sp>
      <p:sp>
        <p:nvSpPr>
          <p:cNvPr id="3" name="Content Placeholder 2"/>
          <p:cNvSpPr>
            <a:spLocks noGrp="1"/>
          </p:cNvSpPr>
          <p:nvPr>
            <p:ph idx="1"/>
          </p:nvPr>
        </p:nvSpPr>
        <p:spPr>
          <a:xfrm>
            <a:off x="838200" y="1447800"/>
            <a:ext cx="7772400" cy="4572000"/>
          </a:xfrm>
        </p:spPr>
        <p:txBody>
          <a:bodyPr/>
          <a:lstStyle/>
          <a:p>
            <a:pPr marL="0" indent="0">
              <a:buNone/>
            </a:pPr>
            <a:r>
              <a:rPr lang="en-US" dirty="0" smtClean="0"/>
              <a:t>The Renaissance produced equally stunning advances in sculpture and architecture. The sculptor </a:t>
            </a:r>
            <a:r>
              <a:rPr lang="en-US" b="1" dirty="0" smtClean="0"/>
              <a:t>Donatello</a:t>
            </a:r>
            <a:r>
              <a:rPr lang="en-US" dirty="0" smtClean="0"/>
              <a:t> studied the statues of the Greeks and Romans. His works included a realistic, free-standing figure of Saint George.</a:t>
            </a:r>
          </a:p>
          <a:p>
            <a:pPr marL="0" indent="0">
              <a:buNone/>
            </a:pPr>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267200"/>
            <a:ext cx="23622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421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3" name="Content Placeholder 2"/>
          <p:cNvSpPr>
            <a:spLocks noGrp="1"/>
          </p:cNvSpPr>
          <p:nvPr>
            <p:ph idx="1"/>
          </p:nvPr>
        </p:nvSpPr>
        <p:spPr/>
        <p:txBody>
          <a:bodyPr/>
          <a:lstStyle/>
          <a:p>
            <a:pPr marL="0" indent="0">
              <a:buNone/>
            </a:pPr>
            <a:r>
              <a:rPr lang="en-US" dirty="0" smtClean="0"/>
              <a:t>The work of architect Filippo Brunelleschi was inspired by the buildings of classical Rome. His design of the church of San Lorenzo in Florence reflects this. The classical columns and rounded arches in the church’s design created an environment that does not overwhelm the worshipper, as Gothic cathedrals might. </a:t>
            </a:r>
            <a:endParaRPr lang="en-US" dirty="0"/>
          </a:p>
        </p:txBody>
      </p:sp>
    </p:spTree>
    <p:extLst>
      <p:ext uri="{BB962C8B-B14F-4D97-AF65-F5344CB8AC3E}">
        <p14:creationId xmlns:p14="http://schemas.microsoft.com/office/powerpoint/2010/main" val="198489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106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0875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Renaissance Masters</a:t>
            </a:r>
            <a:endParaRPr lang="en-US" dirty="0"/>
          </a:p>
        </p:txBody>
      </p:sp>
      <p:sp>
        <p:nvSpPr>
          <p:cNvPr id="3" name="Content Placeholder 2"/>
          <p:cNvSpPr>
            <a:spLocks noGrp="1"/>
          </p:cNvSpPr>
          <p:nvPr>
            <p:ph idx="1"/>
          </p:nvPr>
        </p:nvSpPr>
        <p:spPr/>
        <p:txBody>
          <a:bodyPr/>
          <a:lstStyle/>
          <a:p>
            <a:pPr marL="0" indent="0">
              <a:buNone/>
            </a:pPr>
            <a:r>
              <a:rPr lang="en-US" dirty="0" smtClean="0"/>
              <a:t>The Final stage of Italian Renaissance painting flourished between 1490 and 1520. The </a:t>
            </a:r>
            <a:r>
              <a:rPr lang="en-US" b="1" dirty="0" smtClean="0"/>
              <a:t>High Renaissance</a:t>
            </a:r>
            <a:r>
              <a:rPr lang="en-US" dirty="0" smtClean="0"/>
              <a:t>, is the period associated with Leonardo da Vinci, Raphael, and Michelangelo                               . </a:t>
            </a:r>
            <a:endParaRPr lang="en-US" dirty="0"/>
          </a:p>
        </p:txBody>
      </p:sp>
    </p:spTree>
    <p:extLst>
      <p:ext uri="{BB962C8B-B14F-4D97-AF65-F5344CB8AC3E}">
        <p14:creationId xmlns:p14="http://schemas.microsoft.com/office/powerpoint/2010/main" val="224854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35814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6238"/>
            <a:ext cx="4114800" cy="6540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735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Leonardo da Vinci</a:t>
            </a:r>
            <a:endParaRPr lang="en-US" dirty="0"/>
          </a:p>
        </p:txBody>
      </p:sp>
      <p:sp>
        <p:nvSpPr>
          <p:cNvPr id="3" name="Content Placeholder 2"/>
          <p:cNvSpPr>
            <a:spLocks noGrp="1"/>
          </p:cNvSpPr>
          <p:nvPr>
            <p:ph idx="1"/>
          </p:nvPr>
        </p:nvSpPr>
        <p:spPr/>
        <p:txBody>
          <a:bodyPr/>
          <a:lstStyle/>
          <a:p>
            <a:pPr marL="0" indent="0">
              <a:buNone/>
            </a:pPr>
            <a:r>
              <a:rPr lang="en-US" dirty="0" smtClean="0"/>
              <a:t>Leonardo mastered the art of realistic painting and even dissected human bodies to better understand their workings. However, he wanted to advance beyond such realism to create idealized forms that captured the perfection of nature and the individual-perfection that could not be expressed fully by a realistic style.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181600"/>
            <a:ext cx="3429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079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2438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8600"/>
            <a:ext cx="216217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81000"/>
            <a:ext cx="2667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4186238"/>
            <a:ext cx="8039100" cy="23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868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1910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266700"/>
            <a:ext cx="401955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775" y="4095750"/>
            <a:ext cx="38481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4043363"/>
            <a:ext cx="4324350" cy="258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6439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Raphael</a:t>
            </a:r>
            <a:endParaRPr lang="en-US" dirty="0"/>
          </a:p>
        </p:txBody>
      </p:sp>
      <p:sp>
        <p:nvSpPr>
          <p:cNvPr id="3" name="Content Placeholder 2"/>
          <p:cNvSpPr>
            <a:spLocks noGrp="1"/>
          </p:cNvSpPr>
          <p:nvPr>
            <p:ph idx="1"/>
          </p:nvPr>
        </p:nvSpPr>
        <p:spPr/>
        <p:txBody>
          <a:bodyPr/>
          <a:lstStyle/>
          <a:p>
            <a:pPr marL="0" indent="0">
              <a:buNone/>
            </a:pPr>
            <a:r>
              <a:rPr lang="en-US" dirty="0" smtClean="0"/>
              <a:t>By the age of 25, </a:t>
            </a:r>
            <a:r>
              <a:rPr lang="en-US" b="1" dirty="0" smtClean="0"/>
              <a:t>Raphael </a:t>
            </a:r>
            <a:r>
              <a:rPr lang="en-US" dirty="0" smtClean="0"/>
              <a:t>was already one of Italy’s best painters. He was admired for his numerous </a:t>
            </a:r>
            <a:r>
              <a:rPr lang="en-US" dirty="0" err="1" smtClean="0"/>
              <a:t>madonnas</a:t>
            </a:r>
            <a:r>
              <a:rPr lang="en-US" dirty="0"/>
              <a:t> </a:t>
            </a:r>
            <a:r>
              <a:rPr lang="en-US" dirty="0" smtClean="0"/>
              <a:t>(paintings of the Virgin Mary)</a:t>
            </a:r>
          </a:p>
          <a:p>
            <a:pPr marL="0" indent="0">
              <a:buNone/>
            </a:pPr>
            <a:r>
              <a:rPr lang="en-US" dirty="0" smtClean="0"/>
              <a:t>Raphael is also known for his frescoes in the Vatican Palace. His </a:t>
            </a:r>
            <a:r>
              <a:rPr lang="en-US" i="1" dirty="0" smtClean="0"/>
              <a:t>School of Athens</a:t>
            </a:r>
            <a:r>
              <a:rPr lang="en-US" dirty="0" smtClean="0"/>
              <a:t> reveals a world balance, harmony, and order-the underlying principles of classical Greek and Roman art.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600700"/>
            <a:ext cx="14478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52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Michelangelo</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Michelangelo</a:t>
            </a:r>
            <a:r>
              <a:rPr lang="en-US" dirty="0" smtClean="0"/>
              <a:t>, an accomplished painter, sculptor, and architect, was another master of the High Renaissance. Fiercely driven by the his desire to create, he worked with great passion and energy on a remarkable number of projects. </a:t>
            </a:r>
          </a:p>
          <a:p>
            <a:pPr marL="0" indent="0">
              <a:buNone/>
            </a:pPr>
            <a:endParaRPr lang="en-US" b="1" dirty="0" smtClean="0"/>
          </a:p>
          <a:p>
            <a:pPr marL="0" indent="0">
              <a:buNone/>
            </a:pPr>
            <a:r>
              <a:rPr lang="en-US" dirty="0" smtClean="0"/>
              <a:t>Michelangelo’s figures on the ceiling of the Sistine Chapel in Rome depict an ideal type of human being with perfect proportion.</a:t>
            </a:r>
          </a:p>
          <a:p>
            <a:pPr marL="0" indent="0">
              <a:buNone/>
            </a:pPr>
            <a:endParaRPr lang="en-US" dirty="0"/>
          </a:p>
          <a:p>
            <a:pPr marL="0" indent="0">
              <a:buNone/>
            </a:pPr>
            <a:r>
              <a:rPr lang="en-US" dirty="0" smtClean="0"/>
              <a:t>The more beautiful the body, the more godlike the figure. </a:t>
            </a:r>
            <a:endParaRPr lang="en-US" dirty="0"/>
          </a:p>
        </p:txBody>
      </p:sp>
    </p:spTree>
    <p:extLst>
      <p:ext uri="{BB962C8B-B14F-4D97-AF65-F5344CB8AC3E}">
        <p14:creationId xmlns:p14="http://schemas.microsoft.com/office/powerpoint/2010/main" val="2881161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2667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57200"/>
            <a:ext cx="53340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070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04800"/>
            <a:ext cx="8839201"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128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 Artistic Renaissance</a:t>
            </a:r>
            <a:endParaRPr lang="en-US" dirty="0"/>
          </a:p>
        </p:txBody>
      </p:sp>
      <p:sp>
        <p:nvSpPr>
          <p:cNvPr id="3" name="Content Placeholder 2"/>
          <p:cNvSpPr>
            <a:spLocks noGrp="1"/>
          </p:cNvSpPr>
          <p:nvPr>
            <p:ph idx="1"/>
          </p:nvPr>
        </p:nvSpPr>
        <p:spPr/>
        <p:txBody>
          <a:bodyPr/>
          <a:lstStyle/>
          <a:p>
            <a:pPr marL="0" indent="0">
              <a:buNone/>
            </a:pPr>
            <a:r>
              <a:rPr lang="en-US" dirty="0" smtClean="0"/>
              <a:t>The most important northern school of art in the 1400s was in </a:t>
            </a:r>
            <a:r>
              <a:rPr lang="en-US" b="1" dirty="0" smtClean="0"/>
              <a:t>Flanders</a:t>
            </a:r>
            <a:r>
              <a:rPr lang="en-US" dirty="0" smtClean="0"/>
              <a:t>, one of the Low Countries. The Flemish painter </a:t>
            </a:r>
            <a:r>
              <a:rPr lang="en-US" b="1" dirty="0" smtClean="0"/>
              <a:t>Jan van Eyck </a:t>
            </a:r>
            <a:r>
              <a:rPr lang="en-US" dirty="0" smtClean="0"/>
              <a:t>was among the first to use and perfect the technique of oil painting. </a:t>
            </a:r>
          </a:p>
          <a:p>
            <a:pPr marL="0" indent="0">
              <a:buNone/>
            </a:pPr>
            <a:r>
              <a:rPr lang="en-US" dirty="0" smtClean="0"/>
              <a:t>With his oil paints, he could create</a:t>
            </a:r>
            <a:endParaRPr lang="en-US" dirty="0"/>
          </a:p>
          <a:p>
            <a:pPr marL="0" indent="0">
              <a:buNone/>
            </a:pPr>
            <a:r>
              <a:rPr lang="en-US" dirty="0" smtClean="0"/>
              <a:t>striking realism in fine details as in his</a:t>
            </a:r>
          </a:p>
          <a:p>
            <a:pPr marL="0" indent="0">
              <a:buNone/>
            </a:pPr>
            <a:r>
              <a:rPr lang="en-US" dirty="0" smtClean="0"/>
              <a:t>painting </a:t>
            </a:r>
            <a:r>
              <a:rPr lang="en-US" i="1" dirty="0" smtClean="0"/>
              <a:t>Giovanni Arnolfini and </a:t>
            </a:r>
            <a:r>
              <a:rPr lang="en-US" i="1" dirty="0" smtClean="0"/>
              <a:t>his </a:t>
            </a:r>
            <a:r>
              <a:rPr lang="en-US" i="1" dirty="0" smtClean="0"/>
              <a:t>Bride</a:t>
            </a:r>
            <a:endParaRPr lang="en-US"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1173" y="3657600"/>
            <a:ext cx="1411014" cy="234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9043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48006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4571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Protestant Reformation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35814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1676400"/>
            <a:ext cx="29527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6118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5264"/>
            <a:ext cx="3581400" cy="661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0772"/>
            <a:ext cx="4343400" cy="649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538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Humanism</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During the second half of the 15</a:t>
            </a:r>
            <a:r>
              <a:rPr lang="en-US" baseline="30000" dirty="0" smtClean="0"/>
              <a:t>th</a:t>
            </a:r>
            <a:r>
              <a:rPr lang="en-US" dirty="0" smtClean="0"/>
              <a:t> century, the new classical learning that was part of Italian Renaissance humanism spread to northern Europe. From that came a movement called </a:t>
            </a:r>
            <a:r>
              <a:rPr lang="en-US" b="1" dirty="0" smtClean="0"/>
              <a:t>Christian Humanism</a:t>
            </a:r>
            <a:r>
              <a:rPr lang="en-US" dirty="0" smtClean="0"/>
              <a:t>, or Northern Renaissance humanism. </a:t>
            </a:r>
            <a:endParaRPr lang="en-US" dirty="0"/>
          </a:p>
          <a:p>
            <a:pPr marL="0" indent="0">
              <a:buNone/>
            </a:pPr>
            <a:endParaRPr lang="en-US" dirty="0" smtClean="0"/>
          </a:p>
          <a:p>
            <a:pPr marL="0" indent="0">
              <a:buNone/>
            </a:pPr>
            <a:r>
              <a:rPr lang="en-US" dirty="0" smtClean="0"/>
              <a:t>The major goal of this movement was to reform the Catholic Church. </a:t>
            </a:r>
            <a:endParaRPr lang="en-US" dirty="0"/>
          </a:p>
        </p:txBody>
      </p:sp>
    </p:spTree>
    <p:extLst>
      <p:ext uri="{BB962C8B-B14F-4D97-AF65-F5344CB8AC3E}">
        <p14:creationId xmlns:p14="http://schemas.microsoft.com/office/powerpoint/2010/main" val="533743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Humanism</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Christian humanists believed in the ability of human beings to reason and improve themselves. They thought that if people read the classics, and especially the basic works of Christianity, they would become more pious. </a:t>
            </a:r>
            <a:endParaRPr lang="en-US" dirty="0"/>
          </a:p>
          <a:p>
            <a:pPr marL="0" indent="0">
              <a:buNone/>
            </a:pPr>
            <a:endParaRPr lang="en-US" dirty="0" smtClean="0"/>
          </a:p>
          <a:p>
            <a:pPr marL="0" indent="0">
              <a:buNone/>
            </a:pPr>
            <a:r>
              <a:rPr lang="en-US" dirty="0" smtClean="0"/>
              <a:t>Christian humanists believed that in order to change society, they would first have to change human beings. They were loyal Catholics who wanted to restore the simple faith of the early church. </a:t>
            </a:r>
            <a:endParaRPr lang="en-US" dirty="0"/>
          </a:p>
        </p:txBody>
      </p:sp>
    </p:spTree>
    <p:extLst>
      <p:ext uri="{BB962C8B-B14F-4D97-AF65-F5344CB8AC3E}">
        <p14:creationId xmlns:p14="http://schemas.microsoft.com/office/powerpoint/2010/main" val="253751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Desiderius Erasmus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The best known Christian humanist was </a:t>
            </a:r>
            <a:r>
              <a:rPr lang="en-US" b="1" dirty="0" smtClean="0"/>
              <a:t>Desiderius Erasmus</a:t>
            </a:r>
            <a:r>
              <a:rPr lang="en-US" dirty="0" smtClean="0"/>
              <a:t>. He believed that people should use their reason to become better Christians. He called his view of religion “the philosophy of Christ” </a:t>
            </a:r>
          </a:p>
          <a:p>
            <a:pPr marL="0" indent="0">
              <a:buNone/>
            </a:pPr>
            <a:endParaRPr lang="en-US" dirty="0"/>
          </a:p>
          <a:p>
            <a:pPr marL="0" indent="0">
              <a:buNone/>
            </a:pPr>
            <a:r>
              <a:rPr lang="en-US" dirty="0" smtClean="0"/>
              <a:t>He believed  it was more important that Christians be good in their everyday lives. By improving themselves, they would be able to reform the Church and society. </a:t>
            </a:r>
            <a:endParaRPr lang="en-US" dirty="0"/>
          </a:p>
        </p:txBody>
      </p:sp>
    </p:spTree>
    <p:extLst>
      <p:ext uri="{BB962C8B-B14F-4D97-AF65-F5344CB8AC3E}">
        <p14:creationId xmlns:p14="http://schemas.microsoft.com/office/powerpoint/2010/main" val="3401936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Erasmus</a:t>
            </a:r>
            <a:endParaRPr lang="en-US" dirty="0"/>
          </a:p>
        </p:txBody>
      </p:sp>
      <p:sp>
        <p:nvSpPr>
          <p:cNvPr id="3" name="Content Placeholder 2"/>
          <p:cNvSpPr>
            <a:spLocks noGrp="1"/>
          </p:cNvSpPr>
          <p:nvPr>
            <p:ph idx="1"/>
          </p:nvPr>
        </p:nvSpPr>
        <p:spPr/>
        <p:txBody>
          <a:bodyPr/>
          <a:lstStyle/>
          <a:p>
            <a:pPr marL="0" indent="0">
              <a:buNone/>
            </a:pPr>
            <a:r>
              <a:rPr lang="en-US" dirty="0" smtClean="0"/>
              <a:t>In 1509, Erasmus wrote a book called </a:t>
            </a:r>
            <a:r>
              <a:rPr lang="en-US" i="1" dirty="0" smtClean="0"/>
              <a:t>Praise of Folly</a:t>
            </a:r>
            <a:r>
              <a:rPr lang="en-US" dirty="0" smtClean="0"/>
              <a:t>. In his book, Erasmus humorously criticized aspects of the his society that he believed were most in need of reform. He especially attacked the wealth of Renaissance popes.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151093"/>
            <a:ext cx="2666999" cy="2377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191000"/>
            <a:ext cx="2362200"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1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Reform</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From 1450 to 1520,  a series of popes-known as the Renaissance popes-failed to meet the Church’s spiritual needs. They were often more concerned with Italian politics and worldly interests than with spiritual matters. </a:t>
            </a:r>
          </a:p>
          <a:p>
            <a:pPr marL="0" indent="0">
              <a:buNone/>
            </a:pPr>
            <a:endParaRPr lang="en-US" dirty="0"/>
          </a:p>
          <a:p>
            <a:pPr marL="0" indent="0">
              <a:buNone/>
            </a:pPr>
            <a:r>
              <a:rPr lang="en-US" dirty="0" smtClean="0"/>
              <a:t>Julius II, the fiery “warrior-pope,” personally led armies against his enemies. This disgusted Christians who viewed the pope as a spiritual, not a military, leader. </a:t>
            </a:r>
            <a:endParaRPr lang="en-US" dirty="0"/>
          </a:p>
        </p:txBody>
      </p:sp>
    </p:spTree>
    <p:extLst>
      <p:ext uri="{BB962C8B-B14F-4D97-AF65-F5344CB8AC3E}">
        <p14:creationId xmlns:p14="http://schemas.microsoft.com/office/powerpoint/2010/main" val="2670979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685800"/>
            <a:ext cx="4267200" cy="433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04850"/>
            <a:ext cx="3581400" cy="431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6333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to Reform</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While the leaders of the Church were failing to meet their responsibilities, ordinary people desired meaningful religious</a:t>
            </a:r>
          </a:p>
          <a:p>
            <a:pPr marL="0" indent="0">
              <a:buNone/>
            </a:pPr>
            <a:r>
              <a:rPr lang="en-US" dirty="0" smtClean="0"/>
              <a:t>Expression and assurance of their </a:t>
            </a:r>
            <a:r>
              <a:rPr lang="en-US" b="1" dirty="0" smtClean="0"/>
              <a:t>salvation</a:t>
            </a:r>
            <a:r>
              <a:rPr lang="en-US" dirty="0" smtClean="0"/>
              <a:t>, or acceptance into Heaven</a:t>
            </a:r>
          </a:p>
          <a:p>
            <a:pPr marL="0" indent="0">
              <a:buNone/>
            </a:pPr>
            <a:endParaRPr lang="en-US" dirty="0" smtClean="0"/>
          </a:p>
          <a:p>
            <a:pPr marL="0" indent="0">
              <a:buNone/>
            </a:pPr>
            <a:r>
              <a:rPr lang="en-US" dirty="0" smtClean="0"/>
              <a:t>An </a:t>
            </a:r>
            <a:r>
              <a:rPr lang="en-US" b="1" dirty="0" smtClean="0"/>
              <a:t>indulgence </a:t>
            </a:r>
            <a:r>
              <a:rPr lang="en-US" dirty="0" smtClean="0"/>
              <a:t>was a certificate issued by the church. The certificate granted a pardon for a person’s sins. Frederick the Wise, had amassed over 5,000 relics. Indulgences attached to them could reduce time in purgatory by 1443 years. The Church also sound indulgences. </a:t>
            </a:r>
          </a:p>
        </p:txBody>
      </p:sp>
    </p:spTree>
    <p:extLst>
      <p:ext uri="{BB962C8B-B14F-4D97-AF65-F5344CB8AC3E}">
        <p14:creationId xmlns:p14="http://schemas.microsoft.com/office/powerpoint/2010/main" val="1987211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Luther</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Martin Luther was a monk and a professor at the University of </a:t>
            </a:r>
            <a:r>
              <a:rPr lang="en-US" b="1" dirty="0" smtClean="0"/>
              <a:t>Wittenberg</a:t>
            </a:r>
            <a:r>
              <a:rPr lang="en-US" dirty="0" smtClean="0"/>
              <a:t>, in Germany, where he lectured on the Bible. Through his study of the Bible, Luther arrived at an answer to a problem-the certainty of salvation-that had bothered him since he had become a monk. </a:t>
            </a:r>
          </a:p>
          <a:p>
            <a:pPr marL="0" indent="0">
              <a:buNone/>
            </a:pPr>
            <a:endParaRPr lang="en-US" dirty="0"/>
          </a:p>
          <a:p>
            <a:pPr marL="0" indent="0">
              <a:buNone/>
            </a:pPr>
            <a:r>
              <a:rPr lang="en-US" dirty="0" smtClean="0"/>
              <a:t>Catholic teaching had stressed that both faith and good works were needed to gain personal salvation. In Luther’s opinion, human beings were powerless in the sight of an almighty God and could never do enough good works to earn salvation.</a:t>
            </a:r>
            <a:endParaRPr lang="en-US" dirty="0"/>
          </a:p>
        </p:txBody>
      </p:sp>
    </p:spTree>
    <p:extLst>
      <p:ext uri="{BB962C8B-B14F-4D97-AF65-F5344CB8AC3E}">
        <p14:creationId xmlns:p14="http://schemas.microsoft.com/office/powerpoint/2010/main" val="373976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Luther</a:t>
            </a:r>
            <a:endParaRPr lang="en-US" dirty="0"/>
          </a:p>
        </p:txBody>
      </p:sp>
      <p:sp>
        <p:nvSpPr>
          <p:cNvPr id="3" name="Content Placeholder 2"/>
          <p:cNvSpPr>
            <a:spLocks noGrp="1"/>
          </p:cNvSpPr>
          <p:nvPr>
            <p:ph idx="1"/>
          </p:nvPr>
        </p:nvSpPr>
        <p:spPr/>
        <p:txBody>
          <a:bodyPr/>
          <a:lstStyle/>
          <a:p>
            <a:pPr marL="0" indent="0">
              <a:buNone/>
            </a:pPr>
            <a:r>
              <a:rPr lang="en-US" dirty="0" smtClean="0"/>
              <a:t>Luther came to believe that humans are not saved through the good works but through their faith in God. This idea, called justification by faith alone, became the chief teaching of the </a:t>
            </a:r>
            <a:r>
              <a:rPr lang="en-US" b="1" dirty="0" smtClean="0"/>
              <a:t>Protestant Reformation, </a:t>
            </a:r>
            <a:r>
              <a:rPr lang="en-US" dirty="0" smtClean="0"/>
              <a:t>or the religious reform movement that divided the western Church into Catholic and Protestant groups. </a:t>
            </a:r>
            <a:endParaRPr lang="en-US" dirty="0"/>
          </a:p>
        </p:txBody>
      </p:sp>
    </p:spTree>
    <p:extLst>
      <p:ext uri="{BB962C8B-B14F-4D97-AF65-F5344CB8AC3E}">
        <p14:creationId xmlns:p14="http://schemas.microsoft.com/office/powerpoint/2010/main" val="4122782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Ninety-five Theses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Luther did not see himself as a rebel, but he was greatly upset by the widespread selling of indulgences. Especially offensive in his eyes was the monk Johann Tetzel, who sold indulgences with the slogan: “As soon as the coin in the coffer rings, the sold from purgatory springs.” </a:t>
            </a:r>
          </a:p>
          <a:p>
            <a:pPr marL="0" indent="0">
              <a:buNone/>
            </a:pPr>
            <a:endParaRPr lang="en-US" dirty="0"/>
          </a:p>
          <a:p>
            <a:pPr marL="0" indent="0">
              <a:buNone/>
            </a:pPr>
            <a:r>
              <a:rPr lang="en-US" dirty="0" smtClean="0"/>
              <a:t>On Oct. 31</a:t>
            </a:r>
            <a:r>
              <a:rPr lang="en-US" baseline="30000" dirty="0" smtClean="0"/>
              <a:t>st</a:t>
            </a:r>
            <a:r>
              <a:rPr lang="en-US" dirty="0" smtClean="0"/>
              <a:t> 1517, Luther angered by the Church’s practices, supposedly posted his </a:t>
            </a:r>
            <a:r>
              <a:rPr lang="en-US" b="1" dirty="0" smtClean="0"/>
              <a:t>Ninety-five Theses</a:t>
            </a:r>
            <a:r>
              <a:rPr lang="en-US" dirty="0" smtClean="0"/>
              <a:t> on the door of the Castle Church in Wittenberg. </a:t>
            </a:r>
            <a:endParaRPr lang="en-US" dirty="0"/>
          </a:p>
        </p:txBody>
      </p:sp>
    </p:spTree>
    <p:extLst>
      <p:ext uri="{BB962C8B-B14F-4D97-AF65-F5344CB8AC3E}">
        <p14:creationId xmlns:p14="http://schemas.microsoft.com/office/powerpoint/2010/main" val="158458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81000"/>
            <a:ext cx="8229600" cy="5745163"/>
          </a:xfrm>
        </p:spPr>
        <p:txBody>
          <a:bodyPr/>
          <a:lstStyle/>
          <a:p>
            <a:pPr marL="0" indent="0">
              <a:buNone/>
            </a:pPr>
            <a:r>
              <a:rPr lang="en-US" dirty="0" smtClean="0"/>
              <a:t>Renaissance Characteristics</a:t>
            </a:r>
          </a:p>
          <a:p>
            <a:pPr marL="0" indent="0">
              <a:buNone/>
            </a:pPr>
            <a:r>
              <a:rPr lang="en-US" dirty="0" smtClean="0"/>
              <a:t>1</a:t>
            </a:r>
            <a:r>
              <a:rPr lang="en-US" baseline="30000" dirty="0" smtClean="0"/>
              <a:t>st</a:t>
            </a:r>
            <a:r>
              <a:rPr lang="en-US" dirty="0" smtClean="0"/>
              <a:t>- Within this growing urban society, a </a:t>
            </a:r>
            <a:r>
              <a:rPr lang="en-US" b="1" dirty="0" smtClean="0"/>
              <a:t>secular</a:t>
            </a:r>
            <a:r>
              <a:rPr lang="en-US" dirty="0" smtClean="0"/>
              <a:t>, or </a:t>
            </a:r>
            <a:r>
              <a:rPr lang="en-US" i="1" dirty="0" smtClean="0"/>
              <a:t>worldly</a:t>
            </a:r>
            <a:r>
              <a:rPr lang="en-US" dirty="0" smtClean="0"/>
              <a:t>, viewpoint emerged as increasing wealth created new enjoyment of material things.</a:t>
            </a:r>
          </a:p>
          <a:p>
            <a:pPr marL="0" indent="0">
              <a:buNone/>
            </a:pPr>
            <a:r>
              <a:rPr lang="en-US" dirty="0" smtClean="0"/>
              <a:t>2</a:t>
            </a:r>
            <a:r>
              <a:rPr lang="en-US" baseline="30000" dirty="0" smtClean="0"/>
              <a:t>nd</a:t>
            </a:r>
            <a:r>
              <a:rPr lang="en-US" dirty="0" smtClean="0"/>
              <a:t>-the R. was an age of recovery from the disasters of the fourteenth century-the plague, political </a:t>
            </a:r>
            <a:r>
              <a:rPr lang="en-US" b="1" dirty="0" smtClean="0"/>
              <a:t>instability</a:t>
            </a:r>
            <a:r>
              <a:rPr lang="en-US" dirty="0" smtClean="0"/>
              <a:t>, and a </a:t>
            </a:r>
            <a:r>
              <a:rPr lang="en-US" b="1" dirty="0" smtClean="0"/>
              <a:t>decline</a:t>
            </a:r>
            <a:r>
              <a:rPr lang="en-US" dirty="0" smtClean="0"/>
              <a:t> of Church power. The recovery went hand in hand with a rebirth of interest in ancient culture. </a:t>
            </a:r>
            <a:endParaRPr lang="en-US" dirty="0"/>
          </a:p>
        </p:txBody>
      </p:sp>
    </p:spTree>
    <p:extLst>
      <p:ext uri="{BB962C8B-B14F-4D97-AF65-F5344CB8AC3E}">
        <p14:creationId xmlns:p14="http://schemas.microsoft.com/office/powerpoint/2010/main" val="198422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Ninety-five Theses</a:t>
            </a:r>
            <a:endParaRPr lang="en-US" dirty="0"/>
          </a:p>
        </p:txBody>
      </p:sp>
      <p:sp>
        <p:nvSpPr>
          <p:cNvPr id="3" name="Content Placeholder 2"/>
          <p:cNvSpPr>
            <a:spLocks noGrp="1"/>
          </p:cNvSpPr>
          <p:nvPr>
            <p:ph idx="1"/>
          </p:nvPr>
        </p:nvSpPr>
        <p:spPr/>
        <p:txBody>
          <a:bodyPr/>
          <a:lstStyle/>
          <a:p>
            <a:pPr marL="0" indent="0">
              <a:buNone/>
            </a:pPr>
            <a:r>
              <a:rPr lang="en-US" dirty="0" smtClean="0"/>
              <a:t>His theses were a stunning attack on abuses in the sale of indulgences. Thousands of copies of the 95-Theses were printed and spread to all parts of Germany. </a:t>
            </a:r>
          </a:p>
          <a:p>
            <a:pPr marL="0" indent="0">
              <a:buNone/>
            </a:pPr>
            <a:endParaRPr lang="en-US" dirty="0"/>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657600"/>
            <a:ext cx="7239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742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Church Emerges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By 1520, Luther had begun to move toward a more definite break with the Catholic Church. He called on the German princes to overthrow the papacy in Germany and establish a reformed German church. </a:t>
            </a:r>
          </a:p>
          <a:p>
            <a:pPr marL="0" indent="0">
              <a:buNone/>
            </a:pPr>
            <a:endParaRPr lang="en-US" dirty="0"/>
          </a:p>
          <a:p>
            <a:pPr marL="0" indent="0">
              <a:buNone/>
            </a:pPr>
            <a:r>
              <a:rPr lang="en-US" dirty="0" smtClean="0"/>
              <a:t>Luther also attacked the Church’s system of sacraments. He would only keep two sacraments-baptism and communion. He also went against the long-standing Catholic requirement that the clergy remain celibate, or unmarried. </a:t>
            </a:r>
          </a:p>
        </p:txBody>
      </p:sp>
    </p:spTree>
    <p:extLst>
      <p:ext uri="{BB962C8B-B14F-4D97-AF65-F5344CB8AC3E}">
        <p14:creationId xmlns:p14="http://schemas.microsoft.com/office/powerpoint/2010/main" val="2269614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Church Emerges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Through all these calls for change, Luther continued to emphasized his new doctrine of salvation. It is faith alone, he said, and not good works, that justifies and brings salvation through Christ. </a:t>
            </a:r>
          </a:p>
          <a:p>
            <a:pPr marL="0" indent="0">
              <a:buNone/>
            </a:pPr>
            <a:endParaRPr lang="en-US" dirty="0"/>
          </a:p>
          <a:p>
            <a:pPr marL="0" indent="0">
              <a:buNone/>
            </a:pPr>
            <a:r>
              <a:rPr lang="en-US" dirty="0" smtClean="0"/>
              <a:t>Unable to accept Luther’s ideas, the Church excommunicated him in Jan. 1521. By the </a:t>
            </a:r>
            <a:r>
              <a:rPr lang="en-US" b="1" dirty="0" smtClean="0"/>
              <a:t>Edict of  Worms,</a:t>
            </a:r>
            <a:r>
              <a:rPr lang="en-US" dirty="0" smtClean="0"/>
              <a:t> Martin Luther was made an outlaw within the empire. His works were to be burned and Luther himself captured and delivered to the emperor. </a:t>
            </a:r>
            <a:endParaRPr lang="en-US" dirty="0"/>
          </a:p>
        </p:txBody>
      </p:sp>
    </p:spTree>
    <p:extLst>
      <p:ext uri="{BB962C8B-B14F-4D97-AF65-F5344CB8AC3E}">
        <p14:creationId xmlns:p14="http://schemas.microsoft.com/office/powerpoint/2010/main" val="579065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Lutheranism</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During the next few years, Luther’s religious movement became a revolution. Typically the Catholic church was able to stop the spread of ideas they opposed, but this movement had the support of some three hundred leaders. </a:t>
            </a:r>
          </a:p>
          <a:p>
            <a:pPr marL="0" indent="0">
              <a:buNone/>
            </a:pPr>
            <a:endParaRPr lang="en-US" dirty="0"/>
          </a:p>
          <a:p>
            <a:pPr marL="0" indent="0">
              <a:buNone/>
            </a:pPr>
            <a:r>
              <a:rPr lang="en-US" dirty="0" smtClean="0"/>
              <a:t>Luther also set up new religious services to replace the Catholic mass. These services consisted of Bible readings, preaching the word of God, and song. Luther would marry a former nun. His marriage provided a model of the married and family life. </a:t>
            </a:r>
            <a:endParaRPr lang="en-US" dirty="0"/>
          </a:p>
        </p:txBody>
      </p:sp>
    </p:spTree>
    <p:extLst>
      <p:ext uri="{BB962C8B-B14F-4D97-AF65-F5344CB8AC3E}">
        <p14:creationId xmlns:p14="http://schemas.microsoft.com/office/powerpoint/2010/main" val="460773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Lutheranism</a:t>
            </a:r>
            <a:endParaRPr lang="en-US" dirty="0"/>
          </a:p>
        </p:txBody>
      </p:sp>
      <p:sp>
        <p:nvSpPr>
          <p:cNvPr id="3" name="Content Placeholder 2"/>
          <p:cNvSpPr>
            <a:spLocks noGrp="1"/>
          </p:cNvSpPr>
          <p:nvPr>
            <p:ph idx="1"/>
          </p:nvPr>
        </p:nvSpPr>
        <p:spPr/>
        <p:txBody>
          <a:bodyPr/>
          <a:lstStyle/>
          <a:p>
            <a:pPr marL="0" indent="0">
              <a:buNone/>
            </a:pPr>
            <a:r>
              <a:rPr lang="en-US" dirty="0" smtClean="0"/>
              <a:t>Luther’s doctrine soon became known as </a:t>
            </a:r>
            <a:r>
              <a:rPr lang="en-US" b="1" dirty="0" smtClean="0"/>
              <a:t>Lutheranism</a:t>
            </a:r>
            <a:r>
              <a:rPr lang="en-US" dirty="0" smtClean="0"/>
              <a:t> and the churches as Lutheran churches. Lutheranism was the first Protestant faith.</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429000"/>
            <a:ext cx="24337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3733800"/>
            <a:ext cx="42862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521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Politics in the German Reformation</a:t>
            </a:r>
            <a:endParaRPr lang="en-US" dirty="0"/>
          </a:p>
        </p:txBody>
      </p:sp>
      <p:sp>
        <p:nvSpPr>
          <p:cNvPr id="3" name="Content Placeholder 2"/>
          <p:cNvSpPr>
            <a:spLocks noGrp="1"/>
          </p:cNvSpPr>
          <p:nvPr>
            <p:ph idx="1"/>
          </p:nvPr>
        </p:nvSpPr>
        <p:spPr/>
        <p:txBody>
          <a:bodyPr/>
          <a:lstStyle/>
          <a:p>
            <a:pPr marL="0" indent="0">
              <a:buNone/>
            </a:pPr>
            <a:r>
              <a:rPr lang="en-US" dirty="0" smtClean="0"/>
              <a:t>Of course there would not be any type of spread of Protestantism if it wasn’t connected to political affairs. The Holy Roman Empire was Catholic and covered much of central Europe. It included about 300 German states.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46650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1534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543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V</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Charles </a:t>
            </a:r>
            <a:r>
              <a:rPr lang="en-US" b="1" dirty="0"/>
              <a:t>V </a:t>
            </a:r>
            <a:r>
              <a:rPr lang="en-US" dirty="0"/>
              <a:t>was a member of the powerful Habsburg dynasty, and came to inherit all of the family's land, making him the ruler of one </a:t>
            </a:r>
            <a:r>
              <a:rPr lang="en-US" dirty="0" smtClean="0"/>
              <a:t>extremely large empire</a:t>
            </a:r>
            <a:r>
              <a:rPr lang="en-US" dirty="0"/>
              <a:t>. When he just one years old, he was already Duke of Burgundy and Lord of the Netherlands. Then, when we has six years old, he became King of Spain, being the first king to unite the crowns of </a:t>
            </a:r>
            <a:r>
              <a:rPr lang="en-US" dirty="0" err="1"/>
              <a:t>Castille</a:t>
            </a:r>
            <a:r>
              <a:rPr lang="en-US" dirty="0"/>
              <a:t> and Aragon. And finally, he was elected Holy Roman Emperor in 1519, cementing all of his possessions together into the Empire we know today. He also ruled Spain, the Netherlands, part of Italy, and territories in the Americans. </a:t>
            </a:r>
          </a:p>
          <a:p>
            <a:pPr marL="0" indent="0">
              <a:buNone/>
            </a:pPr>
            <a:endParaRPr lang="en-US" dirty="0"/>
          </a:p>
        </p:txBody>
      </p:sp>
    </p:spTree>
    <p:extLst>
      <p:ext uri="{BB962C8B-B14F-4D97-AF65-F5344CB8AC3E}">
        <p14:creationId xmlns:p14="http://schemas.microsoft.com/office/powerpoint/2010/main" val="1836511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and religious problems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Charles, like some other secular authorities saw the Reformation as a disrupting force. Charles hoped to preserve the unity of his empire by keep it Catholic. Politically, he wanted to keep the empire under the control of his dynasty-the Hapsburg. </a:t>
            </a:r>
          </a:p>
          <a:p>
            <a:pPr marL="0" indent="0">
              <a:buNone/>
            </a:pPr>
            <a:endParaRPr lang="en-US" dirty="0"/>
          </a:p>
          <a:p>
            <a:pPr marL="0" indent="0">
              <a:buNone/>
            </a:pPr>
            <a:r>
              <a:rPr lang="en-US" dirty="0" smtClean="0"/>
              <a:t>Charles launched a series of wars that lasted more than 20 years against Francis I, the king of Frances in which their were a number of disputes over territories.</a:t>
            </a:r>
          </a:p>
        </p:txBody>
      </p:sp>
    </p:spTree>
    <p:extLst>
      <p:ext uri="{BB962C8B-B14F-4D97-AF65-F5344CB8AC3E}">
        <p14:creationId xmlns:p14="http://schemas.microsoft.com/office/powerpoint/2010/main" val="3638964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28194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57200"/>
            <a:ext cx="23622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341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0" indent="0">
              <a:buNone/>
            </a:pPr>
            <a:r>
              <a:rPr lang="en-US" dirty="0" smtClean="0"/>
              <a:t>3</a:t>
            </a:r>
            <a:r>
              <a:rPr lang="en-US" baseline="30000" dirty="0" smtClean="0"/>
              <a:t>rd</a:t>
            </a:r>
            <a:r>
              <a:rPr lang="en-US" dirty="0" smtClean="0"/>
              <a:t>- The final main characteristic of the R. is the emphasis of individual ability. A high regard for human worth and a realization of what individuals could achieve created a new social ideal </a:t>
            </a:r>
          </a:p>
          <a:p>
            <a:pPr marL="0" indent="0">
              <a:buNone/>
            </a:pPr>
            <a:r>
              <a:rPr lang="en-US" dirty="0" smtClean="0"/>
              <a:t>Leon Batista </a:t>
            </a:r>
            <a:r>
              <a:rPr lang="en-US" dirty="0" err="1" smtClean="0"/>
              <a:t>Alberti</a:t>
            </a:r>
            <a:r>
              <a:rPr lang="en-US" dirty="0" smtClean="0"/>
              <a:t>, a 15</a:t>
            </a:r>
            <a:r>
              <a:rPr lang="en-US" baseline="30000" dirty="0" smtClean="0"/>
              <a:t>th</a:t>
            </a:r>
            <a:r>
              <a:rPr lang="en-US" dirty="0" smtClean="0"/>
              <a:t> century Italian, said, “Men can do all things if they will.”</a:t>
            </a:r>
          </a:p>
          <a:p>
            <a:pPr marL="0" indent="0">
              <a:buNone/>
            </a:pPr>
            <a:r>
              <a:rPr lang="en-US" dirty="0" smtClean="0"/>
              <a:t> </a:t>
            </a:r>
          </a:p>
          <a:p>
            <a:pPr marL="0" indent="0">
              <a:buNone/>
            </a:pPr>
            <a:r>
              <a:rPr lang="en-US" b="1" i="1" dirty="0" smtClean="0"/>
              <a:t>Leonardo da Vinci</a:t>
            </a:r>
            <a:r>
              <a:rPr lang="en-US" dirty="0" smtClean="0"/>
              <a:t>, for example was a painter, sculptor, architect, inventor, and mathematician. </a:t>
            </a:r>
            <a:endParaRPr lang="en-US" dirty="0"/>
          </a:p>
        </p:txBody>
      </p:sp>
    </p:spTree>
    <p:extLst>
      <p:ext uri="{BB962C8B-B14F-4D97-AF65-F5344CB8AC3E}">
        <p14:creationId xmlns:p14="http://schemas.microsoft.com/office/powerpoint/2010/main" val="60942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Peace of Augsburg</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An end of religious warfare in Germany came in 1555 with the </a:t>
            </a:r>
            <a:r>
              <a:rPr lang="en-US" b="1" dirty="0" smtClean="0"/>
              <a:t>Peace of Augsburg</a:t>
            </a:r>
            <a:r>
              <a:rPr lang="en-US" dirty="0" smtClean="0"/>
              <a:t>. This agreement formally accepted the division of Christianity in Germany. The German states were now free to choose between Catholicism and Lutheranism. Lutheran states were to have the same rights as Catholic states. </a:t>
            </a:r>
            <a:endParaRPr lang="en-US" dirty="0"/>
          </a:p>
          <a:p>
            <a:pPr marL="0" indent="0">
              <a:buNone/>
            </a:pPr>
            <a:endParaRPr lang="en-US" dirty="0" smtClean="0"/>
          </a:p>
          <a:p>
            <a:pPr marL="0" indent="0">
              <a:buNone/>
            </a:pPr>
            <a:r>
              <a:rPr lang="en-US" dirty="0" smtClean="0"/>
              <a:t>The choice  was still not left to the people, but the ruler. </a:t>
            </a:r>
            <a:endParaRPr lang="en-US" dirty="0"/>
          </a:p>
        </p:txBody>
      </p:sp>
    </p:spTree>
    <p:extLst>
      <p:ext uri="{BB962C8B-B14F-4D97-AF65-F5344CB8AC3E}">
        <p14:creationId xmlns:p14="http://schemas.microsoft.com/office/powerpoint/2010/main" val="1952866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Spread of Protestantism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33528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71600"/>
            <a:ext cx="3581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602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Zwinglian</a:t>
            </a:r>
            <a:r>
              <a:rPr lang="en-US" dirty="0" smtClean="0"/>
              <a:t> Reformation</a:t>
            </a:r>
            <a:endParaRPr lang="en-US" dirty="0"/>
          </a:p>
        </p:txBody>
      </p:sp>
      <p:sp>
        <p:nvSpPr>
          <p:cNvPr id="3" name="Content Placeholder 2"/>
          <p:cNvSpPr>
            <a:spLocks noGrp="1"/>
          </p:cNvSpPr>
          <p:nvPr>
            <p:ph idx="1"/>
          </p:nvPr>
        </p:nvSpPr>
        <p:spPr/>
        <p:txBody>
          <a:bodyPr/>
          <a:lstStyle/>
          <a:p>
            <a:pPr marL="0" indent="0">
              <a:buNone/>
            </a:pPr>
            <a:r>
              <a:rPr lang="en-US" b="1" dirty="0" smtClean="0"/>
              <a:t>Ulrich Zwingli</a:t>
            </a:r>
            <a:r>
              <a:rPr lang="en-US" dirty="0" smtClean="0"/>
              <a:t> was a priest in </a:t>
            </a:r>
            <a:r>
              <a:rPr lang="en-US" b="1" dirty="0" smtClean="0"/>
              <a:t>Zürich. </a:t>
            </a:r>
            <a:r>
              <a:rPr lang="en-US" dirty="0" smtClean="0"/>
              <a:t>The city council of Zürich, strongly influenced by Zwingli, began to introduce religious reforms. Relics and images were abolished. All paintings and decorations were removed from the churches and replaced by whitewashed walls. A new church service consisting of Scripture reading, prayer, and sermons replaced the Catholic mass. </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962400"/>
            <a:ext cx="18478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699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Calvin and Calvinism</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John Calvin</a:t>
            </a:r>
            <a:r>
              <a:rPr lang="en-US" dirty="0" smtClean="0"/>
              <a:t> was born in France in 1509. Known for his sharp mind, Calvin studied law, humanism, and religion in Paris. He was especially interested in religion.</a:t>
            </a:r>
          </a:p>
          <a:p>
            <a:pPr marL="0" indent="0">
              <a:buNone/>
            </a:pPr>
            <a:endParaRPr lang="en-US" dirty="0" smtClean="0"/>
          </a:p>
          <a:p>
            <a:pPr marL="0" indent="0">
              <a:buNone/>
            </a:pPr>
            <a:r>
              <a:rPr lang="en-US" dirty="0" smtClean="0"/>
              <a:t>Eventually, Calvin fled from Paris because it became too dangerous to talk about Protestantism. He finally found safety in Geneva, Switzerland. There, his powerful preaching convinced many people to follow him. </a:t>
            </a:r>
            <a:endParaRPr lang="en-US" dirty="0"/>
          </a:p>
        </p:txBody>
      </p:sp>
    </p:spTree>
    <p:extLst>
      <p:ext uri="{BB962C8B-B14F-4D97-AF65-F5344CB8AC3E}">
        <p14:creationId xmlns:p14="http://schemas.microsoft.com/office/powerpoint/2010/main" val="2259607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Calvinism</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In 1536, Calvin published the </a:t>
            </a:r>
            <a:r>
              <a:rPr lang="en-US" i="1" dirty="0" smtClean="0"/>
              <a:t>Institutes of the Christian Religion</a:t>
            </a:r>
            <a:r>
              <a:rPr lang="en-US" dirty="0" smtClean="0"/>
              <a:t>, a summary of Protestant thought. He would immediately gain reputation as one of the new leaders of Protestantism. </a:t>
            </a:r>
          </a:p>
          <a:p>
            <a:pPr marL="0" indent="0">
              <a:buNone/>
            </a:pPr>
            <a:endParaRPr lang="en-US" dirty="0"/>
          </a:p>
          <a:p>
            <a:pPr marL="0" indent="0">
              <a:buNone/>
            </a:pPr>
            <a:r>
              <a:rPr lang="en-US" dirty="0" smtClean="0"/>
              <a:t>Calvin stood very close to Luther on the most important doctrines, he believed in the doctrine of </a:t>
            </a:r>
            <a:r>
              <a:rPr lang="en-US" b="1" dirty="0" smtClean="0"/>
              <a:t>justification </a:t>
            </a:r>
            <a:r>
              <a:rPr lang="en-US" dirty="0" smtClean="0"/>
              <a:t>by faith alone to explain how humans achieved salvation. However, Calvin also placed much emphasis on the all-powerful nature of God-what Calvin called the “power, grace, and glory of God.”</a:t>
            </a:r>
            <a:endParaRPr lang="en-US" dirty="0"/>
          </a:p>
        </p:txBody>
      </p:sp>
    </p:spTree>
    <p:extLst>
      <p:ext uri="{BB962C8B-B14F-4D97-AF65-F5344CB8AC3E}">
        <p14:creationId xmlns:p14="http://schemas.microsoft.com/office/powerpoint/2010/main" val="4172930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Calvinism</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Calvin’s emphasis on the all-powerful nature of God led him to other ideas. One of the ideas was </a:t>
            </a:r>
            <a:r>
              <a:rPr lang="en-US" b="1" dirty="0" smtClean="0"/>
              <a:t>predestination.</a:t>
            </a:r>
            <a:r>
              <a:rPr lang="en-US" dirty="0" smtClean="0"/>
              <a:t> This “eternal decree” as Calvin called it, meant that God had predestined some people to be saved (the elect) and others to be damned (the reprobate). </a:t>
            </a:r>
            <a:endParaRPr lang="en-US" dirty="0"/>
          </a:p>
          <a:p>
            <a:pPr marL="0" indent="0">
              <a:buNone/>
            </a:pPr>
            <a:endParaRPr lang="en-US" dirty="0" smtClean="0"/>
          </a:p>
          <a:p>
            <a:pPr marL="0" indent="0">
              <a:buNone/>
            </a:pPr>
            <a:r>
              <a:rPr lang="en-US" dirty="0" smtClean="0"/>
              <a:t>Therefore, God has already chosen who will go to heaven and who will not. </a:t>
            </a:r>
            <a:endParaRPr lang="en-US" dirty="0"/>
          </a:p>
        </p:txBody>
      </p:sp>
    </p:spTree>
    <p:extLst>
      <p:ext uri="{BB962C8B-B14F-4D97-AF65-F5344CB8AC3E}">
        <p14:creationId xmlns:p14="http://schemas.microsoft.com/office/powerpoint/2010/main" val="421326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25908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762000"/>
            <a:ext cx="26670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846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Reformation in England</a:t>
            </a:r>
            <a:endParaRPr lang="en-US" dirty="0"/>
          </a:p>
        </p:txBody>
      </p:sp>
      <p:sp>
        <p:nvSpPr>
          <p:cNvPr id="3" name="Content Placeholder 2"/>
          <p:cNvSpPr>
            <a:spLocks noGrp="1"/>
          </p:cNvSpPr>
          <p:nvPr>
            <p:ph idx="1"/>
          </p:nvPr>
        </p:nvSpPr>
        <p:spPr/>
        <p:txBody>
          <a:bodyPr/>
          <a:lstStyle/>
          <a:p>
            <a:pPr marL="0" indent="0">
              <a:buNone/>
            </a:pPr>
            <a:r>
              <a:rPr lang="en-US" dirty="0" smtClean="0"/>
              <a:t>The English Reformation was rooted in politics, not religion. </a:t>
            </a:r>
            <a:r>
              <a:rPr lang="en-US" b="1" dirty="0" smtClean="0"/>
              <a:t>King Henry VIII, </a:t>
            </a:r>
            <a:r>
              <a:rPr lang="en-US" dirty="0" smtClean="0"/>
              <a:t>wanted to divorce his first wife, Catherine of Aragon, with whom he had a daughter Mary, but no son. Since he needed a male heir, Henry wanted to marry Anne Boleyn. Impatient with the pope’s unwillingness to </a:t>
            </a:r>
            <a:r>
              <a:rPr lang="en-US" b="1" dirty="0" smtClean="0"/>
              <a:t>annul</a:t>
            </a:r>
            <a:r>
              <a:rPr lang="en-US" dirty="0" smtClean="0"/>
              <a:t> (declare invalid) his marriage to Catherine, Henry turned to England’s own church courts.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912" y="3886200"/>
            <a:ext cx="189547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298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Break from Rome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As the archbishop of Canterbury, head of the highest church court in England, Thomas Cranmer ruled in May 1533 that the king’s marriage to Catherine was “null and absolutely void.” </a:t>
            </a:r>
            <a:r>
              <a:rPr lang="en-US" dirty="0"/>
              <a:t> </a:t>
            </a:r>
            <a:r>
              <a:rPr lang="en-US" dirty="0" smtClean="0"/>
              <a:t>At the beginning of June, Anne was crowned queen. </a:t>
            </a:r>
          </a:p>
          <a:p>
            <a:pPr marL="0" indent="0">
              <a:buNone/>
            </a:pPr>
            <a:endParaRPr lang="en-US" dirty="0" smtClean="0"/>
          </a:p>
          <a:p>
            <a:pPr marL="0" indent="0">
              <a:buNone/>
            </a:pPr>
            <a:r>
              <a:rPr lang="en-US" dirty="0" smtClean="0"/>
              <a:t>In 1534, at Henry’s request, Parliament moved to finalize the break of the Catholic Church in England with the pope in Rome. </a:t>
            </a:r>
            <a:r>
              <a:rPr lang="en-US" b="1" dirty="0" smtClean="0"/>
              <a:t>The Act of Supremacy</a:t>
            </a:r>
            <a:r>
              <a:rPr lang="en-US" dirty="0" smtClean="0"/>
              <a:t> of 1534 declared that the king was “the only supreme head on earth of the new Church of England.”</a:t>
            </a:r>
            <a:endParaRPr lang="en-US" dirty="0"/>
          </a:p>
        </p:txBody>
      </p:sp>
    </p:spTree>
    <p:extLst>
      <p:ext uri="{BB962C8B-B14F-4D97-AF65-F5344CB8AC3E}">
        <p14:creationId xmlns:p14="http://schemas.microsoft.com/office/powerpoint/2010/main" val="3988300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Break from Rome</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Henry used his new powers to dissolve the monasteries and sell their land and possessions to landowners and merchants. Additionally, the king received a boost to his treasury. In matters of doctrine, however, Henry remained close to Catholic teachings.</a:t>
            </a:r>
          </a:p>
          <a:p>
            <a:pPr marL="0" indent="0">
              <a:buNone/>
            </a:pPr>
            <a:endParaRPr lang="en-US" dirty="0"/>
          </a:p>
          <a:p>
            <a:pPr marL="0" indent="0">
              <a:buNone/>
            </a:pPr>
            <a:r>
              <a:rPr lang="en-US" dirty="0" smtClean="0"/>
              <a:t>After Henry’s death in 1547, he was succeeded by Edward VI, his nine year old son by his third wife. During Edwards reign, church officials moved the Church of England, or Anglican Church, in a Protestant direction. </a:t>
            </a:r>
            <a:endParaRPr lang="en-US" dirty="0"/>
          </a:p>
        </p:txBody>
      </p:sp>
    </p:spTree>
    <p:extLst>
      <p:ext uri="{BB962C8B-B14F-4D97-AF65-F5344CB8AC3E}">
        <p14:creationId xmlns:p14="http://schemas.microsoft.com/office/powerpoint/2010/main" val="174738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33800" y="2564606"/>
            <a:ext cx="182880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58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Henry VIII’s wives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8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617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Bloody Mary</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Edward VI would reign for seven years until his death in 1553. Before his death, Edward would try to make sure his sister, Mary I, would not gain the throne. He designed for his cousin, Jane, to take over. Mary would lead a group against Jane, and would take over the crown in late 1553. </a:t>
            </a:r>
          </a:p>
          <a:p>
            <a:pPr marL="0" indent="0">
              <a:buNone/>
            </a:pPr>
            <a:endParaRPr lang="en-US" dirty="0"/>
          </a:p>
          <a:p>
            <a:pPr marL="0" indent="0">
              <a:buNone/>
            </a:pPr>
            <a:r>
              <a:rPr lang="en-US" dirty="0" smtClean="0"/>
              <a:t>Mary did not agree with her father’s split with the Roman Catholic Church. She would later bring the Church of England back under Catholicism during her reign. She also reversed the decision that stated her parents’ marriage was void. </a:t>
            </a:r>
            <a:endParaRPr lang="en-US" dirty="0"/>
          </a:p>
        </p:txBody>
      </p:sp>
    </p:spTree>
    <p:extLst>
      <p:ext uri="{BB962C8B-B14F-4D97-AF65-F5344CB8AC3E}">
        <p14:creationId xmlns:p14="http://schemas.microsoft.com/office/powerpoint/2010/main" val="3003978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Bloody Mary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Mary is was given the nickname “Bloody Mary” after executing more than 300 Protestants. The move back to Catholicism was short-lived after Mary’s death, when the sister she had prisoned for over a year took the crown, Elizabeth I.</a:t>
            </a:r>
          </a:p>
          <a:p>
            <a:pPr marL="0" indent="0">
              <a:buNone/>
            </a:pPr>
            <a:endParaRPr lang="en-US" dirty="0"/>
          </a:p>
          <a:p>
            <a:pPr marL="0" indent="0">
              <a:buNone/>
            </a:pPr>
            <a:r>
              <a:rPr lang="en-US" dirty="0" smtClean="0"/>
              <a:t>Elizabeth would be the last monarch of the Tudor dynasty. Her sympathy for the Protestant movement as well as opposition from Mary’s reign would lead to Protestantism full control of religion in England. </a:t>
            </a:r>
            <a:endParaRPr lang="en-US" dirty="0"/>
          </a:p>
        </p:txBody>
      </p:sp>
    </p:spTree>
    <p:extLst>
      <p:ext uri="{BB962C8B-B14F-4D97-AF65-F5344CB8AC3E}">
        <p14:creationId xmlns:p14="http://schemas.microsoft.com/office/powerpoint/2010/main" val="401750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04875"/>
            <a:ext cx="35052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04875"/>
            <a:ext cx="35052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1455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Anabaptists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Some people strongly disliked giving the state dominate roles in church affairs. These radicals were known as the </a:t>
            </a:r>
            <a:r>
              <a:rPr lang="en-US" b="1" dirty="0" smtClean="0"/>
              <a:t>Anabaptists.</a:t>
            </a:r>
          </a:p>
          <a:p>
            <a:pPr marL="0" indent="0">
              <a:buNone/>
            </a:pPr>
            <a:r>
              <a:rPr lang="en-US" dirty="0" smtClean="0"/>
              <a:t>To Anabaptist, the true Christian church was a voluntary community of believers who had undergone spiritual rebirth and had then been baptized. </a:t>
            </a:r>
            <a:endParaRPr lang="en-US" dirty="0"/>
          </a:p>
          <a:p>
            <a:pPr marL="0" indent="0">
              <a:buNone/>
            </a:pPr>
            <a:endParaRPr lang="en-US" dirty="0" smtClean="0"/>
          </a:p>
          <a:p>
            <a:pPr marL="0" indent="0">
              <a:buNone/>
            </a:pPr>
            <a:r>
              <a:rPr lang="en-US" dirty="0" smtClean="0"/>
              <a:t>Anabaptist also believed in following the practices and the spirit of early Christianity. They considered all believers equal. Each Anabaptist church chose its own minister, or spiritual leader. </a:t>
            </a:r>
          </a:p>
        </p:txBody>
      </p:sp>
    </p:spTree>
    <p:extLst>
      <p:ext uri="{BB962C8B-B14F-4D97-AF65-F5344CB8AC3E}">
        <p14:creationId xmlns:p14="http://schemas.microsoft.com/office/powerpoint/2010/main" val="115563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Anabaptist</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Anabaptist also believed in the complete separation of church and state. They refused to hold political office or bear arms, because many took literally the biblical commandment “Thou shall not kill.”</a:t>
            </a:r>
          </a:p>
          <a:p>
            <a:pPr marL="0" indent="0">
              <a:buNone/>
            </a:pPr>
            <a:endParaRPr lang="en-US" dirty="0"/>
          </a:p>
          <a:p>
            <a:pPr marL="0" indent="0">
              <a:buNone/>
            </a:pPr>
            <a:r>
              <a:rPr lang="en-US" dirty="0" smtClean="0"/>
              <a:t>Their political and religious beliefs caused them to be regarded as dangerous radicals who threatened the very fabric of sixteenth-century society.</a:t>
            </a:r>
            <a:endParaRPr lang="en-US" dirty="0"/>
          </a:p>
        </p:txBody>
      </p:sp>
    </p:spTree>
    <p:extLst>
      <p:ext uri="{BB962C8B-B14F-4D97-AF65-F5344CB8AC3E}">
        <p14:creationId xmlns:p14="http://schemas.microsoft.com/office/powerpoint/2010/main" val="301729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Reformation and Society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Women role during the Reformation did not change. Luther stated it clearly: “The rule remains with the husband, and the wife is compelled to obey him by God’s command.” </a:t>
            </a:r>
          </a:p>
          <a:p>
            <a:pPr marL="0" indent="0">
              <a:buNone/>
            </a:pPr>
            <a:endParaRPr lang="en-US" dirty="0"/>
          </a:p>
          <a:p>
            <a:pPr marL="0" indent="0">
              <a:buNone/>
            </a:pPr>
            <a:r>
              <a:rPr lang="en-US" dirty="0" smtClean="0"/>
              <a:t>Obedience wasn’t a woman’s only role. Her other important duty was to bear children, which both Calvin and Luther saw as a part of the divine plan.</a:t>
            </a:r>
          </a:p>
        </p:txBody>
      </p:sp>
    </p:spTree>
    <p:extLst>
      <p:ext uri="{BB962C8B-B14F-4D97-AF65-F5344CB8AC3E}">
        <p14:creationId xmlns:p14="http://schemas.microsoft.com/office/powerpoint/2010/main" val="476952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Anti-Semitism</a:t>
            </a:r>
            <a:endParaRPr lang="en-US" dirty="0"/>
          </a:p>
        </p:txBody>
      </p:sp>
      <p:sp>
        <p:nvSpPr>
          <p:cNvPr id="3" name="Content Placeholder 2"/>
          <p:cNvSpPr>
            <a:spLocks noGrp="1"/>
          </p:cNvSpPr>
          <p:nvPr>
            <p:ph idx="1"/>
          </p:nvPr>
        </p:nvSpPr>
        <p:spPr/>
        <p:txBody>
          <a:bodyPr/>
          <a:lstStyle/>
          <a:p>
            <a:pPr marL="0" indent="0">
              <a:buNone/>
            </a:pPr>
            <a:r>
              <a:rPr lang="en-US" dirty="0" smtClean="0"/>
              <a:t>Martin Luther expected Jews to convert to Lutheranism during the Reformation, when they did not he wrote that Jewish synagogues and houses be destroyed.</a:t>
            </a:r>
            <a:endParaRPr lang="en-US" dirty="0"/>
          </a:p>
        </p:txBody>
      </p:sp>
    </p:spTree>
    <p:extLst>
      <p:ext uri="{BB962C8B-B14F-4D97-AF65-F5344CB8AC3E}">
        <p14:creationId xmlns:p14="http://schemas.microsoft.com/office/powerpoint/2010/main" val="57055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Catholic Reformation</a:t>
            </a:r>
            <a:endParaRPr lang="en-US" dirty="0"/>
          </a:p>
        </p:txBody>
      </p:sp>
      <p:sp>
        <p:nvSpPr>
          <p:cNvPr id="3" name="Content Placeholder 2"/>
          <p:cNvSpPr>
            <a:spLocks noGrp="1"/>
          </p:cNvSpPr>
          <p:nvPr>
            <p:ph idx="1"/>
          </p:nvPr>
        </p:nvSpPr>
        <p:spPr/>
        <p:txBody>
          <a:bodyPr/>
          <a:lstStyle/>
          <a:p>
            <a:pPr marL="0" indent="0">
              <a:buNone/>
            </a:pPr>
            <a:r>
              <a:rPr lang="en-US" dirty="0" smtClean="0"/>
              <a:t>The Catholic Church saw a change in the sixteenth century, giving it new strength and enabling it to regain most of what had been lost. Three chief pillars-the Jesuits, reform of the papacy, and the Council of Trent-supported the Catholic Reformation. </a:t>
            </a:r>
          </a:p>
          <a:p>
            <a:pPr marL="0" indent="0">
              <a:buNone/>
            </a:pPr>
            <a:endParaRPr lang="en-US" dirty="0"/>
          </a:p>
        </p:txBody>
      </p:sp>
    </p:spTree>
    <p:extLst>
      <p:ext uri="{BB962C8B-B14F-4D97-AF65-F5344CB8AC3E}">
        <p14:creationId xmlns:p14="http://schemas.microsoft.com/office/powerpoint/2010/main" val="77747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Catholic Reformation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Jesuits founded by </a:t>
            </a:r>
            <a:r>
              <a:rPr lang="en-US" b="1" dirty="0" smtClean="0"/>
              <a:t>Ignatius of Loyola</a:t>
            </a:r>
            <a:r>
              <a:rPr lang="en-US" dirty="0" smtClean="0"/>
              <a:t>, was a religious group which vowed absolute loyalty to the pope. They would be successful in spreading Catholicism to Germany, eastern Europe, and other parts of the world.</a:t>
            </a:r>
          </a:p>
          <a:p>
            <a:pPr marL="0" indent="0">
              <a:buNone/>
            </a:pPr>
            <a:endParaRPr lang="en-US" dirty="0"/>
          </a:p>
          <a:p>
            <a:pPr marL="0" indent="0">
              <a:buNone/>
            </a:pPr>
            <a:r>
              <a:rPr lang="en-US" dirty="0" smtClean="0"/>
              <a:t>Pope Paul III saw the need for change and in 1537 appointed a Reform Commission to determine the church’s wrongdoing. The commission determined that the Church’s problems were from the popes’ corrupt polices. </a:t>
            </a:r>
          </a:p>
        </p:txBody>
      </p:sp>
    </p:spTree>
    <p:extLst>
      <p:ext uri="{BB962C8B-B14F-4D97-AF65-F5344CB8AC3E}">
        <p14:creationId xmlns:p14="http://schemas.microsoft.com/office/powerpoint/2010/main" val="2212540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Italian States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lack of a single strong ruler made it possible for a number of city states in northern and central Italy to remain independent. </a:t>
            </a:r>
          </a:p>
          <a:p>
            <a:pPr marL="0" indent="0">
              <a:buNone/>
            </a:pPr>
            <a:endParaRPr lang="en-US" dirty="0"/>
          </a:p>
          <a:p>
            <a:pPr marL="0" indent="0">
              <a:buNone/>
            </a:pPr>
            <a:r>
              <a:rPr lang="en-US" dirty="0" smtClean="0"/>
              <a:t>Milan, Venice, and Florence-expanded and played crucial roles in Italian politics. </a:t>
            </a:r>
          </a:p>
          <a:p>
            <a:pPr marL="0" indent="0">
              <a:buNone/>
            </a:pPr>
            <a:endParaRPr lang="en-US" dirty="0"/>
          </a:p>
          <a:p>
            <a:pPr marL="0" indent="0">
              <a:buNone/>
            </a:pPr>
            <a:r>
              <a:rPr lang="en-US" dirty="0" smtClean="0"/>
              <a:t>The Italian city-states prospered from flourishing trade that had expanded in the Middle Ages.  Italian merchants also profited from the Crusades.</a:t>
            </a:r>
            <a:endParaRPr lang="en-US" dirty="0"/>
          </a:p>
        </p:txBody>
      </p:sp>
    </p:spTree>
    <p:extLst>
      <p:ext uri="{BB962C8B-B14F-4D97-AF65-F5344CB8AC3E}">
        <p14:creationId xmlns:p14="http://schemas.microsoft.com/office/powerpoint/2010/main" val="49934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Catholic Reformation</a:t>
            </a:r>
            <a:endParaRPr lang="en-US" dirty="0"/>
          </a:p>
        </p:txBody>
      </p:sp>
      <p:sp>
        <p:nvSpPr>
          <p:cNvPr id="3" name="Content Placeholder 2"/>
          <p:cNvSpPr>
            <a:spLocks noGrp="1"/>
          </p:cNvSpPr>
          <p:nvPr>
            <p:ph idx="1"/>
          </p:nvPr>
        </p:nvSpPr>
        <p:spPr/>
        <p:txBody>
          <a:bodyPr/>
          <a:lstStyle/>
          <a:p>
            <a:pPr marL="0" indent="0">
              <a:buNone/>
            </a:pPr>
            <a:r>
              <a:rPr lang="en-US" dirty="0" smtClean="0"/>
              <a:t>Beginning in March 1545, a group of cardinals, archbishops, bishops, abbots, and theologians met off and on for 18 years in the city of Trent. They decreed faith and good works necessary for salvation. Clerical celibacy and the seven sacraments were upheld as well as the belief in purgatory and indulgences. </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648200"/>
            <a:ext cx="28194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648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534400" cy="556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782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odern History-1300 to the Present">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Modern History-1300 to the Present</Template>
  <TotalTime>10</TotalTime>
  <Words>4624</Words>
  <Application>Microsoft Office PowerPoint</Application>
  <PresentationFormat>On-screen Show (4:3)</PresentationFormat>
  <Paragraphs>280</Paragraphs>
  <Slides>91</Slides>
  <Notes>0</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Modern History-1300 to the Present</vt:lpstr>
      <vt:lpstr>The Renaissance and Reformation</vt:lpstr>
      <vt:lpstr>The Renaissance </vt:lpstr>
      <vt:lpstr>Essential Questions</vt:lpstr>
      <vt:lpstr>PowerPoint Presentation</vt:lpstr>
      <vt:lpstr>PowerPoint Presentation</vt:lpstr>
      <vt:lpstr>PowerPoint Presentation</vt:lpstr>
      <vt:lpstr>PowerPoint Presentation</vt:lpstr>
      <vt:lpstr>PowerPoint Presentation</vt:lpstr>
      <vt:lpstr>The Italian States</vt:lpstr>
      <vt:lpstr>Milan</vt:lpstr>
      <vt:lpstr>PowerPoint Presentation</vt:lpstr>
      <vt:lpstr>Milan</vt:lpstr>
      <vt:lpstr>Venice</vt:lpstr>
      <vt:lpstr>Florence</vt:lpstr>
      <vt:lpstr>Florence and the Medici Family</vt:lpstr>
      <vt:lpstr>Medici Family</vt:lpstr>
      <vt:lpstr>Machiavelli</vt:lpstr>
      <vt:lpstr>The Prince</vt:lpstr>
      <vt:lpstr>Renaissance Society</vt:lpstr>
      <vt:lpstr>Renaissance Society</vt:lpstr>
      <vt:lpstr>Peasants and Townspeople</vt:lpstr>
      <vt:lpstr>Family and Marriage</vt:lpstr>
      <vt:lpstr>PowerPoint Presentation</vt:lpstr>
      <vt:lpstr>Family and Marriage</vt:lpstr>
      <vt:lpstr>Ideas and Art of the Renaissance</vt:lpstr>
      <vt:lpstr>Development of Humanism</vt:lpstr>
      <vt:lpstr>PowerPoint Presentation</vt:lpstr>
      <vt:lpstr>Vernacular Literature</vt:lpstr>
      <vt:lpstr>Dante</vt:lpstr>
      <vt:lpstr>Chaucer</vt:lpstr>
      <vt:lpstr>Renaissance Education</vt:lpstr>
      <vt:lpstr>Humanist Schools</vt:lpstr>
      <vt:lpstr>Humanist Schools</vt:lpstr>
      <vt:lpstr>Italian Renaissance Art</vt:lpstr>
      <vt:lpstr>PowerPoint Presentation</vt:lpstr>
      <vt:lpstr>Sculpture and Architecture</vt:lpstr>
      <vt:lpstr>Architecture</vt:lpstr>
      <vt:lpstr>PowerPoint Presentation</vt:lpstr>
      <vt:lpstr>High Renaissance Masters</vt:lpstr>
      <vt:lpstr>Leonardo da Vinci</vt:lpstr>
      <vt:lpstr>PowerPoint Presentation</vt:lpstr>
      <vt:lpstr>PowerPoint Presentation</vt:lpstr>
      <vt:lpstr>Raphael</vt:lpstr>
      <vt:lpstr>Michelangelo</vt:lpstr>
      <vt:lpstr>PowerPoint Presentation</vt:lpstr>
      <vt:lpstr>PowerPoint Presentation</vt:lpstr>
      <vt:lpstr>Northern Artistic Renaissance</vt:lpstr>
      <vt:lpstr>PowerPoint Presentation</vt:lpstr>
      <vt:lpstr>The Protestant Reformation</vt:lpstr>
      <vt:lpstr>Christian Humanism</vt:lpstr>
      <vt:lpstr>Christian Humanism</vt:lpstr>
      <vt:lpstr>Desiderius Erasmus</vt:lpstr>
      <vt:lpstr>Erasmus</vt:lpstr>
      <vt:lpstr>Need for Reform</vt:lpstr>
      <vt:lpstr>PowerPoint Presentation</vt:lpstr>
      <vt:lpstr>Need to Reform</vt:lpstr>
      <vt:lpstr>Martin Luther</vt:lpstr>
      <vt:lpstr>Martin Luther</vt:lpstr>
      <vt:lpstr>The Ninety-five Theses</vt:lpstr>
      <vt:lpstr>Ninety-five Theses</vt:lpstr>
      <vt:lpstr>A New Church Emerges</vt:lpstr>
      <vt:lpstr>A New Church Emerges</vt:lpstr>
      <vt:lpstr>Lutheranism</vt:lpstr>
      <vt:lpstr>Lutheranism</vt:lpstr>
      <vt:lpstr>Politics in the German Reformation</vt:lpstr>
      <vt:lpstr>PowerPoint Presentation</vt:lpstr>
      <vt:lpstr>Charles V</vt:lpstr>
      <vt:lpstr>Political and religious problems</vt:lpstr>
      <vt:lpstr>PowerPoint Presentation</vt:lpstr>
      <vt:lpstr>Peace of Augsburg</vt:lpstr>
      <vt:lpstr>The Spread of Protestantism</vt:lpstr>
      <vt:lpstr>Zwinglian Reformation</vt:lpstr>
      <vt:lpstr>Calvin and Calvinism</vt:lpstr>
      <vt:lpstr>Calvinism</vt:lpstr>
      <vt:lpstr>Calvinism</vt:lpstr>
      <vt:lpstr>PowerPoint Presentation</vt:lpstr>
      <vt:lpstr>Reformation in England</vt:lpstr>
      <vt:lpstr>The Break from Rome</vt:lpstr>
      <vt:lpstr>The Break from Rome</vt:lpstr>
      <vt:lpstr>A Look at Henry VIII’s wives</vt:lpstr>
      <vt:lpstr>Bloody Mary</vt:lpstr>
      <vt:lpstr>Bloody Mary</vt:lpstr>
      <vt:lpstr>PowerPoint Presentation</vt:lpstr>
      <vt:lpstr>Anabaptists</vt:lpstr>
      <vt:lpstr>Anabaptist</vt:lpstr>
      <vt:lpstr>Reformation and Society</vt:lpstr>
      <vt:lpstr>Anti-Semitism</vt:lpstr>
      <vt:lpstr>Catholic Reformation</vt:lpstr>
      <vt:lpstr>Catholic Reformation</vt:lpstr>
      <vt:lpstr>Catholic Reformation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Renaissance and Reformation</dc:title>
  <dc:creator>Williams, Darus</dc:creator>
  <cp:lastModifiedBy>Williams, Darus</cp:lastModifiedBy>
  <cp:revision>1</cp:revision>
  <dcterms:created xsi:type="dcterms:W3CDTF">2016-02-08T21:16:49Z</dcterms:created>
  <dcterms:modified xsi:type="dcterms:W3CDTF">2016-02-08T21:27:23Z</dcterms:modified>
</cp:coreProperties>
</file>