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5"/>
  </p:notesMasterIdLst>
  <p:sldIdLst>
    <p:sldId id="256" r:id="rId2"/>
    <p:sldId id="271" r:id="rId3"/>
    <p:sldId id="270" r:id="rId4"/>
    <p:sldId id="266" r:id="rId5"/>
    <p:sldId id="272" r:id="rId6"/>
    <p:sldId id="257" r:id="rId7"/>
    <p:sldId id="280" r:id="rId8"/>
    <p:sldId id="273" r:id="rId9"/>
    <p:sldId id="277" r:id="rId10"/>
    <p:sldId id="274" r:id="rId11"/>
    <p:sldId id="275" r:id="rId12"/>
    <p:sldId id="276" r:id="rId13"/>
    <p:sldId id="258" r:id="rId14"/>
    <p:sldId id="259" r:id="rId15"/>
    <p:sldId id="260" r:id="rId16"/>
    <p:sldId id="261" r:id="rId17"/>
    <p:sldId id="262" r:id="rId18"/>
    <p:sldId id="263" r:id="rId19"/>
    <p:sldId id="264" r:id="rId20"/>
    <p:sldId id="267" r:id="rId21"/>
    <p:sldId id="268" r:id="rId22"/>
    <p:sldId id="269" r:id="rId23"/>
    <p:sldId id="279"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60"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864" y="136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E8FEB5F-DA1C-480F-B5D5-699C80F1AC1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0346D-524E-43D3-AA8A-F6FD6CD0B7DE}" type="slidenum">
              <a:rPr lang="en-US"/>
              <a:pPr/>
              <a:t>1</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I don’t like this title!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22D319-5AA3-426A-88C1-9C57D8623FDE}" type="slidenum">
              <a:rPr lang="en-US"/>
              <a:pPr/>
              <a:t>10</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Recognize the choice, use and effect of figurative language, vocabulary and patterns of language. What might the animals symbolize or represent?</a:t>
            </a:r>
          </a:p>
          <a:p>
            <a:r>
              <a:rPr lang="en-US"/>
              <a:t>Evaluate ideas and themes that broaden perspectives and extend thinking. What are the questions left unanswered in “The Tyger” but made explicit in “The Lamb”?</a:t>
            </a:r>
          </a:p>
          <a:p>
            <a:r>
              <a:rPr lang="en-US"/>
              <a:t>Consider poetic forms and their effects. How does the structure and rhythm of the poem affect how we read it?</a:t>
            </a:r>
          </a:p>
          <a:p>
            <a:r>
              <a:rPr lang="en-US"/>
              <a:t>Respond imaginatively, drawing on the whole text and other readings. How could you present the poem as Blake has done using appropriate handwriting and illustration?</a:t>
            </a:r>
          </a:p>
          <a:p>
            <a:endParaRPr lang="en-US"/>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53AC88-7418-4BBC-8BC6-836F798AFB79}" type="slidenum">
              <a:rPr lang="en-US"/>
              <a:pPr/>
              <a:t>11</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Teach it to the children so that they can all deliver it clearly and on beat. Use a percussion instrument to mark time. Display the words on a whiteboard or flip chart – an interactive whiteboard is best for this activity. Once the children know the poem off by heart, remove the second line so that they recite the poem without it, keeping to time. Do the same with other lines. Then include only the last word of each line so that the children mark time and just say “bright… night… eye… symmetry”. Once the children have mastered this, use just a few words from different parts of the poem so that children say, for example: “bright… forests… night… What… symmetry”. You could develop this into a performance of the whole verse (or the whole poem if you can) with different groups of children spread around the room, each delivering only some of the words, thus creating a spatial, choral work. </a:t>
            </a:r>
            <a:r>
              <a:rPr lang="en-US" b="1"/>
              <a:t>Point out to the children how this approach fits the nature of the poem with its sense of magic and mysterious power, and how the sound coming from all around matches the idea of the forest where sounds can startle and surprise.</a:t>
            </a:r>
          </a:p>
          <a:p>
            <a:endParaRPr lang="en-US" b="1"/>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4F8AA-9C13-46B2-BFAB-FB6A13035234}" type="slidenum">
              <a:rPr lang="en-US"/>
              <a:pPr/>
              <a:t>12</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Write a letter to a friend about the two poems. Tell your friend which poem you prefer and give reasons why. You could include: </a:t>
            </a:r>
          </a:p>
          <a:p>
            <a:pPr lvl="1"/>
            <a:r>
              <a:rPr lang="en-US" sz="1400"/>
              <a:t>Language and vocabulary </a:t>
            </a:r>
          </a:p>
          <a:p>
            <a:pPr lvl="1"/>
            <a:r>
              <a:rPr lang="en-US" sz="1400"/>
              <a:t>Rhyme and rhythm </a:t>
            </a:r>
          </a:p>
          <a:p>
            <a:pPr lvl="1"/>
            <a:r>
              <a:rPr lang="en-US" sz="1400"/>
              <a:t>The poet’s attitude </a:t>
            </a:r>
          </a:p>
          <a:p>
            <a:pPr lvl="1"/>
            <a:r>
              <a:rPr lang="en-US" sz="1400"/>
              <a:t>Your own ideas </a:t>
            </a:r>
          </a:p>
          <a:p>
            <a:endParaRPr lang="en-US"/>
          </a:p>
          <a:p>
            <a:endParaRPr lang="en-US"/>
          </a:p>
          <a:p>
            <a:r>
              <a:rPr lang="en-US" sz="1800"/>
              <a:t>   </a:t>
            </a:r>
            <a:r>
              <a:rPr lang="en-US"/>
              <a:t>Ask the students to write a poem in which they converse with an animal as in Kenneth Koch’s </a:t>
            </a:r>
            <a:r>
              <a:rPr lang="en-US" i="1"/>
              <a:t>Rose, Where Did You Get that Red? </a:t>
            </a:r>
            <a:r>
              <a:rPr lang="en-US"/>
              <a:t>Or write a dialogue between the lamb and the tyger.</a:t>
            </a:r>
          </a:p>
          <a:p>
            <a:endParaRPr lang="en-US"/>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40C84-A0AC-4702-AF06-27D17B353F5F}" type="slidenum">
              <a:rPr lang="en-US"/>
              <a:pPr/>
              <a:t>13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3567D7-8B4B-4374-B05E-A546219B5BA9}" type="slidenum">
              <a:rPr lang="en-US"/>
              <a:pPr/>
              <a:t>14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pPr>
              <a:lnSpc>
                <a:spcPct val="80000"/>
              </a:lnSpc>
            </a:pPr>
            <a:r>
              <a:rPr lang="en-US" sz="900"/>
              <a:t>Richard Kell was born in Youghal, Co Cork, in 1927.</a:t>
            </a:r>
            <a:br>
              <a:rPr lang="en-US" sz="900"/>
            </a:br>
            <a:r>
              <a:rPr lang="en-US" sz="900"/>
              <a:t>His poetry collections include Control Tower (London, Chatto &amp;amp; Windus, 1962); Differences (Chatto &amp;amp; Windus, 1969); Humours (Sunderland, Ceolfrith Press, 1978); The Broken Circle (Ceolfrith Press, 1981); In Praise of Warmth (Dublin, Dedalus Press, 1987); Rock and Water (Dedalus Press, 1993); Collected Poems (Belfast, Lagan Press, 2001); Under the Rainbow (Lagan Press, 2003).; and Letters to Enid (Shoestring Press, 2004)</a:t>
            </a:r>
            <a:br>
              <a:rPr lang="en-US" sz="900"/>
            </a:br>
            <a:r>
              <a:rPr lang="en-US" sz="900"/>
              <a:t>He lives in Newcastle, UK. </a:t>
            </a:r>
          </a:p>
          <a:p>
            <a:pPr>
              <a:lnSpc>
                <a:spcPct val="80000"/>
              </a:lnSpc>
            </a:pPr>
            <a:r>
              <a:rPr lang="en-US" sz="900"/>
              <a:t>Richard Kell, born in 1927 in Youghal, County Cork, was the second of four children. Their father (Protestant Northern Irish) was George, a Methodist clergyman who later became a missionary. Their mother (Protestant Southern Irish) was Irene, née Musgrave. After five early years in India, Kell was educated mainly in Belfast and Dublin. With a degree in English and French literature from Trinity College Dublin, he worked in England as a schoolteacher, then as a librarian, and eventually as a teacher in further and higher education. In 1983, he took early retirement from a 13-year post as a senior lecturer in English and American literature at Newcastle upon Tyne Polytechnic, now the University of Northumbria. He and Muriel Nairn, a Dubliner, had been married in 1953. They had two sons, Colin and Timothy, and two daughters, Carolyn and Shelagh. Muriel died in 1975 and Colin 20 years later. </a:t>
            </a:r>
          </a:p>
          <a:p>
            <a:pPr>
              <a:lnSpc>
                <a:spcPct val="80000"/>
              </a:lnSpc>
            </a:pPr>
            <a:r>
              <a:rPr lang="en-US" sz="900"/>
              <a:t>Meanwhile, Kell had been writing verse, prose and music. Some of his compositions were performed by soloists, small groups and orchestras (including Northern Sinfonia, the Liverpool Philharmonic and the BBC Concert Orchestra), but he gave up composing in 1995. He reviewed poetry in the 1960s for the </a:t>
            </a:r>
            <a:r>
              <a:rPr lang="en-US" sz="900" i="1"/>
              <a:t>Guardian</a:t>
            </a:r>
            <a:r>
              <a:rPr lang="en-US" sz="900"/>
              <a:t> and the </a:t>
            </a:r>
            <a:r>
              <a:rPr lang="en-US" sz="900" i="1"/>
              <a:t>Critical Survey</a:t>
            </a:r>
            <a:r>
              <a:rPr lang="en-US" sz="900"/>
              <a:t>, and more recently for </a:t>
            </a:r>
            <a:r>
              <a:rPr lang="en-US" sz="900" i="1"/>
              <a:t>Iron</a:t>
            </a:r>
            <a:r>
              <a:rPr lang="en-US" sz="900"/>
              <a:t>. Over the years, many of his poems and a few critical essays appeared in magazines and/or anthologies. He has given readings in numerous places, including Newcastle (Morden Tower) and Durham (Colpitts Poetry). He was a co-editor of </a:t>
            </a:r>
            <a:r>
              <a:rPr lang="en-US" sz="900" i="1"/>
              <a:t>Other Poetry</a:t>
            </a:r>
            <a:r>
              <a:rPr lang="en-US" sz="900"/>
              <a:t>, series II, from 1995 to 2003. Though he retired from this post voluntarily at the age of 75, he did so reluctantly (the magazine being a good one with an excellent editorial spirit) as well as gratefully. He likes being in Newcastle but sometimes thinks - perhaps too romantically, he says - of ending his days in Ireland. </a:t>
            </a:r>
          </a:p>
          <a:p>
            <a:pPr>
              <a:lnSpc>
                <a:spcPct val="80000"/>
              </a:lnSpc>
            </a:pPr>
            <a:r>
              <a:rPr lang="en-US" sz="900"/>
              <a:t>Poetry collections: </a:t>
            </a:r>
            <a:r>
              <a:rPr lang="en-US" sz="900" i="1"/>
              <a:t>Control Tower</a:t>
            </a:r>
            <a:r>
              <a:rPr lang="en-US" sz="900"/>
              <a:t> (London, Chatto &amp; Windus, 1962), </a:t>
            </a:r>
            <a:r>
              <a:rPr lang="en-US" sz="900" i="1"/>
              <a:t>Differences</a:t>
            </a:r>
            <a:r>
              <a:rPr lang="en-US" sz="900"/>
              <a:t> (Chatto &amp; Windus, 1969), </a:t>
            </a:r>
            <a:r>
              <a:rPr lang="en-US" sz="900" i="1"/>
              <a:t>Humours</a:t>
            </a:r>
            <a:r>
              <a:rPr lang="en-US" sz="900"/>
              <a:t> (Sunderland, Ceolfrith Press, 1978), </a:t>
            </a:r>
            <a:r>
              <a:rPr lang="en-US" sz="900" i="1"/>
              <a:t>The Broken Circle</a:t>
            </a:r>
            <a:r>
              <a:rPr lang="en-US" sz="900"/>
              <a:t> (Ceolfrith Press, 1981), </a:t>
            </a:r>
            <a:r>
              <a:rPr lang="en-US" sz="900" i="1"/>
              <a:t>In Praise of Warmth</a:t>
            </a:r>
            <a:r>
              <a:rPr lang="en-US" sz="900"/>
              <a:t> (Dublin, Dedalus Press, 1987), </a:t>
            </a:r>
            <a:r>
              <a:rPr lang="en-US" sz="900" i="1"/>
              <a:t>Rock and Water</a:t>
            </a:r>
            <a:r>
              <a:rPr lang="en-US" sz="900"/>
              <a:t> (Dedalus Press, 1993), </a:t>
            </a:r>
            <a:r>
              <a:rPr lang="en-US" sz="900" i="1"/>
              <a:t>Collected Poems</a:t>
            </a:r>
            <a:r>
              <a:rPr lang="en-US" sz="900"/>
              <a:t> (Belfast, Lagan Press, 2001), </a:t>
            </a:r>
            <a:r>
              <a:rPr lang="en-US" sz="900" i="1"/>
              <a:t>Under the Rainbow</a:t>
            </a:r>
            <a:r>
              <a:rPr lang="en-US" sz="900"/>
              <a:t> (Lagan Press, 2003), </a:t>
            </a:r>
            <a:r>
              <a:rPr lang="en-US" sz="900" i="1"/>
              <a:t>Letters to Enid</a:t>
            </a:r>
            <a:r>
              <a:rPr lang="en-US" sz="900"/>
              <a:t> (Shoestring Press, 2004). </a:t>
            </a:r>
            <a:br>
              <a:rPr lang="en-US" sz="900"/>
            </a:br>
            <a:r>
              <a:rPr lang="en-US" sz="900"/>
              <a:t>Works in typescript: </a:t>
            </a:r>
            <a:r>
              <a:rPr lang="en-US" sz="900" i="1"/>
              <a:t>Companionable Journeys</a:t>
            </a:r>
            <a:r>
              <a:rPr lang="en-US" sz="900"/>
              <a:t> (poem of 4000 lines), </a:t>
            </a:r>
            <a:r>
              <a:rPr lang="en-US" sz="900" i="1"/>
              <a:t>The Nice Boy</a:t>
            </a:r>
            <a:r>
              <a:rPr lang="en-US" sz="900"/>
              <a:t> (cycle of short stories), </a:t>
            </a:r>
            <a:r>
              <a:rPr lang="en-US" sz="900" i="1"/>
              <a:t>The Banyan Book</a:t>
            </a:r>
            <a:r>
              <a:rPr lang="en-US" sz="900"/>
              <a:t> (reflective journal of 650,000 words), </a:t>
            </a:r>
            <a:r>
              <a:rPr lang="en-US" sz="900" i="1"/>
              <a:t>The Rowan Book</a:t>
            </a:r>
            <a:r>
              <a:rPr lang="en-US" sz="900"/>
              <a:t> (reflective journal in progress).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CF4BEB-B864-407C-A8EB-D4518E877184}" type="slidenum">
              <a:rPr lang="en-US"/>
              <a:pPr/>
              <a:t>15</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pPr>
              <a:lnSpc>
                <a:spcPct val="80000"/>
              </a:lnSpc>
            </a:pPr>
            <a:r>
              <a:rPr lang="en-US" sz="800" b="1" i="1"/>
              <a:t>S</a:t>
            </a:r>
            <a:r>
              <a:rPr lang="en-US" sz="800" b="1"/>
              <a:t>he was changeable, self-absorbed, and dangerously romantic. Perhaps she was justified in running away from a difficult marriage, but her manner of running nearly destroyed three families. She and her lover burrowed themselves in the English countryside, leaving her mother and siblings to take the brunt of the scandal. She pretty much discarded her only child. A friend claimed she was "positively dotty" about Shelley, not just making him her model in art and life but on occasion actually "seeing" the dead poet. As she grew older she became more difficult, encased in her self-image as Preeminent Poetess. In the end, few acquaintances had much patience or, for that matter, much good to say about her. </a:t>
            </a:r>
          </a:p>
          <a:p>
            <a:pPr>
              <a:lnSpc>
                <a:spcPct val="80000"/>
              </a:lnSpc>
            </a:pPr>
            <a:r>
              <a:rPr lang="en-US" sz="800" i="1"/>
              <a:t>B</a:t>
            </a:r>
            <a:r>
              <a:rPr lang="en-US" sz="800"/>
              <a:t>ut she was also beautiful, gifted, generous to other women and writers, and one of the most lucid, lyrical voices among America's "popular modern" poets. As a girl she was already bookish--not in the languid or inactive sense but girded, embraced by books, between whose covers lay the word-perfect world she sought. She grew into a tall, dark beauty in the classic 1920s style of Louise Brooks, the legendary silent screen star. Some who knew her claimed she was the most striking woman they ever met. She puttered away her twenties. In her thirties she gave birth to sonnets that startled many contemporaries with their gem-like brilliance. She wrote four historical novels widely admired when first published, although interest in them diminished in the masculine era of the 1940s and 50s. In every decade since, her poetry has been rediscovered by readers foraging quietly through libraries across the country. Two of her poems have become emblems of the women's movement. </a:t>
            </a:r>
          </a:p>
          <a:p>
            <a:pPr>
              <a:lnSpc>
                <a:spcPct val="80000"/>
              </a:lnSpc>
            </a:pPr>
            <a:r>
              <a:rPr lang="en-US" sz="800"/>
              <a:t>I was one of the foragers. In the early 70s I came upon a volume of Wylie poems in my city library's "old" stacks. The book's spine was turning brittle. This was before our library began downsizing its collection in favor of bestselling fiction and self-help books, sending many older works to the university to be buried in basement archives. I had set out to read a different poet every month, going alphabetically. I finally arrived at the W-Zs. Wylie was my twelfth discovery. One book I found was the biography by her sister, novelist Nancy Hoyt. Hoyt paid tribute to Elinor's "fondness for the small and perfect"--a fondness that extended to small English cottages, Dresden porcelain miniatures, intimate dinners with friends, and her own bright, brilliant "pomes." Hoyt also introduced my favorite Wylie poem: one of the "Bird Songs," written for an English friend, Edith Olivier, in 1928: </a:t>
            </a:r>
          </a:p>
          <a:p>
            <a:pPr>
              <a:lnSpc>
                <a:spcPct val="80000"/>
              </a:lnSpc>
            </a:pPr>
            <a:r>
              <a:rPr lang="en-US" sz="800"/>
              <a:t>I. </a:t>
            </a:r>
          </a:p>
          <a:p>
            <a:pPr>
              <a:lnSpc>
                <a:spcPct val="80000"/>
              </a:lnSpc>
            </a:pPr>
            <a:r>
              <a:rPr lang="en-US" sz="800"/>
              <a:t>The Little Clock </a:t>
            </a:r>
          </a:p>
          <a:p>
            <a:pPr>
              <a:lnSpc>
                <a:spcPct val="80000"/>
              </a:lnSpc>
            </a:pPr>
            <a:r>
              <a:rPr lang="en-US" sz="800"/>
              <a:t>Half-past-four and the first bird waking,</a:t>
            </a:r>
            <a:br>
              <a:rPr lang="en-US" sz="800"/>
            </a:br>
            <a:r>
              <a:rPr lang="en-US" sz="800"/>
              <a:t>Falling on my heart like a thin green leaf.</a:t>
            </a:r>
            <a:br>
              <a:rPr lang="en-US" sz="800"/>
            </a:br>
            <a:r>
              <a:rPr lang="en-US" sz="800"/>
              <a:t>If you are alive, your heart is breaking,</a:t>
            </a:r>
            <a:br>
              <a:rPr lang="en-US" sz="800"/>
            </a:br>
            <a:r>
              <a:rPr lang="en-US" sz="800"/>
              <a:t>If you are dead, you are done with grief. </a:t>
            </a:r>
          </a:p>
          <a:p>
            <a:pPr>
              <a:lnSpc>
                <a:spcPct val="80000"/>
              </a:lnSpc>
            </a:pPr>
            <a:r>
              <a:rPr lang="en-US" sz="800"/>
              <a:t>Half-past-five and the birds singing sweetly,</a:t>
            </a:r>
            <a:br>
              <a:rPr lang="en-US" sz="800"/>
            </a:br>
            <a:r>
              <a:rPr lang="en-US" sz="800"/>
              <a:t>World washed silver with the rain and the wind.</a:t>
            </a:r>
            <a:br>
              <a:rPr lang="en-US" sz="800"/>
            </a:br>
            <a:r>
              <a:rPr lang="en-US" sz="800"/>
              <a:t>If you are a saint, you have lived discreetly,</a:t>
            </a:r>
            <a:br>
              <a:rPr lang="en-US" sz="800"/>
            </a:br>
            <a:r>
              <a:rPr lang="en-US" sz="800"/>
              <a:t>If you are a sinner, you have surely sinned. </a:t>
            </a:r>
          </a:p>
          <a:p>
            <a:pPr>
              <a:lnSpc>
                <a:spcPct val="80000"/>
              </a:lnSpc>
            </a:pPr>
            <a:r>
              <a:rPr lang="en-US" sz="800"/>
              <a:t>Half-past-seven and the birds singing madly;</a:t>
            </a:r>
            <a:br>
              <a:rPr lang="en-US" sz="800"/>
            </a:br>
            <a:r>
              <a:rPr lang="en-US" sz="800"/>
              <a:t>Sun flames up in the sky like a lark,</a:t>
            </a:r>
            <a:br>
              <a:rPr lang="en-US" sz="800"/>
            </a:br>
            <a:r>
              <a:rPr lang="en-US" sz="800"/>
              <a:t>If there are things to remember sadly,</a:t>
            </a:r>
            <a:br>
              <a:rPr lang="en-US" sz="800"/>
            </a:br>
            <a:r>
              <a:rPr lang="en-US" sz="800"/>
              <a:t>Wait and remember them after dark. </a:t>
            </a:r>
            <a:br>
              <a:rPr lang="en-US" sz="800"/>
            </a:br>
            <a:r>
              <a:rPr lang="en-US" sz="800"/>
              <a:t>Elinor (Hoyt) Wylie (September 7, 1885 – December 16, 1928) was an American poet and novelist who was popular before World War II. She was a contemporary of Edna St. Vincent Millay. </a:t>
            </a:r>
            <a:br>
              <a:rPr lang="en-US" sz="800"/>
            </a:br>
            <a:r>
              <a:rPr lang="en-US" sz="800"/>
              <a:t/>
            </a:r>
            <a:br>
              <a:rPr lang="en-US" sz="800"/>
            </a:br>
            <a:r>
              <a:rPr lang="en-US" sz="800"/>
              <a:t>In 1921, she published her first official collection of poetry, Nets to Catch the Wind, which gained her renown. Wylie was known for her sonnets, but her work was often overshadowed by her love life. She married three times, and had a son by her first husband. Her last marriage was to William Rose Benet, who was part of her literary circle. Her other volumes of poetry are "Black Armour," "Trivial Breath," and "Angels and Earthly Creatures." Her novels which are delicately wrought and filled with ironic fancy, include Jennifer Lorn (1923), The Venetian Glass Nephew (1925), The Orphan Angel (1926), and Mr. Hodge and Mr. Hazard (1928). </a:t>
            </a:r>
            <a:br>
              <a:rPr lang="en-US" sz="800"/>
            </a:br>
            <a:r>
              <a:rPr lang="en-US" sz="800"/>
              <a:t/>
            </a:r>
            <a:br>
              <a:rPr lang="en-US" sz="800"/>
            </a:br>
            <a:r>
              <a:rPr lang="en-US" sz="800"/>
              <a:t>Elinor Morton Hoyt was born in Somerville, New Jersey. Her grandfather was governor of Pennsylvania and she was raised in a socially prominent family in Washington, D.C. She eloped with Philip Hichborn, and later eloped with Horace Wylie. Her last marriage - in a short, flamboyant life - was to the writer William Rose Benet. Talented in several arts, she was torn between painting and writing. She wrote eight novels and books of poetry. Her first book, Incidental Numbers (1912), was published privately in England. The first of her books to bring her recognition was Nets to Catch the Wind (1921). Her other volumes of poetry include: Black Armour (1923), Trivial Breath (1928), Angels and Earthly Creatures(1929), and Collected Poems of Elinor Wylie (1932). </a:t>
            </a:r>
            <a:br>
              <a:rPr lang="en-US" sz="800"/>
            </a:br>
            <a:endParaRPr lang="en-US" sz="8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19EB1-AB81-4F34-9ECD-2D6D39C8447B}" type="slidenum">
              <a:rPr lang="en-US"/>
              <a:pPr/>
              <a:t>16</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02896-3253-435A-8EE3-C59036CB25D2}" type="slidenum">
              <a:rPr lang="en-US"/>
              <a:pPr/>
              <a:t>17</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pPr>
              <a:lnSpc>
                <a:spcPct val="80000"/>
              </a:lnSpc>
            </a:pPr>
            <a:r>
              <a:rPr lang="en-US" sz="800"/>
              <a:t>Gwendolyn Brooks was born in Topeka, Kansas, in 1917 and raised in Chicago. She is the author of more than twenty books of poetry, including </a:t>
            </a:r>
            <a:r>
              <a:rPr lang="en-US" sz="800" i="1"/>
              <a:t>Children Coming Home</a:t>
            </a:r>
            <a:r>
              <a:rPr lang="en-US" sz="800"/>
              <a:t> (The David Co., 1991); </a:t>
            </a:r>
            <a:r>
              <a:rPr lang="en-US" sz="800" i="1"/>
              <a:t>Blacks</a:t>
            </a:r>
            <a:r>
              <a:rPr lang="en-US" sz="800"/>
              <a:t> (1987); </a:t>
            </a:r>
            <a:r>
              <a:rPr lang="en-US" sz="800" i="1"/>
              <a:t>To Disembark </a:t>
            </a:r>
            <a:r>
              <a:rPr lang="en-US" sz="800"/>
              <a:t>(1981); </a:t>
            </a:r>
            <a:r>
              <a:rPr lang="en-US" sz="800" i="1"/>
              <a:t>The Near-Johannesburg Boy and Other Poems</a:t>
            </a:r>
            <a:r>
              <a:rPr lang="en-US" sz="800"/>
              <a:t> (1986); </a:t>
            </a:r>
            <a:r>
              <a:rPr lang="en-US" sz="800" i="1"/>
              <a:t>Riot </a:t>
            </a:r>
            <a:r>
              <a:rPr lang="en-US" sz="800"/>
              <a:t>(1969); </a:t>
            </a:r>
            <a:r>
              <a:rPr lang="en-US" sz="800" i="1"/>
              <a:t>In the Mecca</a:t>
            </a:r>
            <a:r>
              <a:rPr lang="en-US" sz="800"/>
              <a:t> (1968); </a:t>
            </a:r>
            <a:r>
              <a:rPr lang="en-US" sz="800" i="1"/>
              <a:t>The Bean Eaters</a:t>
            </a:r>
            <a:r>
              <a:rPr lang="en-US" sz="800"/>
              <a:t> (1960);</a:t>
            </a:r>
            <a:r>
              <a:rPr lang="en-US" sz="800" i="1"/>
              <a:t> Annie Allen</a:t>
            </a:r>
            <a:r>
              <a:rPr lang="en-US" sz="800"/>
              <a:t> (1949), for which she received the Pulitzer Prize; and </a:t>
            </a:r>
            <a:r>
              <a:rPr lang="en-US" sz="800" i="1"/>
              <a:t>A Street in Bronzeville</a:t>
            </a:r>
            <a:r>
              <a:rPr lang="en-US" sz="800"/>
              <a:t> (1945). She also wrote numerous other books including a novel, </a:t>
            </a:r>
            <a:r>
              <a:rPr lang="en-US" sz="800" i="1"/>
              <a:t>Maud Martha</a:t>
            </a:r>
            <a:r>
              <a:rPr lang="en-US" sz="800"/>
              <a:t> (1953), and</a:t>
            </a:r>
            <a:r>
              <a:rPr lang="en-US" sz="800" i="1"/>
              <a:t> Report from Part One: An Autobiography</a:t>
            </a:r>
            <a:r>
              <a:rPr lang="en-US" sz="800"/>
              <a:t> (1972), and edited </a:t>
            </a:r>
            <a:r>
              <a:rPr lang="en-US" sz="800" i="1"/>
              <a:t>Jump Bad: A New Chicago Anthology</a:t>
            </a:r>
            <a:r>
              <a:rPr lang="en-US" sz="800"/>
              <a:t> (1971). In 1968 she was named Poet Laureate for the state of Illinois, and from 1985-86 she was Consultant in Poetry to the Library of Congress. She also received an American Academy of Arts and Letters award, the Frost Medal, a National Endowment for the Arts award, the Shelley Memorial Award, and fellowships from The Academy of American Poets and the Guggenheim Foundation. She lived in Chicago until her death on December 3, 2000.</a:t>
            </a:r>
            <a:endParaRPr lang="en-US" sz="800" b="1"/>
          </a:p>
          <a:p>
            <a:pPr>
              <a:lnSpc>
                <a:spcPct val="80000"/>
              </a:lnSpc>
            </a:pPr>
            <a:r>
              <a:rPr lang="en-US" sz="800" b="1"/>
              <a:t>A Selected Bibliography</a:t>
            </a:r>
            <a:r>
              <a:rPr lang="en-US" sz="800"/>
              <a:t> </a:t>
            </a:r>
            <a:endParaRPr lang="en-US" sz="800" b="1"/>
          </a:p>
          <a:p>
            <a:pPr>
              <a:lnSpc>
                <a:spcPct val="80000"/>
              </a:lnSpc>
            </a:pPr>
            <a:r>
              <a:rPr lang="en-US" sz="800" b="1"/>
              <a:t>Poetry</a:t>
            </a:r>
            <a:r>
              <a:rPr lang="en-US" sz="800"/>
              <a:t> </a:t>
            </a:r>
            <a:endParaRPr lang="en-US" sz="800" i="1"/>
          </a:p>
          <a:p>
            <a:pPr>
              <a:lnSpc>
                <a:spcPct val="80000"/>
              </a:lnSpc>
            </a:pPr>
            <a:r>
              <a:rPr lang="en-US" sz="800" i="1"/>
              <a:t>A Street in Bronzeville</a:t>
            </a:r>
            <a:r>
              <a:rPr lang="en-US" sz="800"/>
              <a:t> (1945)</a:t>
            </a:r>
            <a:br>
              <a:rPr lang="en-US" sz="800"/>
            </a:br>
            <a:r>
              <a:rPr lang="en-US" sz="800" i="1"/>
              <a:t>Aloneness</a:t>
            </a:r>
            <a:r>
              <a:rPr lang="en-US" sz="800"/>
              <a:t> (1971)</a:t>
            </a:r>
            <a:br>
              <a:rPr lang="en-US" sz="800"/>
            </a:br>
            <a:r>
              <a:rPr lang="en-US" sz="800" i="1"/>
              <a:t>Annie Allen</a:t>
            </a:r>
            <a:r>
              <a:rPr lang="en-US" sz="800"/>
              <a:t> (1949)</a:t>
            </a:r>
            <a:br>
              <a:rPr lang="en-US" sz="800"/>
            </a:br>
            <a:r>
              <a:rPr lang="en-US" sz="800" i="1"/>
              <a:t>Aurora</a:t>
            </a:r>
            <a:r>
              <a:rPr lang="en-US" sz="800"/>
              <a:t> (1972)</a:t>
            </a:r>
            <a:br>
              <a:rPr lang="en-US" sz="800"/>
            </a:br>
            <a:r>
              <a:rPr lang="en-US" sz="800" i="1"/>
              <a:t>Beckonings</a:t>
            </a:r>
            <a:r>
              <a:rPr lang="en-US" sz="800"/>
              <a:t> (1975)</a:t>
            </a:r>
            <a:br>
              <a:rPr lang="en-US" sz="800"/>
            </a:br>
            <a:r>
              <a:rPr lang="en-US" sz="800" i="1"/>
              <a:t>Black Love</a:t>
            </a:r>
            <a:r>
              <a:rPr lang="en-US" sz="800"/>
              <a:t> (1981)</a:t>
            </a:r>
            <a:br>
              <a:rPr lang="en-US" sz="800"/>
            </a:br>
            <a:r>
              <a:rPr lang="en-US" sz="800" i="1"/>
              <a:t>Black Steel: Joe Frazier and Muhammad Ali</a:t>
            </a:r>
            <a:r>
              <a:rPr lang="en-US" sz="800"/>
              <a:t> (1971)</a:t>
            </a:r>
            <a:br>
              <a:rPr lang="en-US" sz="800"/>
            </a:br>
            <a:r>
              <a:rPr lang="en-US" sz="800" i="1"/>
              <a:t>Blacks</a:t>
            </a:r>
            <a:r>
              <a:rPr lang="en-US" sz="800"/>
              <a:t> (1987)</a:t>
            </a:r>
            <a:br>
              <a:rPr lang="en-US" sz="800"/>
            </a:br>
            <a:r>
              <a:rPr lang="en-US" sz="800" i="1"/>
              <a:t>Bronzeville Boys and Girls</a:t>
            </a:r>
            <a:r>
              <a:rPr lang="en-US" sz="800"/>
              <a:t> (1956)</a:t>
            </a:r>
            <a:br>
              <a:rPr lang="en-US" sz="800"/>
            </a:br>
            <a:r>
              <a:rPr lang="en-US" sz="800" i="1"/>
              <a:t>Children Coming Home</a:t>
            </a:r>
            <a:r>
              <a:rPr lang="en-US" sz="800"/>
              <a:t> (1991)</a:t>
            </a:r>
            <a:br>
              <a:rPr lang="en-US" sz="800"/>
            </a:br>
            <a:r>
              <a:rPr lang="en-US" sz="800" i="1"/>
              <a:t>Family Pictures</a:t>
            </a:r>
            <a:r>
              <a:rPr lang="en-US" sz="800"/>
              <a:t> (1970)</a:t>
            </a:r>
            <a:br>
              <a:rPr lang="en-US" sz="800"/>
            </a:br>
            <a:r>
              <a:rPr lang="en-US" sz="800" i="1"/>
              <a:t>In the Mecca</a:t>
            </a:r>
            <a:r>
              <a:rPr lang="en-US" sz="800"/>
              <a:t> (1968)</a:t>
            </a:r>
            <a:br>
              <a:rPr lang="en-US" sz="800"/>
            </a:br>
            <a:r>
              <a:rPr lang="en-US" sz="800" i="1"/>
              <a:t>Riot</a:t>
            </a:r>
            <a:r>
              <a:rPr lang="en-US" sz="800"/>
              <a:t> (1970)</a:t>
            </a:r>
            <a:br>
              <a:rPr lang="en-US" sz="800"/>
            </a:br>
            <a:r>
              <a:rPr lang="en-US" sz="800" i="1"/>
              <a:t>Selected Poems</a:t>
            </a:r>
            <a:r>
              <a:rPr lang="en-US" sz="800"/>
              <a:t> (1963)</a:t>
            </a:r>
            <a:br>
              <a:rPr lang="en-US" sz="800"/>
            </a:br>
            <a:r>
              <a:rPr lang="en-US" sz="800" i="1"/>
              <a:t>The Bean Eaters</a:t>
            </a:r>
            <a:r>
              <a:rPr lang="en-US" sz="800"/>
              <a:t> (1960)</a:t>
            </a:r>
            <a:br>
              <a:rPr lang="en-US" sz="800"/>
            </a:br>
            <a:r>
              <a:rPr lang="en-US" sz="800" i="1"/>
              <a:t>The Near-Johannesburg Boy and Other Poems</a:t>
            </a:r>
            <a:r>
              <a:rPr lang="en-US" sz="800"/>
              <a:t> (1986)</a:t>
            </a:r>
            <a:br>
              <a:rPr lang="en-US" sz="800"/>
            </a:br>
            <a:r>
              <a:rPr lang="en-US" sz="800" i="1"/>
              <a:t>The Wall</a:t>
            </a:r>
            <a:r>
              <a:rPr lang="en-US" sz="800"/>
              <a:t> (1967)</a:t>
            </a:r>
            <a:br>
              <a:rPr lang="en-US" sz="800"/>
            </a:br>
            <a:r>
              <a:rPr lang="en-US" sz="800" i="1"/>
              <a:t>The World of Gwendolyn Brooks</a:t>
            </a:r>
            <a:r>
              <a:rPr lang="en-US" sz="800"/>
              <a:t> (1971)</a:t>
            </a:r>
            <a:br>
              <a:rPr lang="en-US" sz="800"/>
            </a:br>
            <a:r>
              <a:rPr lang="en-US" sz="800" i="1"/>
              <a:t>To Disembark</a:t>
            </a:r>
            <a:r>
              <a:rPr lang="en-US" sz="800"/>
              <a:t> (1981)</a:t>
            </a:r>
            <a:br>
              <a:rPr lang="en-US" sz="800"/>
            </a:br>
            <a:r>
              <a:rPr lang="en-US" sz="800" i="1"/>
              <a:t>We Real Cool</a:t>
            </a:r>
            <a:r>
              <a:rPr lang="en-US" sz="800"/>
              <a:t> (1966)</a:t>
            </a:r>
            <a:br>
              <a:rPr lang="en-US" sz="800"/>
            </a:br>
            <a:r>
              <a:rPr lang="en-US" sz="800" i="1"/>
              <a:t>Winnie</a:t>
            </a:r>
            <a:r>
              <a:rPr lang="en-US" sz="800"/>
              <a:t> (1988)</a:t>
            </a:r>
            <a:br>
              <a:rPr lang="en-US" sz="800"/>
            </a:br>
            <a:r>
              <a:rPr lang="en-US" sz="800"/>
              <a:t>Gwendolyn Brooks was born in Topeka, Kansas, in 1917 and raised in Chicago. She is the author of more than twenty books of poetry, including </a:t>
            </a:r>
            <a:r>
              <a:rPr lang="en-US" sz="800" i="1"/>
              <a:t>Children Coming Home</a:t>
            </a:r>
            <a:r>
              <a:rPr lang="en-US" sz="800"/>
              <a:t> (The David Co., 1991); </a:t>
            </a:r>
            <a:r>
              <a:rPr lang="en-US" sz="800" i="1"/>
              <a:t>Blacks</a:t>
            </a:r>
            <a:r>
              <a:rPr lang="en-US" sz="800"/>
              <a:t> (1987); </a:t>
            </a:r>
            <a:r>
              <a:rPr lang="en-US" sz="800" i="1"/>
              <a:t>To Disembark </a:t>
            </a:r>
            <a:r>
              <a:rPr lang="en-US" sz="800"/>
              <a:t>(1981); </a:t>
            </a:r>
            <a:r>
              <a:rPr lang="en-US" sz="800" i="1"/>
              <a:t>The Near-Johannesburg Boy and Other Poems</a:t>
            </a:r>
            <a:r>
              <a:rPr lang="en-US" sz="800"/>
              <a:t> (1986); </a:t>
            </a:r>
            <a:r>
              <a:rPr lang="en-US" sz="800" i="1"/>
              <a:t>Riot </a:t>
            </a:r>
            <a:r>
              <a:rPr lang="en-US" sz="800"/>
              <a:t>(1969); </a:t>
            </a:r>
            <a:r>
              <a:rPr lang="en-US" sz="800" i="1"/>
              <a:t>In the Mecca</a:t>
            </a:r>
            <a:r>
              <a:rPr lang="en-US" sz="800"/>
              <a:t> (1968); </a:t>
            </a:r>
            <a:r>
              <a:rPr lang="en-US" sz="800" i="1"/>
              <a:t>The Bean Eaters</a:t>
            </a:r>
            <a:r>
              <a:rPr lang="en-US" sz="800"/>
              <a:t> (1960);</a:t>
            </a:r>
            <a:r>
              <a:rPr lang="en-US" sz="800" i="1"/>
              <a:t> Annie Allen</a:t>
            </a:r>
            <a:r>
              <a:rPr lang="en-US" sz="800"/>
              <a:t> (1949), for which she received the Pulitzer Prize; and </a:t>
            </a:r>
            <a:r>
              <a:rPr lang="en-US" sz="800" i="1"/>
              <a:t>A Street in Bronzeville</a:t>
            </a:r>
            <a:r>
              <a:rPr lang="en-US" sz="800"/>
              <a:t> (1945). She also wrote numerous other books including a novel, </a:t>
            </a:r>
            <a:r>
              <a:rPr lang="en-US" sz="800" i="1"/>
              <a:t>Maud Martha</a:t>
            </a:r>
            <a:r>
              <a:rPr lang="en-US" sz="800"/>
              <a:t> (1953), and</a:t>
            </a:r>
            <a:r>
              <a:rPr lang="en-US" sz="800" i="1"/>
              <a:t> Report from Part One: An Autobiography</a:t>
            </a:r>
            <a:r>
              <a:rPr lang="en-US" sz="800"/>
              <a:t> (1972), and edited </a:t>
            </a:r>
            <a:r>
              <a:rPr lang="en-US" sz="800" i="1"/>
              <a:t>Jump Bad: A New Chicago Anthology</a:t>
            </a:r>
            <a:r>
              <a:rPr lang="en-US" sz="800"/>
              <a:t> (1971). In 1968 she was named Poet Laureate for the state of Illinois, and from 1985-86 she was Consultant in Poetry to the Library of Congress. She also received an American Academy of Arts and Letters award, the Frost Medal, a National Endowment for the Arts award, the Shelley Memorial Award, and fellowships from The Academy of American Poets and the Guggenheim Foundation. She lived in Chicago until her death on December 3, 2000.</a:t>
            </a:r>
            <a:endParaRPr lang="en-US" sz="800" b="1"/>
          </a:p>
          <a:p>
            <a:pPr>
              <a:lnSpc>
                <a:spcPct val="80000"/>
              </a:lnSpc>
            </a:pPr>
            <a:r>
              <a:rPr lang="en-US" sz="800" b="1"/>
              <a:t>A Selected Bibliography</a:t>
            </a:r>
            <a:r>
              <a:rPr lang="en-US" sz="800"/>
              <a:t> </a:t>
            </a:r>
            <a:endParaRPr lang="en-US" sz="800" b="1"/>
          </a:p>
          <a:p>
            <a:pPr>
              <a:lnSpc>
                <a:spcPct val="80000"/>
              </a:lnSpc>
            </a:pPr>
            <a:r>
              <a:rPr lang="en-US" sz="800" b="1"/>
              <a:t>Poetry</a:t>
            </a:r>
            <a:r>
              <a:rPr lang="en-US" sz="800"/>
              <a:t> </a:t>
            </a:r>
            <a:endParaRPr lang="en-US" sz="800" i="1"/>
          </a:p>
          <a:p>
            <a:pPr>
              <a:lnSpc>
                <a:spcPct val="80000"/>
              </a:lnSpc>
            </a:pPr>
            <a:r>
              <a:rPr lang="en-US" sz="800" i="1"/>
              <a:t>A Street in Bronzeville</a:t>
            </a:r>
            <a:r>
              <a:rPr lang="en-US" sz="800"/>
              <a:t> (1945)</a:t>
            </a:r>
            <a:br>
              <a:rPr lang="en-US" sz="800"/>
            </a:br>
            <a:r>
              <a:rPr lang="en-US" sz="800" i="1"/>
              <a:t>Aloneness</a:t>
            </a:r>
            <a:r>
              <a:rPr lang="en-US" sz="800"/>
              <a:t> (1971)</a:t>
            </a:r>
            <a:br>
              <a:rPr lang="en-US" sz="800"/>
            </a:br>
            <a:r>
              <a:rPr lang="en-US" sz="800" i="1"/>
              <a:t>Annie Allen</a:t>
            </a:r>
            <a:r>
              <a:rPr lang="en-US" sz="800"/>
              <a:t> (1949)</a:t>
            </a:r>
            <a:br>
              <a:rPr lang="en-US" sz="800"/>
            </a:br>
            <a:r>
              <a:rPr lang="en-US" sz="800" i="1"/>
              <a:t>Aurora</a:t>
            </a:r>
            <a:r>
              <a:rPr lang="en-US" sz="800"/>
              <a:t> (1972)</a:t>
            </a:r>
            <a:br>
              <a:rPr lang="en-US" sz="800"/>
            </a:br>
            <a:r>
              <a:rPr lang="en-US" sz="800" i="1"/>
              <a:t>Beckonings</a:t>
            </a:r>
            <a:r>
              <a:rPr lang="en-US" sz="800"/>
              <a:t> (1975)</a:t>
            </a:r>
            <a:br>
              <a:rPr lang="en-US" sz="800"/>
            </a:br>
            <a:r>
              <a:rPr lang="en-US" sz="800" i="1"/>
              <a:t>Black Love</a:t>
            </a:r>
            <a:r>
              <a:rPr lang="en-US" sz="800"/>
              <a:t> (1981)</a:t>
            </a:r>
            <a:br>
              <a:rPr lang="en-US" sz="800"/>
            </a:br>
            <a:r>
              <a:rPr lang="en-US" sz="800" i="1"/>
              <a:t>Black Steel: Joe Frazier and Muhammad Ali</a:t>
            </a:r>
            <a:r>
              <a:rPr lang="en-US" sz="800"/>
              <a:t> (1971)</a:t>
            </a:r>
            <a:br>
              <a:rPr lang="en-US" sz="800"/>
            </a:br>
            <a:r>
              <a:rPr lang="en-US" sz="800" i="1"/>
              <a:t>Blacks</a:t>
            </a:r>
            <a:r>
              <a:rPr lang="en-US" sz="800"/>
              <a:t> (1987)</a:t>
            </a:r>
            <a:br>
              <a:rPr lang="en-US" sz="800"/>
            </a:br>
            <a:r>
              <a:rPr lang="en-US" sz="800" i="1"/>
              <a:t>Bronzeville Boys and Girls</a:t>
            </a:r>
            <a:r>
              <a:rPr lang="en-US" sz="800"/>
              <a:t> (1956)</a:t>
            </a:r>
            <a:br>
              <a:rPr lang="en-US" sz="800"/>
            </a:br>
            <a:r>
              <a:rPr lang="en-US" sz="800" i="1"/>
              <a:t>Children Coming Home</a:t>
            </a:r>
            <a:r>
              <a:rPr lang="en-US" sz="800"/>
              <a:t> (1991)</a:t>
            </a:r>
            <a:br>
              <a:rPr lang="en-US" sz="800"/>
            </a:br>
            <a:r>
              <a:rPr lang="en-US" sz="800" i="1"/>
              <a:t>Family Pictures</a:t>
            </a:r>
            <a:r>
              <a:rPr lang="en-US" sz="800"/>
              <a:t> (1970)</a:t>
            </a:r>
            <a:br>
              <a:rPr lang="en-US" sz="800"/>
            </a:br>
            <a:r>
              <a:rPr lang="en-US" sz="800" i="1"/>
              <a:t>In the Mecca</a:t>
            </a:r>
            <a:r>
              <a:rPr lang="en-US" sz="800"/>
              <a:t> (1968)</a:t>
            </a:r>
            <a:br>
              <a:rPr lang="en-US" sz="800"/>
            </a:br>
            <a:r>
              <a:rPr lang="en-US" sz="800" i="1"/>
              <a:t>Riot</a:t>
            </a:r>
            <a:r>
              <a:rPr lang="en-US" sz="800"/>
              <a:t> (1970)</a:t>
            </a:r>
            <a:br>
              <a:rPr lang="en-US" sz="800"/>
            </a:br>
            <a:r>
              <a:rPr lang="en-US" sz="800" i="1"/>
              <a:t>Selected Poems</a:t>
            </a:r>
            <a:r>
              <a:rPr lang="en-US" sz="800"/>
              <a:t> (1963)</a:t>
            </a:r>
            <a:br>
              <a:rPr lang="en-US" sz="800"/>
            </a:br>
            <a:r>
              <a:rPr lang="en-US" sz="800" i="1"/>
              <a:t>The Bean Eaters</a:t>
            </a:r>
            <a:r>
              <a:rPr lang="en-US" sz="800"/>
              <a:t> (1960)</a:t>
            </a:r>
            <a:br>
              <a:rPr lang="en-US" sz="800"/>
            </a:br>
            <a:r>
              <a:rPr lang="en-US" sz="800" i="1"/>
              <a:t>The Near-Johannesburg Boy and Other Poems</a:t>
            </a:r>
            <a:r>
              <a:rPr lang="en-US" sz="800"/>
              <a:t> (1986)</a:t>
            </a:r>
            <a:br>
              <a:rPr lang="en-US" sz="800"/>
            </a:br>
            <a:r>
              <a:rPr lang="en-US" sz="800" i="1"/>
              <a:t>The Wall</a:t>
            </a:r>
            <a:r>
              <a:rPr lang="en-US" sz="800"/>
              <a:t> (1967)</a:t>
            </a:r>
            <a:br>
              <a:rPr lang="en-US" sz="800"/>
            </a:br>
            <a:r>
              <a:rPr lang="en-US" sz="800" i="1"/>
              <a:t>The World of Gwendolyn Brooks</a:t>
            </a:r>
            <a:r>
              <a:rPr lang="en-US" sz="800"/>
              <a:t> (1971)</a:t>
            </a:r>
            <a:br>
              <a:rPr lang="en-US" sz="800"/>
            </a:br>
            <a:r>
              <a:rPr lang="en-US" sz="800" i="1"/>
              <a:t>To Disembark</a:t>
            </a:r>
            <a:r>
              <a:rPr lang="en-US" sz="800"/>
              <a:t> (1981)</a:t>
            </a:r>
            <a:br>
              <a:rPr lang="en-US" sz="800"/>
            </a:br>
            <a:r>
              <a:rPr lang="en-US" sz="800" i="1"/>
              <a:t>We Real Cool</a:t>
            </a:r>
            <a:r>
              <a:rPr lang="en-US" sz="800"/>
              <a:t> (1966)</a:t>
            </a:r>
            <a:br>
              <a:rPr lang="en-US" sz="800"/>
            </a:br>
            <a:r>
              <a:rPr lang="en-US" sz="800" i="1"/>
              <a:t>Winnie</a:t>
            </a:r>
            <a:r>
              <a:rPr lang="en-US" sz="800"/>
              <a:t> (1988)</a:t>
            </a:r>
            <a:br>
              <a:rPr lang="en-US" sz="800"/>
            </a:br>
            <a:r>
              <a:rPr lang="en-US" sz="800"/>
              <a:t>Gwendolyn Brooks was born in Topeka, Kansas, in 1917 and raised in Chicago. She is the author of more than twenty books of poetry, including </a:t>
            </a:r>
            <a:r>
              <a:rPr lang="en-US" sz="800" i="1"/>
              <a:t>Children Coming Home</a:t>
            </a:r>
            <a:r>
              <a:rPr lang="en-US" sz="800"/>
              <a:t> (The David Co., 1991); </a:t>
            </a:r>
            <a:r>
              <a:rPr lang="en-US" sz="800" i="1"/>
              <a:t>Blacks</a:t>
            </a:r>
            <a:r>
              <a:rPr lang="en-US" sz="800"/>
              <a:t> (1987); </a:t>
            </a:r>
            <a:r>
              <a:rPr lang="en-US" sz="800" i="1"/>
              <a:t>To Disembark </a:t>
            </a:r>
            <a:r>
              <a:rPr lang="en-US" sz="800"/>
              <a:t>(1981); </a:t>
            </a:r>
            <a:r>
              <a:rPr lang="en-US" sz="800" i="1"/>
              <a:t>The Near-Johannesburg Boy and Other Poems</a:t>
            </a:r>
            <a:r>
              <a:rPr lang="en-US" sz="800"/>
              <a:t> (1986); </a:t>
            </a:r>
            <a:r>
              <a:rPr lang="en-US" sz="800" i="1"/>
              <a:t>Riot </a:t>
            </a:r>
            <a:r>
              <a:rPr lang="en-US" sz="800"/>
              <a:t>(1969); </a:t>
            </a:r>
            <a:r>
              <a:rPr lang="en-US" sz="800" i="1"/>
              <a:t>In the Mecca</a:t>
            </a:r>
            <a:r>
              <a:rPr lang="en-US" sz="800"/>
              <a:t> (1968); </a:t>
            </a:r>
            <a:r>
              <a:rPr lang="en-US" sz="800" i="1"/>
              <a:t>The Bean Eaters</a:t>
            </a:r>
            <a:r>
              <a:rPr lang="en-US" sz="800"/>
              <a:t> (1960);</a:t>
            </a:r>
            <a:r>
              <a:rPr lang="en-US" sz="800" i="1"/>
              <a:t> Annie Allen</a:t>
            </a:r>
            <a:r>
              <a:rPr lang="en-US" sz="800"/>
              <a:t> (1949), for which she received the Pulitzer Prize; and </a:t>
            </a:r>
            <a:r>
              <a:rPr lang="en-US" sz="800" i="1"/>
              <a:t>A Street in Bronzeville</a:t>
            </a:r>
            <a:r>
              <a:rPr lang="en-US" sz="800"/>
              <a:t> (1945). She also wrote numerous other books including a novel, </a:t>
            </a:r>
            <a:r>
              <a:rPr lang="en-US" sz="800" i="1"/>
              <a:t>Maud Martha</a:t>
            </a:r>
            <a:r>
              <a:rPr lang="en-US" sz="800"/>
              <a:t> (1953), and</a:t>
            </a:r>
            <a:r>
              <a:rPr lang="en-US" sz="800" i="1"/>
              <a:t> Report from Part One: An Autobiography</a:t>
            </a:r>
            <a:r>
              <a:rPr lang="en-US" sz="800"/>
              <a:t> (1972), and edited </a:t>
            </a:r>
            <a:r>
              <a:rPr lang="en-US" sz="800" i="1"/>
              <a:t>Jump Bad: A New Chicago Anthology</a:t>
            </a:r>
            <a:r>
              <a:rPr lang="en-US" sz="800"/>
              <a:t> (1971). In 1968 she was named Poet Laureate for the state of Illinois, and from 1985-86 she was Consultant in Poetry to the Library of Congress. She also received an American Academy of Arts and Letters award, the Frost Medal, a National Endowment for the Arts award, the Shelley Memorial Award, and fellowships from The Academy of American Poets and the Guggenheim Foundation. She lived in Chicago until her death on December 3, 2000.</a:t>
            </a:r>
            <a:endParaRPr lang="en-US" sz="800" b="1"/>
          </a:p>
          <a:p>
            <a:pPr>
              <a:lnSpc>
                <a:spcPct val="80000"/>
              </a:lnSpc>
            </a:pPr>
            <a:r>
              <a:rPr lang="en-US" sz="800" b="1"/>
              <a:t>A Selected Bibliography</a:t>
            </a:r>
            <a:r>
              <a:rPr lang="en-US" sz="800"/>
              <a:t> </a:t>
            </a:r>
            <a:endParaRPr lang="en-US" sz="800" b="1"/>
          </a:p>
          <a:p>
            <a:pPr>
              <a:lnSpc>
                <a:spcPct val="80000"/>
              </a:lnSpc>
            </a:pPr>
            <a:r>
              <a:rPr lang="en-US" sz="800" b="1"/>
              <a:t>Poetry</a:t>
            </a:r>
            <a:r>
              <a:rPr lang="en-US" sz="800"/>
              <a:t> </a:t>
            </a:r>
            <a:endParaRPr lang="en-US" sz="800" i="1"/>
          </a:p>
          <a:p>
            <a:pPr>
              <a:lnSpc>
                <a:spcPct val="80000"/>
              </a:lnSpc>
            </a:pPr>
            <a:r>
              <a:rPr lang="en-US" sz="800" i="1"/>
              <a:t>A Street in Bronzeville</a:t>
            </a:r>
            <a:r>
              <a:rPr lang="en-US" sz="800"/>
              <a:t> (1945)</a:t>
            </a:r>
            <a:br>
              <a:rPr lang="en-US" sz="800"/>
            </a:br>
            <a:r>
              <a:rPr lang="en-US" sz="800" i="1"/>
              <a:t>Aloneness</a:t>
            </a:r>
            <a:r>
              <a:rPr lang="en-US" sz="800"/>
              <a:t> (1971)</a:t>
            </a:r>
            <a:br>
              <a:rPr lang="en-US" sz="800"/>
            </a:br>
            <a:r>
              <a:rPr lang="en-US" sz="800" i="1"/>
              <a:t>Annie Allen</a:t>
            </a:r>
            <a:r>
              <a:rPr lang="en-US" sz="800"/>
              <a:t> (1949)</a:t>
            </a:r>
            <a:br>
              <a:rPr lang="en-US" sz="800"/>
            </a:br>
            <a:r>
              <a:rPr lang="en-US" sz="800" i="1"/>
              <a:t>Aurora</a:t>
            </a:r>
            <a:r>
              <a:rPr lang="en-US" sz="800"/>
              <a:t> (1972)</a:t>
            </a:r>
            <a:br>
              <a:rPr lang="en-US" sz="800"/>
            </a:br>
            <a:r>
              <a:rPr lang="en-US" sz="800" i="1"/>
              <a:t>Beckonings</a:t>
            </a:r>
            <a:r>
              <a:rPr lang="en-US" sz="800"/>
              <a:t> (1975)</a:t>
            </a:r>
            <a:br>
              <a:rPr lang="en-US" sz="800"/>
            </a:br>
            <a:r>
              <a:rPr lang="en-US" sz="800" i="1"/>
              <a:t>Black Love</a:t>
            </a:r>
            <a:r>
              <a:rPr lang="en-US" sz="800"/>
              <a:t> (1981)</a:t>
            </a:r>
            <a:br>
              <a:rPr lang="en-US" sz="800"/>
            </a:br>
            <a:r>
              <a:rPr lang="en-US" sz="800" i="1"/>
              <a:t>Black Steel: Joe Frazier and Muhammad Ali</a:t>
            </a:r>
            <a:r>
              <a:rPr lang="en-US" sz="800"/>
              <a:t> (1971)</a:t>
            </a:r>
            <a:br>
              <a:rPr lang="en-US" sz="800"/>
            </a:br>
            <a:r>
              <a:rPr lang="en-US" sz="800" i="1"/>
              <a:t>Blacks</a:t>
            </a:r>
            <a:r>
              <a:rPr lang="en-US" sz="800"/>
              <a:t> (1987)</a:t>
            </a:r>
            <a:br>
              <a:rPr lang="en-US" sz="800"/>
            </a:br>
            <a:r>
              <a:rPr lang="en-US" sz="800" i="1"/>
              <a:t>Bronzeville Boys and Girls</a:t>
            </a:r>
            <a:r>
              <a:rPr lang="en-US" sz="800"/>
              <a:t> (1956)</a:t>
            </a:r>
            <a:br>
              <a:rPr lang="en-US" sz="800"/>
            </a:br>
            <a:r>
              <a:rPr lang="en-US" sz="800" i="1"/>
              <a:t>Children Coming Home</a:t>
            </a:r>
            <a:r>
              <a:rPr lang="en-US" sz="800"/>
              <a:t> (1991)</a:t>
            </a:r>
            <a:br>
              <a:rPr lang="en-US" sz="800"/>
            </a:br>
            <a:r>
              <a:rPr lang="en-US" sz="800" i="1"/>
              <a:t>Family Pictures</a:t>
            </a:r>
            <a:r>
              <a:rPr lang="en-US" sz="800"/>
              <a:t> (1970)</a:t>
            </a:r>
            <a:br>
              <a:rPr lang="en-US" sz="800"/>
            </a:br>
            <a:r>
              <a:rPr lang="en-US" sz="800" i="1"/>
              <a:t>In the Mecca</a:t>
            </a:r>
            <a:r>
              <a:rPr lang="en-US" sz="800"/>
              <a:t> (1968)</a:t>
            </a:r>
            <a:br>
              <a:rPr lang="en-US" sz="800"/>
            </a:br>
            <a:r>
              <a:rPr lang="en-US" sz="800" i="1"/>
              <a:t>Riot</a:t>
            </a:r>
            <a:r>
              <a:rPr lang="en-US" sz="800"/>
              <a:t> (1970)</a:t>
            </a:r>
            <a:br>
              <a:rPr lang="en-US" sz="800"/>
            </a:br>
            <a:r>
              <a:rPr lang="en-US" sz="800" i="1"/>
              <a:t>Selected Poems</a:t>
            </a:r>
            <a:r>
              <a:rPr lang="en-US" sz="800"/>
              <a:t> (1963)</a:t>
            </a:r>
            <a:br>
              <a:rPr lang="en-US" sz="800"/>
            </a:br>
            <a:r>
              <a:rPr lang="en-US" sz="800" i="1"/>
              <a:t>The Bean Eaters</a:t>
            </a:r>
            <a:r>
              <a:rPr lang="en-US" sz="800"/>
              <a:t> (1960)</a:t>
            </a:r>
            <a:br>
              <a:rPr lang="en-US" sz="800"/>
            </a:br>
            <a:r>
              <a:rPr lang="en-US" sz="800" i="1"/>
              <a:t>The Near-Johannesburg Boy and Other Poems</a:t>
            </a:r>
            <a:r>
              <a:rPr lang="en-US" sz="800"/>
              <a:t> (1986)</a:t>
            </a:r>
            <a:br>
              <a:rPr lang="en-US" sz="800"/>
            </a:br>
            <a:r>
              <a:rPr lang="en-US" sz="800" i="1"/>
              <a:t>The Wall</a:t>
            </a:r>
            <a:r>
              <a:rPr lang="en-US" sz="800"/>
              <a:t> (1967)</a:t>
            </a:r>
            <a:br>
              <a:rPr lang="en-US" sz="800"/>
            </a:br>
            <a:r>
              <a:rPr lang="en-US" sz="800" i="1"/>
              <a:t>The World of Gwendolyn Brooks</a:t>
            </a:r>
            <a:r>
              <a:rPr lang="en-US" sz="800"/>
              <a:t> (1971)</a:t>
            </a:r>
            <a:br>
              <a:rPr lang="en-US" sz="800"/>
            </a:br>
            <a:r>
              <a:rPr lang="en-US" sz="800" i="1"/>
              <a:t>To Disembark</a:t>
            </a:r>
            <a:r>
              <a:rPr lang="en-US" sz="800"/>
              <a:t> (1981)</a:t>
            </a:r>
            <a:br>
              <a:rPr lang="en-US" sz="800"/>
            </a:br>
            <a:r>
              <a:rPr lang="en-US" sz="800" i="1"/>
              <a:t>We Real Cool</a:t>
            </a:r>
            <a:r>
              <a:rPr lang="en-US" sz="800"/>
              <a:t> (1966)</a:t>
            </a:r>
            <a:br>
              <a:rPr lang="en-US" sz="800"/>
            </a:br>
            <a:r>
              <a:rPr lang="en-US" sz="800" i="1"/>
              <a:t>Winnie</a:t>
            </a:r>
            <a:r>
              <a:rPr lang="en-US" sz="800"/>
              <a:t> (1988)</a:t>
            </a:r>
            <a:br>
              <a:rPr lang="en-US" sz="800"/>
            </a:br>
            <a:r>
              <a:rPr lang="en-US" sz="800"/>
              <a:t>The African American poet Gwendolyn Elizabeth Brooks was born June 7, 1917, to Keziah and David Brooks in Topeka, Kansas. Later that year the Brooks family moved to Chicago, where her two siblings were born. Brooks' mother discovered Gwendolyn's gift for writing when she was seven. She promptly encouraged this talent by exposing the girl to various forms of literature. Her parents, however were very strict and she was not allowed to play with the kids in the neighborhood. As a child she lacked the sass and brass of the other girls in her class and became very isolated. As a result, she made few friends while in school. When Brooks was at home in her room she often created a world of her own by reading and writing stories and poetry. Due to her lack of social skills she became very shy and continued to be shy throughout her adult life. After graduating from high school she went on to Wilson Junior College and graduated in 1936. Her early verses appeared in the Chicago Defender, a newspaper written primarily for the black community of Chicago. In 1939 she was married to Henry Blakely and they had two children, Henry junior and Nora Blakely. In 1945 Gwendolyn Brooks' first book entitled A Street In Bronzeville was published. In 1949 Annie Allen (a loosely-connected series of poems related to a black girl's growing up in Chicago) was published and received the Pulitzer Prize for poetry in 1950, becoming the first African American to receive this prestigious award in poetry. In 1953 Brooks' first novel is published Maud Martha. In 1963 she published Selected Poems and secured her first teaching job at Chicago's Columbia College. In 1967 at the Fisk University Writers Conference in Nashville, Brooks met the new black revolution. She came from South Dakota State College, which was all white, where she was received with love. Now she had arrived at an all black college where she was now coldly respected. After this trip Brooks says that she is no longer asleep she is now awake. After 1967 she became aware that other blacks feel that way and are not hesitant about saying it. She appeals to her people for understanding and is more conscious of them in her writing. In 1968 she published her next major collection of poetry, In the Mecca. The effect of her awakening is noticeable in her poetry. Brooks is less concerned with poetic form, and uses mostly free verse. In 1968 she was named poet laureate for the state of Illinois and was also the first African American to receive an American Academy of Arts and Letters Award in 1976. Since then, Gwendolyn Brooks has gone on to receive over fifty honorary doctorates from numerous colleges and universities. She has received two Guggenheim Fellowships and has served as Poetry Consultant to the Library of Congress. In 1990 she became professor of English at Chicago State University. Ms. Brooks died at the age of 83 Sunday December 3, 2000.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7E463-CE10-4F94-9C83-28D11A81DC56}" type="slidenum">
              <a:rPr lang="en-US"/>
              <a:pPr/>
              <a:t>18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4B2629-C7B7-4BD9-AAAE-931A8274D3F9}" type="slidenum">
              <a:rPr lang="en-US"/>
              <a:pPr/>
              <a:t>19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D62E8E-F5CB-45CC-8B6A-57CD5E0C11C6}" type="slidenum">
              <a:rPr lang="en-US"/>
              <a:pPr/>
              <a:t>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35FCD-6D47-4E59-9D17-F59E98519830}" type="slidenum">
              <a:rPr lang="en-US"/>
              <a:pPr/>
              <a:t>20</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t>Two possible Rossetti poems to use. I wasn’t sure which one would work.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CE80C-D0B3-4125-BE57-F1720ED27C78}" type="slidenum">
              <a:rPr lang="en-US"/>
              <a:pPr/>
              <a:t>21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a:lnSpc>
                <a:spcPct val="90000"/>
              </a:lnSpc>
            </a:pPr>
            <a:r>
              <a:rPr lang="en-US"/>
              <a:t>Marine" mingles land and sea in a series of parallelisms and puns: the chariots are placed symmetrically with the prows, likening the ships' prows to plow blades cutting through soil. "Thresh" is an appropriately agricultural translation for "battent" (beat, linking maritime and earthly action). "Ronces," which means both bramble or blackberry and the flat fish known as the "ray" (preserved brilliantly in Tannen’s equivalent pun in English, “thornback,” a species of Atlantic ray), mixes fish and plant. Each succeeding line marries sea and land: the heath flows in currents, the tide has ruts like a muddy field, the jetty is seen as a forest with tree trunks. But what would turn a merely clever perception of analogy into the symbolic action we know as a poem? What are the spiritual and emotional consequences of the perception?  </a:t>
            </a:r>
          </a:p>
          <a:p>
            <a:pPr>
              <a:lnSpc>
                <a:spcPct val="90000"/>
              </a:lnSpc>
            </a:pPr>
            <a:r>
              <a:rPr lang="en-US"/>
              <a:t>Rimbaud is a poet unreconciled to life on earth. Years before he had seen the sea in real life, he had seen it in imagination as the space of freedom. "Marine's" expansive versification in the last line echoes its transcendent claim of vision and action: an obstacle overcome (the angle of the jetty struck) gives rise to an explosion of light. Duality (of sea and land) is reconciled, limitation is erased. The trouble is, this transcendence occurs only as a statement, not as realized poetic movement. Because the poem presents itself with no structural limitations –  no internal jetty, so to speak –  and because its clauses and noun phrases sit so inertly upon their lines like canned goods upon a kitchen shelf, it has no rhythmical or syntactic obstacle to overcome, and exists only at the level of a proposition. Its assertion of victory sounds all the more hollow against the weakness of its means.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6A52B-288C-48E6-BBF2-9273E493658A}" type="slidenum">
              <a:rPr lang="en-US"/>
              <a:pPr/>
              <a:t>22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A5379-4A77-4895-970C-8E5BD198BAA3}" type="slidenum">
              <a:rPr lang="en-US"/>
              <a:pPr/>
              <a:t>23</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710B6-B0E4-4ABE-815D-B811B41EE36C}" type="slidenum">
              <a:rPr lang="en-US"/>
              <a:pPr/>
              <a:t>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19672-F1FC-4642-A787-821A1885DDD6}" type="slidenum">
              <a:rPr lang="en-US"/>
              <a:pPr/>
              <a:t>4</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7818A-627D-4BC9-86F9-A0791025CD2C}" type="slidenum">
              <a:rPr lang="en-US"/>
              <a:pPr/>
              <a:t>5</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A7F57-9014-4C38-B554-0C112FA21516}" type="slidenum">
              <a:rPr lang="en-US"/>
              <a:pPr/>
              <a:t>6</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C2ABE-4CEC-4E8D-A517-6D3CC6C59132}" type="slidenum">
              <a:rPr lang="en-US"/>
              <a:pPr/>
              <a:t>7</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06F6F1-91B5-4785-A5AB-F65D9CDE502A}" type="slidenum">
              <a:rPr lang="en-US"/>
              <a:pPr/>
              <a:t>8</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A69E0-BC5B-44CB-B541-C4DE2411DD8B}" type="slidenum">
              <a:rPr lang="en-US"/>
              <a:pPr/>
              <a:t>9</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3D54AC-FF29-4580-9ABD-E0A2E9457D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D271DE-3250-4A29-A988-749542B153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95990F-6595-43B3-AC66-A0804FEAA1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247650"/>
            <a:ext cx="7772400" cy="5543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4008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4267200" y="64008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7237413" y="6399213"/>
            <a:ext cx="1905000" cy="457200"/>
          </a:xfrm>
        </p:spPr>
        <p:txBody>
          <a:bodyPr/>
          <a:lstStyle>
            <a:lvl1pPr>
              <a:defRPr/>
            </a:lvl1pPr>
          </a:lstStyle>
          <a:p>
            <a:fld id="{188EF93E-4961-4AD6-A2D9-198238F593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3385A-0BC5-4AB3-BB2D-B134F72DC44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F9B2DFB-1361-471D-99F3-9297255C52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F35171-6385-42E5-94D8-159E1E36B76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7A4E20-B461-4BE6-AEED-13E2A0ADD9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BFA11B-EAE6-4186-A486-BCAA9C7FCCE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9046F3-1625-4749-BC23-670031DBAC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0B201F-8C8F-4160-AE71-31B70A6326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366E62-4B4B-41D9-B1E3-96ABF6AF64C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D66357-C2C5-4B37-BE22-DC9A4FEABD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a:t>New Spin on an Old Theme</a:t>
            </a:r>
            <a:br>
              <a:rPr lang="en-US"/>
            </a:br>
            <a:endParaRPr lang="en-US"/>
          </a:p>
        </p:txBody>
      </p:sp>
      <p:sp>
        <p:nvSpPr>
          <p:cNvPr id="2051" name="Rectangle 3"/>
          <p:cNvSpPr>
            <a:spLocks noGrp="1" noChangeArrowheads="1"/>
          </p:cNvSpPr>
          <p:nvPr>
            <p:ph type="subTitle" idx="1"/>
          </p:nvPr>
        </p:nvSpPr>
        <p:spPr>
          <a:xfrm>
            <a:off x="685800" y="3276600"/>
            <a:ext cx="7772400" cy="1534711"/>
          </a:xfrm>
        </p:spPr>
        <p:txBody>
          <a:bodyPr>
            <a:noAutofit/>
          </a:bodyPr>
          <a:lstStyle/>
          <a:p>
            <a:pPr algn="ctr"/>
            <a:r>
              <a:rPr lang="en-US" sz="3200" dirty="0"/>
              <a:t>Middle School </a:t>
            </a:r>
            <a:r>
              <a:rPr lang="en-US" sz="3200" dirty="0" smtClean="0"/>
              <a:t>Poetry, Bloom’s Taxonomy and</a:t>
            </a:r>
            <a:endParaRPr lang="en-US" sz="3200" dirty="0"/>
          </a:p>
          <a:p>
            <a:pPr algn="ctr"/>
            <a:r>
              <a:rPr lang="en-US" sz="3200" dirty="0"/>
              <a:t>Depth of Knowledge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1143000"/>
            <a:ext cx="8229600" cy="4864291"/>
          </a:xfrm>
        </p:spPr>
        <p:txBody>
          <a:bodyPr>
            <a:normAutofit fontScale="85000" lnSpcReduction="10000"/>
          </a:bodyPr>
          <a:lstStyle/>
          <a:p>
            <a:pPr>
              <a:lnSpc>
                <a:spcPct val="80000"/>
              </a:lnSpc>
              <a:buFontTx/>
              <a:buNone/>
            </a:pPr>
            <a:r>
              <a:rPr lang="en-US" sz="1700" b="0" u="sng" dirty="0"/>
              <a:t>State Performance Indicators</a:t>
            </a:r>
          </a:p>
          <a:p>
            <a:pPr>
              <a:lnSpc>
                <a:spcPct val="80000"/>
              </a:lnSpc>
              <a:buFontTx/>
              <a:buNone/>
            </a:pPr>
            <a:r>
              <a:rPr lang="en-US" sz="1700" b="0" dirty="0"/>
              <a:t>SPI 0701.8.7 Analyze the effects of sound. DOK 3</a:t>
            </a:r>
          </a:p>
          <a:p>
            <a:pPr>
              <a:lnSpc>
                <a:spcPct val="80000"/>
              </a:lnSpc>
              <a:buFontTx/>
              <a:buNone/>
            </a:pPr>
            <a:r>
              <a:rPr lang="en-US" sz="1700" b="0" dirty="0"/>
              <a:t>SPI 0701.8.10 Identify and analyze figurative language. DOK 3</a:t>
            </a:r>
          </a:p>
          <a:p>
            <a:pPr>
              <a:lnSpc>
                <a:spcPct val="80000"/>
              </a:lnSpc>
            </a:pPr>
            <a:endParaRPr lang="en-US" sz="1700" b="0" dirty="0"/>
          </a:p>
          <a:p>
            <a:pPr>
              <a:lnSpc>
                <a:spcPct val="80000"/>
              </a:lnSpc>
              <a:buFontTx/>
              <a:buNone/>
            </a:pPr>
            <a:r>
              <a:rPr lang="en-US" sz="1700" b="0" u="sng" dirty="0"/>
              <a:t>Grade Level Expectations</a:t>
            </a:r>
          </a:p>
          <a:p>
            <a:pPr>
              <a:lnSpc>
                <a:spcPct val="80000"/>
              </a:lnSpc>
              <a:buFontTx/>
              <a:buNone/>
            </a:pPr>
            <a:r>
              <a:rPr lang="en-US" sz="1700" b="0" dirty="0"/>
              <a:t>GLE 0801.8.4 Analyze works of literature for what they suggest about the historical period </a:t>
            </a:r>
            <a:endParaRPr lang="en-US" sz="1700" b="0" dirty="0" smtClean="0"/>
          </a:p>
          <a:p>
            <a:pPr>
              <a:lnSpc>
                <a:spcPct val="80000"/>
              </a:lnSpc>
              <a:buFontTx/>
              <a:buNone/>
            </a:pPr>
            <a:r>
              <a:rPr lang="en-US" sz="1700" b="0" dirty="0" smtClean="0"/>
              <a:t>in </a:t>
            </a:r>
            <a:r>
              <a:rPr lang="en-US" sz="1700" b="0" dirty="0"/>
              <a:t>which they were written. DOK 3</a:t>
            </a:r>
          </a:p>
          <a:p>
            <a:pPr>
              <a:lnSpc>
                <a:spcPct val="80000"/>
              </a:lnSpc>
              <a:buFontTx/>
              <a:buNone/>
            </a:pPr>
            <a:r>
              <a:rPr lang="en-US" sz="1700" b="0" dirty="0"/>
              <a:t>GLE 0801.8.5 Identify and analyze common literary terms (e.g., personification, conflict, </a:t>
            </a:r>
            <a:endParaRPr lang="en-US" sz="1700" b="0" dirty="0" smtClean="0"/>
          </a:p>
          <a:p>
            <a:pPr>
              <a:lnSpc>
                <a:spcPct val="80000"/>
              </a:lnSpc>
              <a:buFontTx/>
              <a:buNone/>
            </a:pPr>
            <a:r>
              <a:rPr lang="en-US" sz="1700" b="0" dirty="0" smtClean="0"/>
              <a:t>theme). </a:t>
            </a:r>
            <a:r>
              <a:rPr lang="en-US" sz="1700" b="0" dirty="0"/>
              <a:t>DOK 3</a:t>
            </a:r>
          </a:p>
          <a:p>
            <a:pPr>
              <a:lnSpc>
                <a:spcPct val="80000"/>
              </a:lnSpc>
              <a:buFontTx/>
              <a:buNone/>
            </a:pPr>
            <a:endParaRPr lang="en-US" sz="1700" b="0" dirty="0"/>
          </a:p>
          <a:p>
            <a:pPr>
              <a:lnSpc>
                <a:spcPct val="80000"/>
              </a:lnSpc>
              <a:buFontTx/>
              <a:buNone/>
            </a:pPr>
            <a:r>
              <a:rPr lang="en-US" sz="1700" b="0" u="sng" dirty="0"/>
              <a:t>Checks for Understanding</a:t>
            </a:r>
          </a:p>
          <a:p>
            <a:pPr>
              <a:lnSpc>
                <a:spcPct val="80000"/>
              </a:lnSpc>
              <a:buFontTx/>
              <a:buNone/>
            </a:pPr>
            <a:r>
              <a:rPr lang="en-US" sz="1700" b="0" dirty="0"/>
              <a:t>0701.8.17 Identify the historical period in which a literary text was written and explain the </a:t>
            </a:r>
            <a:endParaRPr lang="en-US" sz="1700" b="0" dirty="0" smtClean="0"/>
          </a:p>
          <a:p>
            <a:pPr>
              <a:lnSpc>
                <a:spcPct val="80000"/>
              </a:lnSpc>
              <a:buFontTx/>
              <a:buNone/>
            </a:pPr>
            <a:r>
              <a:rPr lang="en-US" sz="1700" b="0" dirty="0" smtClean="0"/>
              <a:t>text in light </a:t>
            </a:r>
            <a:r>
              <a:rPr lang="en-US" sz="1700" b="0" dirty="0"/>
              <a:t>of this understanding. DOK 3/4</a:t>
            </a:r>
          </a:p>
          <a:p>
            <a:pPr>
              <a:lnSpc>
                <a:spcPct val="80000"/>
              </a:lnSpc>
              <a:buFontTx/>
              <a:buNone/>
            </a:pPr>
            <a:r>
              <a:rPr lang="en-US" sz="1700" b="0" dirty="0"/>
              <a:t>0701.1.20 Explore the concept of allusions. DOK 2/3</a:t>
            </a:r>
          </a:p>
          <a:p>
            <a:pPr>
              <a:lnSpc>
                <a:spcPct val="80000"/>
              </a:lnSpc>
              <a:buFontTx/>
              <a:buNone/>
            </a:pPr>
            <a:r>
              <a:rPr lang="en-US" sz="1700" b="0" dirty="0"/>
              <a:t>0701.8.12 Consider how forms and conventions within genres affect meaning. DOK 3/4</a:t>
            </a:r>
          </a:p>
          <a:p>
            <a:pPr>
              <a:lnSpc>
                <a:spcPct val="80000"/>
              </a:lnSpc>
              <a:buFontTx/>
              <a:buNone/>
            </a:pPr>
            <a:endParaRPr lang="en-US" sz="1700" b="0" dirty="0"/>
          </a:p>
          <a:p>
            <a:pPr>
              <a:lnSpc>
                <a:spcPct val="80000"/>
              </a:lnSpc>
              <a:buFontTx/>
              <a:buNone/>
            </a:pPr>
            <a:r>
              <a:rPr lang="en-US" sz="1700" b="0" u="sng" dirty="0"/>
              <a:t>Essential Questions: </a:t>
            </a:r>
          </a:p>
          <a:p>
            <a:pPr>
              <a:lnSpc>
                <a:spcPct val="80000"/>
              </a:lnSpc>
              <a:buFontTx/>
              <a:buNone/>
            </a:pPr>
            <a:r>
              <a:rPr lang="en-US" sz="1700" b="0" dirty="0"/>
              <a:t>What might the animals symbolize or represent? DOK 2</a:t>
            </a:r>
          </a:p>
          <a:p>
            <a:pPr>
              <a:lnSpc>
                <a:spcPct val="80000"/>
              </a:lnSpc>
              <a:buFontTx/>
              <a:buNone/>
            </a:pPr>
            <a:r>
              <a:rPr lang="en-US" sz="1700" b="0" dirty="0"/>
              <a:t>What are the questions left unanswered in “The </a:t>
            </a:r>
            <a:r>
              <a:rPr lang="en-US" sz="1700" b="0" dirty="0" err="1"/>
              <a:t>Tyger</a:t>
            </a:r>
            <a:r>
              <a:rPr lang="en-US" sz="1700" b="0" dirty="0"/>
              <a:t>” but made explicit  in “The Lamb</a:t>
            </a:r>
            <a:r>
              <a:rPr lang="en-US" sz="1700" b="0" dirty="0" smtClean="0"/>
              <a:t>”?</a:t>
            </a:r>
          </a:p>
          <a:p>
            <a:pPr>
              <a:lnSpc>
                <a:spcPct val="80000"/>
              </a:lnSpc>
              <a:buFontTx/>
              <a:buNone/>
            </a:pPr>
            <a:r>
              <a:rPr lang="en-US" sz="1700" b="0" dirty="0" smtClean="0"/>
              <a:t>DOK </a:t>
            </a:r>
            <a:r>
              <a:rPr lang="en-US" sz="1700" b="0" dirty="0"/>
              <a:t>4</a:t>
            </a:r>
          </a:p>
          <a:p>
            <a:pPr>
              <a:lnSpc>
                <a:spcPct val="80000"/>
              </a:lnSpc>
              <a:buFontTx/>
              <a:buNone/>
            </a:pPr>
            <a:r>
              <a:rPr lang="en-US" sz="1700" b="0" dirty="0"/>
              <a:t>Consider poetic forms and their effects, how does the structure and rhythm of the </a:t>
            </a:r>
            <a:r>
              <a:rPr lang="en-US" sz="1700" b="0" dirty="0" smtClean="0"/>
              <a:t>poem </a:t>
            </a:r>
          </a:p>
          <a:p>
            <a:pPr>
              <a:lnSpc>
                <a:spcPct val="80000"/>
              </a:lnSpc>
              <a:buFontTx/>
              <a:buNone/>
            </a:pPr>
            <a:r>
              <a:rPr lang="en-US" sz="1700" b="0" dirty="0" smtClean="0"/>
              <a:t>affect </a:t>
            </a:r>
            <a:r>
              <a:rPr lang="en-US" sz="1700" b="0" dirty="0"/>
              <a:t>how we read it? DOK 3/4</a:t>
            </a:r>
          </a:p>
          <a:p>
            <a:pPr>
              <a:lnSpc>
                <a:spcPct val="80000"/>
              </a:lnSpc>
              <a:buFontTx/>
              <a:buNone/>
            </a:pPr>
            <a:endParaRPr lang="en-US" sz="1400" b="0" dirty="0"/>
          </a:p>
          <a:p>
            <a:pPr>
              <a:lnSpc>
                <a:spcPct val="80000"/>
              </a:lnSpc>
              <a:buFontTx/>
              <a:buNone/>
            </a:pPr>
            <a:endParaRPr lang="en-US" sz="1400" b="0" dirty="0"/>
          </a:p>
          <a:p>
            <a:pPr>
              <a:lnSpc>
                <a:spcPct val="80000"/>
              </a:lnSpc>
              <a:buFontTx/>
              <a:buNone/>
            </a:pPr>
            <a:endParaRPr lang="en-US" sz="1400" b="0" dirty="0"/>
          </a:p>
        </p:txBody>
      </p:sp>
      <p:sp>
        <p:nvSpPr>
          <p:cNvPr id="31746" name="Rectangle 2"/>
          <p:cNvSpPr>
            <a:spLocks noGrp="1" noChangeArrowheads="1"/>
          </p:cNvSpPr>
          <p:nvPr>
            <p:ph type="title"/>
          </p:nvPr>
        </p:nvSpPr>
        <p:spPr/>
        <p:txBody>
          <a:bodyPr>
            <a:noAutofit/>
          </a:bodyPr>
          <a:lstStyle/>
          <a:p>
            <a:pPr algn="ctr"/>
            <a:r>
              <a:rPr lang="en-US" sz="3200" dirty="0"/>
              <a:t>Literature: Seventh and Eighth Grade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a:buFontTx/>
              <a:buNone/>
            </a:pPr>
            <a:r>
              <a:rPr lang="en-US"/>
              <a:t>     </a:t>
            </a:r>
            <a:endParaRPr lang="en-US" b="0"/>
          </a:p>
        </p:txBody>
      </p:sp>
      <p:sp>
        <p:nvSpPr>
          <p:cNvPr id="32770" name="Rectangle 2"/>
          <p:cNvSpPr>
            <a:spLocks noGrp="1" noChangeArrowheads="1"/>
          </p:cNvSpPr>
          <p:nvPr>
            <p:ph type="title"/>
          </p:nvPr>
        </p:nvSpPr>
        <p:spPr>
          <a:xfrm>
            <a:off x="1370013" y="247650"/>
            <a:ext cx="7772400" cy="792163"/>
          </a:xfrm>
        </p:spPr>
        <p:txBody>
          <a:bodyPr/>
          <a:lstStyle/>
          <a:p>
            <a:r>
              <a:rPr lang="en-US" sz="3600"/>
              <a:t>Communication: Various Grades</a:t>
            </a:r>
          </a:p>
        </p:txBody>
      </p:sp>
      <p:sp>
        <p:nvSpPr>
          <p:cNvPr id="32772" name="Text Box 4"/>
          <p:cNvSpPr txBox="1">
            <a:spLocks noChangeArrowheads="1"/>
          </p:cNvSpPr>
          <p:nvPr/>
        </p:nvSpPr>
        <p:spPr bwMode="auto">
          <a:xfrm>
            <a:off x="381000" y="1143000"/>
            <a:ext cx="8382000" cy="6017032"/>
          </a:xfrm>
          <a:prstGeom prst="rect">
            <a:avLst/>
          </a:prstGeom>
          <a:noFill/>
          <a:ln w="9525">
            <a:noFill/>
            <a:miter lim="800000"/>
            <a:headEnd/>
            <a:tailEnd/>
          </a:ln>
          <a:effectLst/>
        </p:spPr>
        <p:txBody>
          <a:bodyPr>
            <a:spAutoFit/>
          </a:bodyPr>
          <a:lstStyle/>
          <a:p>
            <a:pPr>
              <a:spcBef>
                <a:spcPct val="50000"/>
              </a:spcBef>
            </a:pPr>
            <a:r>
              <a:rPr lang="en-US" sz="1400" b="1" u="sng" dirty="0">
                <a:latin typeface="Arial" charset="0"/>
              </a:rPr>
              <a:t>State Performance Indicators</a:t>
            </a:r>
          </a:p>
          <a:p>
            <a:pPr>
              <a:spcBef>
                <a:spcPct val="50000"/>
              </a:spcBef>
            </a:pPr>
            <a:r>
              <a:rPr lang="en-US" sz="1400" b="1" dirty="0">
                <a:latin typeface="Arial" charset="0"/>
              </a:rPr>
              <a:t>SPI 0601.2.4 Select the most appropriate behaviors for participating productively in a team</a:t>
            </a:r>
            <a:r>
              <a:rPr lang="en-US" sz="1400" b="1" dirty="0" smtClean="0">
                <a:latin typeface="Arial" charset="0"/>
              </a:rPr>
              <a:t>. </a:t>
            </a:r>
            <a:r>
              <a:rPr lang="en-US" sz="1400" b="1" dirty="0">
                <a:latin typeface="Arial" charset="0"/>
              </a:rPr>
              <a:t>DOK 1</a:t>
            </a:r>
          </a:p>
          <a:p>
            <a:pPr>
              <a:spcBef>
                <a:spcPct val="50000"/>
              </a:spcBef>
            </a:pPr>
            <a:r>
              <a:rPr lang="en-US" sz="1400" b="1" dirty="0">
                <a:latin typeface="Arial" charset="0"/>
              </a:rPr>
              <a:t>SPI 0601.2.5 Identify the functions and responsibilities of individual roles within in an organized group. DOK 1</a:t>
            </a:r>
          </a:p>
          <a:p>
            <a:pPr>
              <a:spcBef>
                <a:spcPct val="50000"/>
              </a:spcBef>
            </a:pPr>
            <a:r>
              <a:rPr lang="en-US" sz="1400" b="1" dirty="0">
                <a:latin typeface="Arial" charset="0"/>
              </a:rPr>
              <a:t>SPI 0601.2.6 Determine the most effective methods for engaging an audience. DOK 2</a:t>
            </a:r>
          </a:p>
          <a:p>
            <a:pPr>
              <a:spcBef>
                <a:spcPct val="50000"/>
              </a:spcBef>
            </a:pPr>
            <a:r>
              <a:rPr lang="en-US" sz="1400" b="1" u="sng" dirty="0">
                <a:latin typeface="Arial" charset="0"/>
              </a:rPr>
              <a:t>Grade Level Expectations</a:t>
            </a:r>
          </a:p>
          <a:p>
            <a:pPr>
              <a:spcBef>
                <a:spcPct val="50000"/>
              </a:spcBef>
            </a:pPr>
            <a:r>
              <a:rPr lang="en-US" sz="1400" b="1" dirty="0">
                <a:latin typeface="Arial" charset="0"/>
              </a:rPr>
              <a:t>GLE 0601.2.1 Demonstrate critical listening skills essential for comprehension, evaluation, problem solving, and task completion. DOK 2/3</a:t>
            </a:r>
          </a:p>
          <a:p>
            <a:pPr>
              <a:spcBef>
                <a:spcPct val="50000"/>
              </a:spcBef>
            </a:pPr>
            <a:r>
              <a:rPr lang="en-US" sz="1400" b="1" dirty="0">
                <a:latin typeface="Arial" charset="0"/>
              </a:rPr>
              <a:t>GLE 0601.2.7 Deliver effective oral presentations. DOK 1/2</a:t>
            </a:r>
          </a:p>
          <a:p>
            <a:pPr>
              <a:spcBef>
                <a:spcPct val="50000"/>
              </a:spcBef>
            </a:pPr>
            <a:r>
              <a:rPr lang="en-US" sz="1400" b="1" dirty="0">
                <a:latin typeface="Arial" charset="0"/>
              </a:rPr>
              <a:t>GLE 0801.2.16 Explore effective rhetorical devices such as rhetorical questions, repetition, and analogies to convey complex ideas. DOK 3/4</a:t>
            </a:r>
          </a:p>
          <a:p>
            <a:pPr>
              <a:spcBef>
                <a:spcPct val="50000"/>
              </a:spcBef>
            </a:pPr>
            <a:r>
              <a:rPr lang="en-US" sz="1400" b="1" dirty="0">
                <a:latin typeface="Arial" charset="0"/>
              </a:rPr>
              <a:t>Essential Questions: Given a development this poem  into a performance of the whole verse (or the whole poem if you can) with different groups of children spread around the room, each delivering only some of the words, thus creating a spatial, choral work., ask the following: How this approach fits the nature of the poem with its sense of magic and mysterious power, and how the sound coming from all around matches the idea of the forest where sounds can startle and surprise? DOK 3 How do the four stresses in each line remind you of nursery rhymes? DOK 2</a:t>
            </a:r>
          </a:p>
          <a:p>
            <a:r>
              <a:rPr lang="en-US" sz="1400" b="1" dirty="0">
                <a:latin typeface="Arial" charset="0"/>
              </a:rPr>
              <a:t>What does the poem’s rhythm remind you of and why is this chanting powerful? DOK 3</a:t>
            </a:r>
          </a:p>
          <a:p>
            <a:pPr>
              <a:spcBef>
                <a:spcPct val="50000"/>
              </a:spcBef>
            </a:pPr>
            <a:endParaRPr lang="en-US" sz="1400" b="1" dirty="0">
              <a:latin typeface="Arial" charset="0"/>
            </a:endParaRPr>
          </a:p>
          <a:p>
            <a:pPr>
              <a:spcBef>
                <a:spcPct val="50000"/>
              </a:spcBef>
            </a:pPr>
            <a:endParaRPr lang="en-US" sz="1400" b="1" dirty="0">
              <a:latin typeface="Arial" charset="0"/>
            </a:endParaRPr>
          </a:p>
          <a:p>
            <a:pPr>
              <a:spcBef>
                <a:spcPct val="50000"/>
              </a:spcBef>
            </a:pPr>
            <a:endParaRPr lang="en-US" sz="1400" b="1" dirty="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381000" y="990600"/>
            <a:ext cx="8229600" cy="5562600"/>
          </a:xfrm>
        </p:spPr>
        <p:txBody>
          <a:bodyPr>
            <a:normAutofit fontScale="70000" lnSpcReduction="20000"/>
          </a:bodyPr>
          <a:lstStyle/>
          <a:p>
            <a:pPr>
              <a:lnSpc>
                <a:spcPct val="80000"/>
              </a:lnSpc>
              <a:buFontTx/>
              <a:buNone/>
            </a:pPr>
            <a:r>
              <a:rPr lang="en-US" sz="1900" b="0" u="sng" dirty="0"/>
              <a:t>State Performance Indicators</a:t>
            </a:r>
          </a:p>
          <a:p>
            <a:pPr>
              <a:lnSpc>
                <a:spcPct val="80000"/>
              </a:lnSpc>
              <a:buFontTx/>
              <a:buNone/>
            </a:pPr>
            <a:r>
              <a:rPr lang="en-US" sz="1900" b="0" dirty="0"/>
              <a:t>SPI 0701.3.10 Select an appropriate title that reflects the topic of a written selection. DOK 2</a:t>
            </a:r>
          </a:p>
          <a:p>
            <a:pPr>
              <a:lnSpc>
                <a:spcPct val="80000"/>
              </a:lnSpc>
              <a:buFontTx/>
              <a:buNone/>
            </a:pPr>
            <a:r>
              <a:rPr lang="en-US" sz="1900" b="0" dirty="0"/>
              <a:t>SPI 0701.3.1 Identify the purpose for writing (i.e., to inform, to describe, to explain, to </a:t>
            </a:r>
          </a:p>
          <a:p>
            <a:pPr>
              <a:lnSpc>
                <a:spcPct val="80000"/>
              </a:lnSpc>
              <a:buFontTx/>
              <a:buNone/>
            </a:pPr>
            <a:r>
              <a:rPr lang="en-US" sz="1900" b="0" dirty="0"/>
              <a:t>persuade, to entertain). DOK 3</a:t>
            </a:r>
          </a:p>
          <a:p>
            <a:pPr>
              <a:lnSpc>
                <a:spcPct val="80000"/>
              </a:lnSpc>
              <a:buFontTx/>
              <a:buNone/>
            </a:pPr>
            <a:r>
              <a:rPr lang="en-US" sz="1900" b="0" dirty="0"/>
              <a:t>SPI 0701.3.2 Identify the audience for which a text is written. DOK 3</a:t>
            </a:r>
          </a:p>
          <a:p>
            <a:pPr>
              <a:lnSpc>
                <a:spcPct val="80000"/>
              </a:lnSpc>
              <a:buFontTx/>
              <a:buNone/>
            </a:pPr>
            <a:r>
              <a:rPr lang="en-US" sz="1900" b="0" dirty="0"/>
              <a:t>SPI 0701.3.3 Select an appropriate thesis statement for a writing sample. DOK 3</a:t>
            </a:r>
          </a:p>
          <a:p>
            <a:pPr>
              <a:lnSpc>
                <a:spcPct val="80000"/>
              </a:lnSpc>
              <a:buFontTx/>
              <a:buNone/>
            </a:pPr>
            <a:endParaRPr lang="en-US" sz="1900" b="0" u="sng" dirty="0"/>
          </a:p>
          <a:p>
            <a:pPr>
              <a:lnSpc>
                <a:spcPct val="80000"/>
              </a:lnSpc>
              <a:buFontTx/>
              <a:buNone/>
            </a:pPr>
            <a:r>
              <a:rPr lang="en-US" sz="1900" b="0" u="sng" dirty="0"/>
              <a:t>Grade Level Expectations</a:t>
            </a:r>
          </a:p>
          <a:p>
            <a:pPr>
              <a:lnSpc>
                <a:spcPct val="80000"/>
              </a:lnSpc>
              <a:buFontTx/>
              <a:buNone/>
            </a:pPr>
            <a:r>
              <a:rPr lang="en-US" sz="1900" b="0" dirty="0"/>
              <a:t>GLE 0801.3.1 Write in a variety of modes for a variety of audiences and purposes. DOK</a:t>
            </a:r>
          </a:p>
          <a:p>
            <a:pPr>
              <a:lnSpc>
                <a:spcPct val="80000"/>
              </a:lnSpc>
              <a:buFontTx/>
              <a:buNone/>
            </a:pPr>
            <a:r>
              <a:rPr lang="en-US" sz="1900" b="0" dirty="0"/>
              <a:t>GLE 0701.3.3 Organize ideas into an essay with an introduction, developing paragraphs, </a:t>
            </a:r>
          </a:p>
          <a:p>
            <a:pPr>
              <a:lnSpc>
                <a:spcPct val="80000"/>
              </a:lnSpc>
              <a:buFontTx/>
              <a:buNone/>
            </a:pPr>
            <a:r>
              <a:rPr lang="en-US" sz="1900" b="0" dirty="0"/>
              <a:t>conclusion, and appropriate transitions. DOK 3</a:t>
            </a:r>
          </a:p>
          <a:p>
            <a:pPr>
              <a:lnSpc>
                <a:spcPct val="80000"/>
              </a:lnSpc>
              <a:buFontTx/>
              <a:buNone/>
            </a:pPr>
            <a:r>
              <a:rPr lang="en-US" sz="1900" b="0" dirty="0"/>
              <a:t>GLE 0701.3.4 Refine strategies for editing and revising written work. DOK 3</a:t>
            </a:r>
          </a:p>
          <a:p>
            <a:pPr>
              <a:lnSpc>
                <a:spcPct val="80000"/>
              </a:lnSpc>
              <a:buFontTx/>
              <a:buNone/>
            </a:pPr>
            <a:endParaRPr lang="en-US" sz="1900" b="0" dirty="0"/>
          </a:p>
          <a:p>
            <a:pPr>
              <a:lnSpc>
                <a:spcPct val="80000"/>
              </a:lnSpc>
              <a:buFontTx/>
              <a:buNone/>
            </a:pPr>
            <a:r>
              <a:rPr lang="en-US" sz="1900" b="0" u="sng" dirty="0"/>
              <a:t>Checks for Understanding</a:t>
            </a:r>
          </a:p>
          <a:p>
            <a:pPr>
              <a:lnSpc>
                <a:spcPct val="80000"/>
              </a:lnSpc>
              <a:buFontTx/>
              <a:buNone/>
            </a:pPr>
            <a:r>
              <a:rPr lang="en-US" sz="1900" b="0" dirty="0"/>
              <a:t>0601.3.1 Write in a variety of modes and genres, including description, narration, </a:t>
            </a:r>
          </a:p>
          <a:p>
            <a:pPr>
              <a:lnSpc>
                <a:spcPct val="80000"/>
              </a:lnSpc>
              <a:buFontTx/>
              <a:buNone/>
            </a:pPr>
            <a:r>
              <a:rPr lang="en-US" sz="1900" b="0" dirty="0"/>
              <a:t>exposition, persuasion, literary response, personal expression, and imaginative. DOK 3/4</a:t>
            </a:r>
          </a:p>
          <a:p>
            <a:pPr>
              <a:lnSpc>
                <a:spcPct val="80000"/>
              </a:lnSpc>
              <a:buFontTx/>
              <a:buNone/>
            </a:pPr>
            <a:endParaRPr lang="en-US" sz="1900" b="0" dirty="0"/>
          </a:p>
          <a:p>
            <a:pPr>
              <a:lnSpc>
                <a:spcPct val="80000"/>
              </a:lnSpc>
              <a:buFontTx/>
              <a:buNone/>
            </a:pPr>
            <a:r>
              <a:rPr lang="en-US" sz="1900" b="0" dirty="0"/>
              <a:t>Essential Questions: In a letter to a friend, giving evidence such as rhyme and rhythm,</a:t>
            </a:r>
          </a:p>
          <a:p>
            <a:pPr>
              <a:lnSpc>
                <a:spcPct val="80000"/>
              </a:lnSpc>
              <a:buFontTx/>
              <a:buNone/>
            </a:pPr>
            <a:r>
              <a:rPr lang="en-US" sz="1900" b="0" dirty="0"/>
              <a:t>language and vocabulary, and the tone of the poem, how would you explain to your friend</a:t>
            </a:r>
          </a:p>
          <a:p>
            <a:pPr>
              <a:lnSpc>
                <a:spcPct val="80000"/>
              </a:lnSpc>
              <a:buFontTx/>
              <a:buNone/>
            </a:pPr>
            <a:r>
              <a:rPr lang="en-US" sz="1900" b="0" dirty="0"/>
              <a:t>which poem you prefer? DOK 3</a:t>
            </a:r>
          </a:p>
          <a:p>
            <a:pPr>
              <a:lnSpc>
                <a:spcPct val="80000"/>
              </a:lnSpc>
              <a:buFontTx/>
              <a:buNone/>
            </a:pPr>
            <a:r>
              <a:rPr lang="en-US" sz="1900" b="0" dirty="0"/>
              <a:t>What elements from the two poems would you include as your write a dialogue between the</a:t>
            </a:r>
          </a:p>
          <a:p>
            <a:pPr>
              <a:lnSpc>
                <a:spcPct val="80000"/>
              </a:lnSpc>
              <a:buFontTx/>
              <a:buNone/>
            </a:pPr>
            <a:r>
              <a:rPr lang="en-US" sz="1900" b="0" dirty="0"/>
              <a:t>two animals, the </a:t>
            </a:r>
            <a:r>
              <a:rPr lang="en-US" sz="1900" b="0" dirty="0" err="1"/>
              <a:t>tyger</a:t>
            </a:r>
            <a:r>
              <a:rPr lang="en-US" sz="1900" b="0" dirty="0"/>
              <a:t> and the lamb? DOK 4</a:t>
            </a:r>
          </a:p>
          <a:p>
            <a:pPr>
              <a:lnSpc>
                <a:spcPct val="80000"/>
              </a:lnSpc>
              <a:buFontTx/>
              <a:buNone/>
            </a:pPr>
            <a:r>
              <a:rPr lang="en-US" sz="1900" b="0" dirty="0"/>
              <a:t> </a:t>
            </a:r>
          </a:p>
          <a:p>
            <a:pPr>
              <a:lnSpc>
                <a:spcPct val="80000"/>
              </a:lnSpc>
            </a:pPr>
            <a:endParaRPr lang="en-US" sz="1400" dirty="0"/>
          </a:p>
          <a:p>
            <a:pPr>
              <a:lnSpc>
                <a:spcPct val="80000"/>
              </a:lnSpc>
            </a:pPr>
            <a:endParaRPr lang="en-US" sz="1600" b="0" dirty="0"/>
          </a:p>
          <a:p>
            <a:pPr>
              <a:lnSpc>
                <a:spcPct val="80000"/>
              </a:lnSpc>
              <a:buFontTx/>
              <a:buNone/>
            </a:pPr>
            <a:endParaRPr lang="en-US" sz="1600" b="0" dirty="0"/>
          </a:p>
          <a:p>
            <a:pPr>
              <a:lnSpc>
                <a:spcPct val="80000"/>
              </a:lnSpc>
              <a:buFontTx/>
              <a:buNone/>
            </a:pPr>
            <a:endParaRPr lang="en-US" sz="1200" b="0" dirty="0"/>
          </a:p>
          <a:p>
            <a:pPr>
              <a:lnSpc>
                <a:spcPct val="80000"/>
              </a:lnSpc>
              <a:buFontTx/>
              <a:buNone/>
            </a:pPr>
            <a:endParaRPr lang="en-US" sz="1200" b="0" u="sng" dirty="0"/>
          </a:p>
          <a:p>
            <a:pPr>
              <a:lnSpc>
                <a:spcPct val="80000"/>
              </a:lnSpc>
              <a:buFontTx/>
              <a:buNone/>
            </a:pPr>
            <a:endParaRPr lang="en-US" sz="1200" b="0" dirty="0"/>
          </a:p>
          <a:p>
            <a:pPr>
              <a:lnSpc>
                <a:spcPct val="80000"/>
              </a:lnSpc>
              <a:buFontTx/>
              <a:buNone/>
            </a:pPr>
            <a:endParaRPr lang="en-US" sz="1200" b="0" dirty="0"/>
          </a:p>
          <a:p>
            <a:pPr>
              <a:lnSpc>
                <a:spcPct val="80000"/>
              </a:lnSpc>
              <a:buFontTx/>
              <a:buNone/>
            </a:pPr>
            <a:r>
              <a:rPr lang="en-US" sz="500" b="0" dirty="0"/>
              <a:t>   </a:t>
            </a:r>
          </a:p>
          <a:p>
            <a:pPr>
              <a:lnSpc>
                <a:spcPct val="80000"/>
              </a:lnSpc>
              <a:buFontTx/>
              <a:buNone/>
            </a:pPr>
            <a:endParaRPr lang="en-US" sz="500" b="0" dirty="0"/>
          </a:p>
        </p:txBody>
      </p:sp>
      <p:sp>
        <p:nvSpPr>
          <p:cNvPr id="33794" name="Rectangle 2"/>
          <p:cNvSpPr>
            <a:spLocks noGrp="1" noChangeArrowheads="1"/>
          </p:cNvSpPr>
          <p:nvPr>
            <p:ph type="title"/>
          </p:nvPr>
        </p:nvSpPr>
        <p:spPr>
          <a:xfrm>
            <a:off x="1370013" y="247650"/>
            <a:ext cx="7772400" cy="868363"/>
          </a:xfrm>
        </p:spPr>
        <p:txBody>
          <a:bodyPr/>
          <a:lstStyle/>
          <a:p>
            <a:r>
              <a:rPr lang="en-US" sz="2800"/>
              <a:t>Writing: Various Grade Levels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lnSpc>
                <a:spcPct val="80000"/>
              </a:lnSpc>
              <a:buFontTx/>
              <a:buNone/>
            </a:pPr>
            <a:r>
              <a:rPr lang="en-US" sz="2000"/>
              <a:t>Sometimes a crumb falls</a:t>
            </a:r>
          </a:p>
          <a:p>
            <a:pPr>
              <a:lnSpc>
                <a:spcPct val="80000"/>
              </a:lnSpc>
              <a:buFontTx/>
              <a:buNone/>
            </a:pPr>
            <a:r>
              <a:rPr lang="en-US" sz="2000"/>
              <a:t>From the tables of joy,</a:t>
            </a:r>
          </a:p>
          <a:p>
            <a:pPr>
              <a:lnSpc>
                <a:spcPct val="80000"/>
              </a:lnSpc>
              <a:buFontTx/>
              <a:buNone/>
            </a:pPr>
            <a:r>
              <a:rPr lang="en-US" sz="2000"/>
              <a:t>Sometimes a bone</a:t>
            </a:r>
          </a:p>
          <a:p>
            <a:pPr>
              <a:lnSpc>
                <a:spcPct val="80000"/>
              </a:lnSpc>
              <a:buFontTx/>
              <a:buNone/>
            </a:pPr>
            <a:r>
              <a:rPr lang="en-US" sz="2000"/>
              <a:t>Is flung.</a:t>
            </a:r>
          </a:p>
          <a:p>
            <a:pPr>
              <a:lnSpc>
                <a:spcPct val="80000"/>
              </a:lnSpc>
            </a:pPr>
            <a:endParaRPr lang="en-US" sz="2000"/>
          </a:p>
          <a:p>
            <a:pPr>
              <a:lnSpc>
                <a:spcPct val="80000"/>
              </a:lnSpc>
              <a:buFontTx/>
              <a:buNone/>
            </a:pPr>
            <a:r>
              <a:rPr lang="en-US" sz="2000"/>
              <a:t>To some people</a:t>
            </a:r>
          </a:p>
          <a:p>
            <a:pPr>
              <a:lnSpc>
                <a:spcPct val="80000"/>
              </a:lnSpc>
              <a:buFontTx/>
              <a:buNone/>
            </a:pPr>
            <a:r>
              <a:rPr lang="en-US" sz="2000"/>
              <a:t>Love is given,</a:t>
            </a:r>
          </a:p>
          <a:p>
            <a:pPr>
              <a:lnSpc>
                <a:spcPct val="80000"/>
              </a:lnSpc>
              <a:buFontTx/>
              <a:buNone/>
            </a:pPr>
            <a:r>
              <a:rPr lang="en-US" sz="2000"/>
              <a:t>To others</a:t>
            </a:r>
          </a:p>
          <a:p>
            <a:pPr>
              <a:lnSpc>
                <a:spcPct val="80000"/>
              </a:lnSpc>
              <a:buFontTx/>
              <a:buNone/>
            </a:pPr>
            <a:r>
              <a:rPr lang="en-US" sz="2000"/>
              <a:t>Only heaven.</a:t>
            </a:r>
            <a:endParaRPr lang="en-US" sz="2000" i="1"/>
          </a:p>
          <a:p>
            <a:pPr>
              <a:lnSpc>
                <a:spcPct val="80000"/>
              </a:lnSpc>
            </a:pPr>
            <a:endParaRPr lang="en-US" sz="2000" i="1"/>
          </a:p>
          <a:p>
            <a:pPr>
              <a:lnSpc>
                <a:spcPct val="80000"/>
              </a:lnSpc>
            </a:pPr>
            <a:r>
              <a:rPr lang="en-US" sz="2000" i="1"/>
              <a:t>Copyright 1994 by The Estate of Langston Hughes, from </a:t>
            </a:r>
            <a:r>
              <a:rPr lang="en-US" sz="2000"/>
              <a:t>The Collected Poems of Langston Hughes,</a:t>
            </a:r>
            <a:r>
              <a:rPr lang="en-US" sz="2000" i="1"/>
              <a:t> by Langston Hughes, edited by Arnold Rampersad with David Roessel, Associate Editor. Published by Alfred A. Knopf, a division of Random House, Inc. Used by Permission of Harold Ober Associates.</a:t>
            </a:r>
          </a:p>
        </p:txBody>
      </p:sp>
      <p:sp>
        <p:nvSpPr>
          <p:cNvPr id="4098" name="Rectangle 2"/>
          <p:cNvSpPr>
            <a:spLocks noGrp="1" noChangeArrowheads="1"/>
          </p:cNvSpPr>
          <p:nvPr>
            <p:ph type="title"/>
          </p:nvPr>
        </p:nvSpPr>
        <p:spPr/>
        <p:txBody>
          <a:bodyPr/>
          <a:lstStyle/>
          <a:p>
            <a:r>
              <a:rPr lang="en-US"/>
              <a:t>“Luck” by Langston Hughes</a:t>
            </a:r>
          </a:p>
        </p:txBody>
      </p:sp>
      <p:pic>
        <p:nvPicPr>
          <p:cNvPr id="4100" name="Picture 4" descr="display"/>
          <p:cNvPicPr>
            <a:picLocks noChangeAspect="1" noChangeArrowheads="1"/>
          </p:cNvPicPr>
          <p:nvPr/>
        </p:nvPicPr>
        <p:blipFill>
          <a:blip r:embed="rId3"/>
          <a:srcRect/>
          <a:stretch>
            <a:fillRect/>
          </a:stretch>
        </p:blipFill>
        <p:spPr bwMode="auto">
          <a:xfrm>
            <a:off x="5943600" y="1676400"/>
            <a:ext cx="2201863" cy="2743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28600" y="228600"/>
            <a:ext cx="8610600" cy="6324600"/>
          </a:xfrm>
        </p:spPr>
        <p:txBody>
          <a:bodyPr/>
          <a:lstStyle/>
          <a:p>
            <a:pPr>
              <a:lnSpc>
                <a:spcPct val="80000"/>
              </a:lnSpc>
              <a:buFontTx/>
              <a:buNone/>
            </a:pPr>
            <a:r>
              <a:rPr lang="en-US" sz="1600" b="0"/>
              <a:t>        Pigeons</a:t>
            </a:r>
            <a:r>
              <a:rPr lang="en-US" sz="1600"/>
              <a:t/>
            </a:r>
            <a:br>
              <a:rPr lang="en-US" sz="1600"/>
            </a:br>
            <a:endParaRPr lang="en-US" sz="1600"/>
          </a:p>
          <a:p>
            <a:pPr>
              <a:lnSpc>
                <a:spcPct val="80000"/>
              </a:lnSpc>
              <a:buFontTx/>
              <a:buNone/>
            </a:pPr>
            <a:r>
              <a:rPr lang="en-US" sz="1600"/>
              <a:t>     They paddle with staccato feet</a:t>
            </a:r>
            <a:br>
              <a:rPr lang="en-US" sz="1600"/>
            </a:br>
            <a:r>
              <a:rPr lang="en-US" sz="1600"/>
              <a:t>In powder-pools of sunlight,</a:t>
            </a:r>
            <a:br>
              <a:rPr lang="en-US" sz="1600"/>
            </a:br>
            <a:r>
              <a:rPr lang="en-US" sz="1600"/>
              <a:t>Small blue busybodies</a:t>
            </a:r>
            <a:br>
              <a:rPr lang="en-US" sz="1600"/>
            </a:br>
            <a:r>
              <a:rPr lang="en-US" sz="1600"/>
              <a:t>Strutting like fat gentlemen</a:t>
            </a:r>
            <a:br>
              <a:rPr lang="en-US" sz="1600"/>
            </a:br>
            <a:r>
              <a:rPr lang="en-US" sz="1600"/>
              <a:t>With hands clasped</a:t>
            </a:r>
            <a:br>
              <a:rPr lang="en-US" sz="1600"/>
            </a:br>
            <a:r>
              <a:rPr lang="en-US" sz="1600"/>
              <a:t>Under their swallowtail coats;</a:t>
            </a:r>
            <a:br>
              <a:rPr lang="en-US" sz="1600"/>
            </a:br>
            <a:r>
              <a:rPr lang="en-US" sz="1600"/>
              <a:t>And, as they stump about,</a:t>
            </a:r>
            <a:br>
              <a:rPr lang="en-US" sz="1600"/>
            </a:br>
            <a:r>
              <a:rPr lang="en-US" sz="1600"/>
              <a:t>Their heads like tiny hammers</a:t>
            </a:r>
            <a:br>
              <a:rPr lang="en-US" sz="1600"/>
            </a:br>
            <a:r>
              <a:rPr lang="en-US" sz="1600"/>
              <a:t>Tap at imaginary nails</a:t>
            </a:r>
            <a:br>
              <a:rPr lang="en-US" sz="1600"/>
            </a:br>
            <a:r>
              <a:rPr lang="en-US" sz="1600"/>
              <a:t>In non-existent walls.</a:t>
            </a:r>
            <a:br>
              <a:rPr lang="en-US" sz="1600"/>
            </a:br>
            <a:r>
              <a:rPr lang="en-US" sz="1600"/>
              <a:t>Elusive ghosts of sunshine</a:t>
            </a:r>
            <a:br>
              <a:rPr lang="en-US" sz="1600"/>
            </a:br>
            <a:r>
              <a:rPr lang="en-US" sz="1600"/>
              <a:t>Slither down the green gloss</a:t>
            </a:r>
            <a:br>
              <a:rPr lang="en-US" sz="1600"/>
            </a:br>
            <a:r>
              <a:rPr lang="en-US" sz="1600"/>
              <a:t>Of their necks in an instant, and are gone.</a:t>
            </a:r>
            <a:br>
              <a:rPr lang="en-US" sz="1600"/>
            </a:br>
            <a:r>
              <a:rPr lang="en-US" sz="1600"/>
              <a:t/>
            </a:r>
            <a:br>
              <a:rPr lang="en-US" sz="1600"/>
            </a:br>
            <a:r>
              <a:rPr lang="en-US" sz="1600"/>
              <a:t>Summer hangs drugged from sky to earth</a:t>
            </a:r>
            <a:br>
              <a:rPr lang="en-US" sz="1600"/>
            </a:br>
            <a:r>
              <a:rPr lang="en-US" sz="1600"/>
              <a:t>In limpid fathoms of silence:</a:t>
            </a:r>
            <a:br>
              <a:rPr lang="en-US" sz="1600"/>
            </a:br>
            <a:r>
              <a:rPr lang="en-US" sz="1600"/>
              <a:t>Only warm dark dimples of sound</a:t>
            </a:r>
            <a:br>
              <a:rPr lang="en-US" sz="1600"/>
            </a:br>
            <a:r>
              <a:rPr lang="en-US" sz="1600"/>
              <a:t>Slide like slow bubbles</a:t>
            </a:r>
            <a:br>
              <a:rPr lang="en-US" sz="1600"/>
            </a:br>
            <a:r>
              <a:rPr lang="en-US" sz="1600"/>
              <a:t>From the contented throats.</a:t>
            </a:r>
            <a:br>
              <a:rPr lang="en-US" sz="1600"/>
            </a:br>
            <a:r>
              <a:rPr lang="en-US" sz="1600"/>
              <a:t/>
            </a:r>
            <a:br>
              <a:rPr lang="en-US" sz="1600"/>
            </a:br>
            <a:r>
              <a:rPr lang="en-US" sz="1600"/>
              <a:t>Raise a casual hand -</a:t>
            </a:r>
            <a:br>
              <a:rPr lang="en-US" sz="1600"/>
            </a:br>
            <a:r>
              <a:rPr lang="en-US" sz="1600"/>
              <a:t>With one quick gust</a:t>
            </a:r>
            <a:br>
              <a:rPr lang="en-US" sz="1600"/>
            </a:br>
            <a:r>
              <a:rPr lang="en-US" sz="1600"/>
              <a:t>They fountain into air. </a:t>
            </a:r>
            <a:br>
              <a:rPr lang="en-US" sz="1600"/>
            </a:br>
            <a:r>
              <a:rPr lang="en-US" sz="1600"/>
              <a:t/>
            </a:r>
            <a:br>
              <a:rPr lang="en-US" sz="1600"/>
            </a:br>
            <a:r>
              <a:rPr lang="en-US" sz="1600" b="0"/>
              <a:t>Richard Kell</a:t>
            </a:r>
            <a:r>
              <a:rPr lang="en-US" sz="1600"/>
              <a:t> </a:t>
            </a:r>
            <a:br>
              <a:rPr lang="en-US" sz="1600"/>
            </a:br>
            <a:r>
              <a:rPr lang="en-US" sz="1600"/>
              <a:t/>
            </a:r>
            <a:br>
              <a:rPr lang="en-US" sz="1600"/>
            </a:br>
            <a:endParaRPr lang="en-US" sz="1600"/>
          </a:p>
        </p:txBody>
      </p:sp>
      <p:graphicFrame>
        <p:nvGraphicFramePr>
          <p:cNvPr id="5155" name="Group 35"/>
          <p:cNvGraphicFramePr>
            <a:graphicFrameLocks noGrp="1"/>
          </p:cNvGraphicFramePr>
          <p:nvPr/>
        </p:nvGraphicFramePr>
        <p:xfrm>
          <a:off x="2978150" y="538163"/>
          <a:ext cx="3187700" cy="5782310"/>
        </p:xfrm>
        <a:graphic>
          <a:graphicData uri="http://schemas.openxmlformats.org/drawingml/2006/table">
            <a:tbl>
              <a:tblPr/>
              <a:tblGrid>
                <a:gridCol w="3187700"/>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a:noFill/>
                    </a:lnB>
                    <a:lnTlToBr>
                      <a:noFill/>
                    </a:lnTlToBr>
                    <a:lnBlToTr>
                      <a:noFill/>
                    </a:lnBlToTr>
                    <a:noFill/>
                  </a:tcPr>
                </a:tc>
              </a:tr>
              <a:tr h="526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pic>
        <p:nvPicPr>
          <p:cNvPr id="5160" name="Picture 40" descr="Kell"/>
          <p:cNvPicPr>
            <a:picLocks noChangeAspect="1" noChangeArrowheads="1"/>
          </p:cNvPicPr>
          <p:nvPr/>
        </p:nvPicPr>
        <p:blipFill>
          <a:blip r:embed="rId3"/>
          <a:srcRect/>
          <a:stretch>
            <a:fillRect/>
          </a:stretch>
        </p:blipFill>
        <p:spPr bwMode="auto">
          <a:xfrm>
            <a:off x="4648200" y="762000"/>
            <a:ext cx="3505200" cy="3505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228600"/>
            <a:ext cx="8458200" cy="6324600"/>
          </a:xfrm>
        </p:spPr>
        <p:txBody>
          <a:bodyPr/>
          <a:lstStyle/>
          <a:p>
            <a:pPr>
              <a:lnSpc>
                <a:spcPct val="80000"/>
              </a:lnSpc>
              <a:buFontTx/>
              <a:buNone/>
            </a:pPr>
            <a:r>
              <a:rPr lang="en-US" sz="2400" b="0"/>
              <a:t>Pretty Words  by Elinor Wylie  (1885-1928)</a:t>
            </a:r>
          </a:p>
          <a:p>
            <a:pPr>
              <a:lnSpc>
                <a:spcPct val="80000"/>
              </a:lnSpc>
              <a:buFontTx/>
              <a:buNone/>
            </a:pPr>
            <a:r>
              <a:rPr lang="en-US" sz="2400">
                <a:hlinkClick r:id="" action="ppaction://noaction"/>
              </a:rPr>
              <a:t> </a:t>
            </a:r>
            <a:r>
              <a:rPr lang="en-US" sz="2400"/>
              <a:t> </a:t>
            </a:r>
          </a:p>
          <a:p>
            <a:pPr>
              <a:lnSpc>
                <a:spcPct val="80000"/>
              </a:lnSpc>
              <a:buFontTx/>
              <a:buNone/>
            </a:pPr>
            <a:r>
              <a:rPr lang="en-US" sz="2400"/>
              <a:t>Poets make pets of pretty, docile words: </a:t>
            </a:r>
          </a:p>
          <a:p>
            <a:pPr>
              <a:lnSpc>
                <a:spcPct val="80000"/>
              </a:lnSpc>
              <a:buFontTx/>
              <a:buNone/>
            </a:pPr>
            <a:r>
              <a:rPr lang="en-US" sz="2400"/>
              <a:t>I love smooth words, like gold-enameled fish </a:t>
            </a:r>
          </a:p>
          <a:p>
            <a:pPr>
              <a:lnSpc>
                <a:spcPct val="80000"/>
              </a:lnSpc>
              <a:buFontTx/>
              <a:buNone/>
            </a:pPr>
            <a:r>
              <a:rPr lang="en-US" sz="2400"/>
              <a:t>Which circle slowly with a silken swish, </a:t>
            </a:r>
          </a:p>
          <a:p>
            <a:pPr>
              <a:lnSpc>
                <a:spcPct val="80000"/>
              </a:lnSpc>
              <a:buFontTx/>
              <a:buNone/>
            </a:pPr>
            <a:r>
              <a:rPr lang="en-US" sz="2400"/>
              <a:t>And tender ones, like downy-feathered birds: </a:t>
            </a:r>
          </a:p>
          <a:p>
            <a:pPr>
              <a:lnSpc>
                <a:spcPct val="80000"/>
              </a:lnSpc>
              <a:buFontTx/>
              <a:buNone/>
            </a:pPr>
            <a:r>
              <a:rPr lang="en-US" sz="2400"/>
              <a:t>Words shy and dappled, deep-eyed deer in herds, </a:t>
            </a:r>
          </a:p>
          <a:p>
            <a:pPr>
              <a:lnSpc>
                <a:spcPct val="80000"/>
              </a:lnSpc>
              <a:buFontTx/>
              <a:buNone/>
            </a:pPr>
            <a:r>
              <a:rPr lang="en-US" sz="2400"/>
              <a:t>Come to my hand, and playful if I wish, </a:t>
            </a:r>
          </a:p>
          <a:p>
            <a:pPr>
              <a:lnSpc>
                <a:spcPct val="80000"/>
              </a:lnSpc>
              <a:buFontTx/>
              <a:buNone/>
            </a:pPr>
            <a:r>
              <a:rPr lang="en-US" sz="2400"/>
              <a:t>Or purring softly at a silver disk, </a:t>
            </a:r>
          </a:p>
          <a:p>
            <a:pPr>
              <a:lnSpc>
                <a:spcPct val="80000"/>
              </a:lnSpc>
              <a:buFontTx/>
              <a:buNone/>
            </a:pPr>
            <a:r>
              <a:rPr lang="en-US" sz="2400"/>
              <a:t>Blue Persian kittens, fed on cream and curds. </a:t>
            </a:r>
          </a:p>
          <a:p>
            <a:pPr>
              <a:lnSpc>
                <a:spcPct val="80000"/>
              </a:lnSpc>
            </a:pPr>
            <a:endParaRPr lang="en-US" sz="2400"/>
          </a:p>
          <a:p>
            <a:pPr>
              <a:lnSpc>
                <a:spcPct val="80000"/>
              </a:lnSpc>
              <a:buFontTx/>
              <a:buNone/>
            </a:pPr>
            <a:r>
              <a:rPr lang="en-US" sz="2400"/>
              <a:t>I love bright words, words up and singing early; </a:t>
            </a:r>
          </a:p>
          <a:p>
            <a:pPr>
              <a:lnSpc>
                <a:spcPct val="80000"/>
              </a:lnSpc>
              <a:buFontTx/>
              <a:buNone/>
            </a:pPr>
            <a:r>
              <a:rPr lang="en-US" sz="2400"/>
              <a:t>Words that are luminous in the dark, and sing; </a:t>
            </a:r>
          </a:p>
          <a:p>
            <a:pPr>
              <a:lnSpc>
                <a:spcPct val="80000"/>
              </a:lnSpc>
              <a:buFontTx/>
              <a:buNone/>
            </a:pPr>
            <a:r>
              <a:rPr lang="en-US" sz="2400"/>
              <a:t>Warm lazy words, white cattle under trees; </a:t>
            </a:r>
          </a:p>
          <a:p>
            <a:pPr>
              <a:lnSpc>
                <a:spcPct val="80000"/>
              </a:lnSpc>
              <a:buFontTx/>
              <a:buNone/>
            </a:pPr>
            <a:r>
              <a:rPr lang="en-US" sz="2400"/>
              <a:t>I love words opalescent, cool, and pearly, </a:t>
            </a:r>
          </a:p>
          <a:p>
            <a:pPr>
              <a:lnSpc>
                <a:spcPct val="80000"/>
              </a:lnSpc>
              <a:buFontTx/>
              <a:buNone/>
            </a:pPr>
            <a:r>
              <a:rPr lang="en-US" sz="2400"/>
              <a:t>Like midsummer moths, and honied words like bees, </a:t>
            </a:r>
          </a:p>
          <a:p>
            <a:pPr>
              <a:lnSpc>
                <a:spcPct val="80000"/>
              </a:lnSpc>
              <a:buFontTx/>
              <a:buNone/>
            </a:pPr>
            <a:r>
              <a:rPr lang="en-US" sz="2400"/>
              <a:t>Gilded and sticky, with a little sting. </a:t>
            </a:r>
          </a:p>
          <a:p>
            <a:pPr>
              <a:lnSpc>
                <a:spcPct val="80000"/>
              </a:lnSpc>
            </a:pPr>
            <a:endParaRPr lang="en-US" sz="2400"/>
          </a:p>
        </p:txBody>
      </p:sp>
      <p:pic>
        <p:nvPicPr>
          <p:cNvPr id="6148" name="Picture 4" descr="elinor_wylie"/>
          <p:cNvPicPr>
            <a:picLocks noChangeAspect="1" noChangeArrowheads="1"/>
          </p:cNvPicPr>
          <p:nvPr/>
        </p:nvPicPr>
        <p:blipFill>
          <a:blip r:embed="rId3"/>
          <a:srcRect/>
          <a:stretch>
            <a:fillRect/>
          </a:stretch>
        </p:blipFill>
        <p:spPr bwMode="auto">
          <a:xfrm>
            <a:off x="7162800" y="533400"/>
            <a:ext cx="1568450" cy="1905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52400" y="152400"/>
            <a:ext cx="5486400" cy="6324600"/>
          </a:xfrm>
        </p:spPr>
        <p:txBody>
          <a:bodyPr/>
          <a:lstStyle/>
          <a:p>
            <a:pPr lvl="4">
              <a:lnSpc>
                <a:spcPct val="80000"/>
              </a:lnSpc>
              <a:buFontTx/>
              <a:buNone/>
            </a:pPr>
            <a:r>
              <a:rPr lang="en-US" sz="1800" b="0" i="1"/>
              <a:t>Spider Work</a:t>
            </a:r>
            <a:endParaRPr lang="en-US" sz="1800" i="1"/>
          </a:p>
          <a:p>
            <a:pPr lvl="4">
              <a:lnSpc>
                <a:spcPct val="80000"/>
              </a:lnSpc>
              <a:buFontTx/>
              <a:buNone/>
            </a:pPr>
            <a:r>
              <a:rPr lang="en-US" sz="1800" i="1"/>
              <a:t>by Bobby Katz   2006</a:t>
            </a:r>
          </a:p>
          <a:p>
            <a:pPr lvl="4">
              <a:lnSpc>
                <a:spcPct val="80000"/>
              </a:lnSpc>
              <a:buFontTx/>
              <a:buNone/>
            </a:pPr>
            <a:r>
              <a:rPr lang="en-US" sz="1800" i="1"/>
              <a:t/>
            </a:r>
            <a:br>
              <a:rPr lang="en-US" sz="1800" i="1"/>
            </a:br>
            <a:r>
              <a:rPr lang="en-US" sz="1800" i="1"/>
              <a:t>I didn't mean to write a poem.</a:t>
            </a:r>
            <a:br>
              <a:rPr lang="en-US" sz="1800" i="1"/>
            </a:br>
            <a:r>
              <a:rPr lang="en-US" sz="1800" i="1"/>
              <a:t>  A tingling starts a single spinneret</a:t>
            </a:r>
            <a:br>
              <a:rPr lang="en-US" sz="1800" i="1"/>
            </a:br>
            <a:r>
              <a:rPr lang="en-US" sz="1800" i="1"/>
              <a:t>   I cast</a:t>
            </a:r>
            <a:br>
              <a:rPr lang="en-US" sz="1800" i="1"/>
            </a:br>
            <a:r>
              <a:rPr lang="en-US" sz="1800" i="1"/>
              <a:t>     a</a:t>
            </a:r>
            <a:br>
              <a:rPr lang="en-US" sz="1800" i="1"/>
            </a:br>
            <a:r>
              <a:rPr lang="en-US" sz="1800" i="1"/>
              <a:t>     line</a:t>
            </a:r>
            <a:br>
              <a:rPr lang="en-US" sz="1800" i="1"/>
            </a:br>
            <a:r>
              <a:rPr lang="en-US" sz="1800" i="1"/>
              <a:t>       that</a:t>
            </a:r>
            <a:br>
              <a:rPr lang="en-US" sz="1800" i="1"/>
            </a:br>
            <a:r>
              <a:rPr lang="en-US" sz="1800" i="1"/>
              <a:t>         may</a:t>
            </a:r>
            <a:br>
              <a:rPr lang="en-US" sz="1800" i="1"/>
            </a:br>
            <a:r>
              <a:rPr lang="en-US" sz="1800" i="1"/>
              <a:t>     or may not rhyme</a:t>
            </a:r>
            <a:br>
              <a:rPr lang="en-US" sz="1800" i="1"/>
            </a:br>
            <a:r>
              <a:rPr lang="en-US" sz="1800" i="1"/>
              <a:t>       but</a:t>
            </a:r>
            <a:br>
              <a:rPr lang="en-US" sz="1800" i="1"/>
            </a:br>
            <a:r>
              <a:rPr lang="en-US" sz="1800" i="1"/>
              <a:t>       d</a:t>
            </a:r>
            <a:br>
              <a:rPr lang="en-US" sz="1800" i="1"/>
            </a:br>
            <a:r>
              <a:rPr lang="en-US" sz="1800" i="1"/>
              <a:t>        a</a:t>
            </a:r>
            <a:br>
              <a:rPr lang="en-US" sz="1800" i="1"/>
            </a:br>
            <a:r>
              <a:rPr lang="en-US" sz="1800" i="1"/>
              <a:t>         n</a:t>
            </a:r>
            <a:br>
              <a:rPr lang="en-US" sz="1800" i="1"/>
            </a:br>
            <a:r>
              <a:rPr lang="en-US" sz="1800" i="1"/>
              <a:t>        g</a:t>
            </a:r>
            <a:br>
              <a:rPr lang="en-US" sz="1800" i="1"/>
            </a:br>
            <a:r>
              <a:rPr lang="en-US" sz="1800" i="1"/>
              <a:t>         l</a:t>
            </a:r>
            <a:br>
              <a:rPr lang="en-US" sz="1800" i="1"/>
            </a:br>
            <a:r>
              <a:rPr lang="en-US" sz="1800" i="1"/>
              <a:t>        e</a:t>
            </a:r>
            <a:br>
              <a:rPr lang="en-US" sz="1800" i="1"/>
            </a:br>
            <a:r>
              <a:rPr lang="en-US" sz="1800" i="1"/>
              <a:t>       s</a:t>
            </a:r>
            <a:br>
              <a:rPr lang="en-US" sz="1800" i="1"/>
            </a:br>
            <a:r>
              <a:rPr lang="en-US" sz="1800" i="1"/>
              <a:t>    trembling,</a:t>
            </a:r>
            <a:br>
              <a:rPr lang="en-US" sz="1800" i="1"/>
            </a:br>
            <a:r>
              <a:rPr lang="en-US" sz="1800" i="1"/>
              <a:t>  beckoning me</a:t>
            </a:r>
            <a:br>
              <a:rPr lang="en-US" sz="1800" i="1"/>
            </a:br>
            <a:r>
              <a:rPr lang="en-US" sz="1800" i="1"/>
              <a:t>   to weave</a:t>
            </a:r>
            <a:br>
              <a:rPr lang="en-US" sz="1800" i="1"/>
            </a:br>
            <a:r>
              <a:rPr lang="en-US" sz="1800" i="1"/>
              <a:t>  a web of words:</a:t>
            </a:r>
            <a:br>
              <a:rPr lang="en-US" sz="1800" i="1"/>
            </a:br>
            <a:r>
              <a:rPr lang="en-US" sz="1800" i="1"/>
              <a:t>a poem to house my spiderling.</a:t>
            </a:r>
            <a:br>
              <a:rPr lang="en-US" sz="1800" i="1"/>
            </a:br>
            <a:endParaRPr lang="en-US" sz="1800" i="1"/>
          </a:p>
        </p:txBody>
      </p:sp>
      <p:pic>
        <p:nvPicPr>
          <p:cNvPr id="7174" name="Picture 6" descr="s_spider-web"/>
          <p:cNvPicPr>
            <a:picLocks noChangeAspect="1" noChangeArrowheads="1"/>
          </p:cNvPicPr>
          <p:nvPr/>
        </p:nvPicPr>
        <p:blipFill>
          <a:blip r:embed="rId3"/>
          <a:srcRect/>
          <a:stretch>
            <a:fillRect/>
          </a:stretch>
        </p:blipFill>
        <p:spPr bwMode="auto">
          <a:xfrm>
            <a:off x="5867400" y="457200"/>
            <a:ext cx="3009900" cy="27717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81000" y="304800"/>
            <a:ext cx="8382000" cy="6172200"/>
          </a:xfrm>
        </p:spPr>
        <p:txBody>
          <a:bodyPr/>
          <a:lstStyle/>
          <a:p>
            <a:pPr>
              <a:lnSpc>
                <a:spcPct val="80000"/>
              </a:lnSpc>
              <a:buFontTx/>
              <a:buNone/>
            </a:pPr>
            <a:r>
              <a:rPr lang="en-US" sz="2000" b="0" dirty="0"/>
              <a:t>We Real Cool</a:t>
            </a:r>
            <a:r>
              <a:rPr lang="en-US" sz="2000" dirty="0"/>
              <a:t/>
            </a:r>
            <a:br>
              <a:rPr lang="en-US" sz="2000" dirty="0"/>
            </a:br>
            <a:endParaRPr lang="en-US" sz="2000" dirty="0"/>
          </a:p>
          <a:p>
            <a:pPr>
              <a:lnSpc>
                <a:spcPct val="80000"/>
              </a:lnSpc>
              <a:buFontTx/>
              <a:buNone/>
            </a:pPr>
            <a:r>
              <a:rPr lang="en-US" sz="2000" dirty="0"/>
              <a:t> </a:t>
            </a:r>
            <a:r>
              <a:rPr lang="en-US" sz="2000" dirty="0" smtClean="0"/>
              <a:t>THE </a:t>
            </a:r>
            <a:r>
              <a:rPr lang="en-US" sz="2000" dirty="0"/>
              <a:t>POOL PLAYERS. </a:t>
            </a:r>
          </a:p>
          <a:p>
            <a:pPr>
              <a:lnSpc>
                <a:spcPct val="80000"/>
              </a:lnSpc>
              <a:buFontTx/>
              <a:buNone/>
            </a:pPr>
            <a:r>
              <a:rPr lang="en-US" sz="2000" dirty="0"/>
              <a:t>SEVEN AT THE GOLDEN SHOVEL.</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We real cool. We</a:t>
            </a:r>
            <a:br>
              <a:rPr lang="en-US" sz="2000" dirty="0"/>
            </a:br>
            <a:r>
              <a:rPr lang="en-US" sz="2000" dirty="0"/>
              <a:t>Left school. We</a:t>
            </a:r>
            <a:br>
              <a:rPr lang="en-US" sz="2000" dirty="0"/>
            </a:br>
            <a:r>
              <a:rPr lang="en-US" sz="2000" dirty="0"/>
              <a:t/>
            </a:r>
            <a:br>
              <a:rPr lang="en-US" sz="2000" dirty="0"/>
            </a:br>
            <a:r>
              <a:rPr lang="en-US" sz="2000" dirty="0"/>
              <a:t>Lurk late. We</a:t>
            </a:r>
            <a:br>
              <a:rPr lang="en-US" sz="2000" dirty="0"/>
            </a:br>
            <a:r>
              <a:rPr lang="en-US" sz="2000" dirty="0"/>
              <a:t>Strike straight. We</a:t>
            </a:r>
            <a:br>
              <a:rPr lang="en-US" sz="2000" dirty="0"/>
            </a:br>
            <a:r>
              <a:rPr lang="en-US" sz="2000" dirty="0"/>
              <a:t/>
            </a:r>
            <a:br>
              <a:rPr lang="en-US" sz="2000" dirty="0"/>
            </a:br>
            <a:r>
              <a:rPr lang="en-US" sz="2000" dirty="0"/>
              <a:t>Sing sin. We</a:t>
            </a:r>
            <a:br>
              <a:rPr lang="en-US" sz="2000" dirty="0"/>
            </a:br>
            <a:r>
              <a:rPr lang="en-US" sz="2000" dirty="0"/>
              <a:t>Thin gin. We</a:t>
            </a:r>
            <a:br>
              <a:rPr lang="en-US" sz="2000" dirty="0"/>
            </a:br>
            <a:r>
              <a:rPr lang="en-US" sz="2000" dirty="0"/>
              <a:t/>
            </a:r>
            <a:br>
              <a:rPr lang="en-US" sz="2000" dirty="0"/>
            </a:br>
            <a:r>
              <a:rPr lang="en-US" sz="2000" dirty="0"/>
              <a:t>Jazz June. We</a:t>
            </a:r>
            <a:br>
              <a:rPr lang="en-US" sz="2000" dirty="0"/>
            </a:br>
            <a:r>
              <a:rPr lang="en-US" sz="2000" dirty="0"/>
              <a:t>Die soon. </a:t>
            </a:r>
            <a:br>
              <a:rPr lang="en-US" sz="2000" dirty="0"/>
            </a:br>
            <a:endParaRPr lang="en-US" sz="2000" dirty="0"/>
          </a:p>
          <a:p>
            <a:pPr>
              <a:lnSpc>
                <a:spcPct val="80000"/>
              </a:lnSpc>
              <a:buFontTx/>
              <a:buNone/>
            </a:pPr>
            <a:r>
              <a:rPr lang="en-US" sz="2000" dirty="0"/>
              <a:t/>
            </a:r>
            <a:br>
              <a:rPr lang="en-US" sz="2000" dirty="0"/>
            </a:br>
            <a:r>
              <a:rPr lang="en-US" sz="2000" b="0" dirty="0"/>
              <a:t>Gwendolyn Brooks</a:t>
            </a:r>
            <a:r>
              <a:rPr lang="en-US" sz="2000" dirty="0"/>
              <a:t> </a:t>
            </a:r>
            <a:br>
              <a:rPr lang="en-US" sz="2000" dirty="0"/>
            </a:br>
            <a:r>
              <a:rPr lang="en-US" sz="2000" dirty="0"/>
              <a:t/>
            </a:r>
            <a:br>
              <a:rPr lang="en-US" sz="2000" dirty="0"/>
            </a:br>
            <a:endParaRPr lang="en-US" sz="2000" dirty="0"/>
          </a:p>
        </p:txBody>
      </p:sp>
      <p:pic>
        <p:nvPicPr>
          <p:cNvPr id="8196" name="Picture 4" descr="gbrooks"/>
          <p:cNvPicPr>
            <a:picLocks noChangeAspect="1" noChangeArrowheads="1"/>
          </p:cNvPicPr>
          <p:nvPr/>
        </p:nvPicPr>
        <p:blipFill>
          <a:blip r:embed="rId3"/>
          <a:srcRect/>
          <a:stretch>
            <a:fillRect/>
          </a:stretch>
        </p:blipFill>
        <p:spPr bwMode="auto">
          <a:xfrm>
            <a:off x="5638800" y="685800"/>
            <a:ext cx="2800350" cy="2819400"/>
          </a:xfrm>
          <a:prstGeom prst="rect">
            <a:avLst/>
          </a:prstGeom>
          <a:noFill/>
        </p:spPr>
      </p:pic>
      <p:pic>
        <p:nvPicPr>
          <p:cNvPr id="8197" name="Picture 5" descr="gwendolyn_brooks"/>
          <p:cNvPicPr>
            <a:picLocks noChangeAspect="1" noChangeArrowheads="1"/>
          </p:cNvPicPr>
          <p:nvPr/>
        </p:nvPicPr>
        <p:blipFill>
          <a:blip r:embed="rId4"/>
          <a:srcRect/>
          <a:stretch>
            <a:fillRect/>
          </a:stretch>
        </p:blipFill>
        <p:spPr bwMode="auto">
          <a:xfrm>
            <a:off x="3810000" y="3657600"/>
            <a:ext cx="2322513" cy="2819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1" name="Group 35"/>
          <p:cNvGraphicFramePr>
            <a:graphicFrameLocks noGrp="1"/>
          </p:cNvGraphicFramePr>
          <p:nvPr/>
        </p:nvGraphicFramePr>
        <p:xfrm>
          <a:off x="1914525" y="142875"/>
          <a:ext cx="5314950" cy="6572885"/>
        </p:xfrm>
        <a:graphic>
          <a:graphicData uri="http://schemas.openxmlformats.org/drawingml/2006/table">
            <a:tbl>
              <a:tblPr/>
              <a:tblGrid>
                <a:gridCol w="5314950"/>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Mountain by Kenneth Koch</a:t>
                      </a:r>
                    </a:p>
                  </a:txBody>
                  <a:tcPr horzOverflow="overflow">
                    <a:lnL cap="flat">
                      <a:noFill/>
                    </a:lnL>
                    <a:lnR cap="flat">
                      <a:noFill/>
                    </a:lnR>
                    <a:lnT cap="flat">
                      <a:noFill/>
                    </a:lnT>
                    <a:lnB>
                      <a:noFill/>
                    </a:lnB>
                    <a:lnTlToBr>
                      <a:noFill/>
                    </a:lnTlToBr>
                    <a:lnBlToTr>
                      <a:noFill/>
                    </a:lnBlToTr>
                    <a:noFill/>
                  </a:tcPr>
                </a:tc>
              </a:tr>
              <a:tr h="605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9267" name="Group 51"/>
          <p:cNvGraphicFramePr>
            <a:graphicFrameLocks noGrp="1"/>
          </p:cNvGraphicFramePr>
          <p:nvPr/>
        </p:nvGraphicFramePr>
        <p:xfrm>
          <a:off x="1905000" y="533400"/>
          <a:ext cx="5321617" cy="6217920"/>
        </p:xfrm>
        <a:graphic>
          <a:graphicData uri="http://schemas.openxmlformats.org/drawingml/2006/table">
            <a:tbl>
              <a:tblPr/>
              <a:tblGrid>
                <a:gridCol w="208280"/>
                <a:gridCol w="5113337"/>
              </a:tblGrid>
              <a:tr h="5873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Verdana" pitchFamily="34" charset="0"/>
                        </a:rPr>
                        <a:t> </a:t>
                      </a:r>
                      <a:endParaRPr kumimoji="0" lang="en-US" sz="1800" b="1"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800000"/>
                          </a:solidFill>
                          <a:effectLst/>
                          <a:latin typeface="Arial" charset="0"/>
                          <a:cs typeface="Arial" charset="0"/>
                        </a:rPr>
                        <a:t>Nothing's moving I don't see anybody</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And I know that it's not a trick</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There really is nothing moving there</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And there aren't any people. It is the very utmost top</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Where, as is not unusual,</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There is snow, lying like the hair on a white-haired person's head</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Combed sideways and backward and forward to cover as much of the top</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As possible, for the snow is thinning, it's September</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Although a few months from now there will be a new crop</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Probably, though this no one KNOWS (so neither do we)</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But every other year it has happened by November</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Except for one year that's known about, nineteen twenty-three</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When the top was more and more uncovered until December fifteenth</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When finally it snowed and snowed</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I love seeing this mountain like a mouse</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Attached to the tail of another mouse, and to another and to another</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In total mountain silence</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There is no way to get up there, and no means to stay.</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It is uninhabitable. No roads and no possibility</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Of roads. You don't have a history</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Do you, mountain top? This doesn't make you either a mystery</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Or a dull person and you're certainly not a truck stop.</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No industry can exploit you</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No developer can divide you into estates or lots</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No dazzling disquieting woman can tie your heart in knots.</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I could never lead my life on one of those spots</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You leave uncovered up there. No way to be there</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But I'm moved. </a:t>
                      </a:r>
                      <a:br>
                        <a:rPr kumimoji="0" lang="en-US" sz="1200" b="1" i="0" u="none" strike="noStrike" cap="none" normalizeH="0" baseline="0" dirty="0" smtClean="0">
                          <a:ln>
                            <a:noFill/>
                          </a:ln>
                          <a:solidFill>
                            <a:srgbClr val="800000"/>
                          </a:solidFill>
                          <a:effectLst/>
                          <a:latin typeface="Arial" charset="0"/>
                          <a:cs typeface="Arial" charset="0"/>
                        </a:rPr>
                      </a:br>
                      <a:r>
                        <a:rPr kumimoji="0" lang="en-US" sz="1200" b="1" i="0" u="none" strike="noStrike" cap="none" normalizeH="0" baseline="0" dirty="0" smtClean="0">
                          <a:ln>
                            <a:noFill/>
                          </a:ln>
                          <a:solidFill>
                            <a:srgbClr val="800000"/>
                          </a:solidFill>
                          <a:effectLst/>
                          <a:latin typeface="Arial" charset="0"/>
                          <a:cs typeface="Arial" charset="0"/>
                        </a:rPr>
                        <a:t/>
                      </a:r>
                      <a:br>
                        <a:rPr kumimoji="0" lang="en-US" sz="1200" b="1" i="0" u="none" strike="noStrike" cap="none" normalizeH="0" baseline="0" dirty="0" smtClean="0">
                          <a:ln>
                            <a:noFill/>
                          </a:ln>
                          <a:solidFill>
                            <a:srgbClr val="800000"/>
                          </a:solidFill>
                          <a:effectLst/>
                          <a:latin typeface="Arial" charset="0"/>
                          <a:cs typeface="Arial" charset="0"/>
                        </a:rPr>
                      </a:br>
                      <a:endParaRPr kumimoji="0" lang="en-US" sz="1800" b="1" i="0" u="none" strike="noStrike" cap="none" normalizeH="0" baseline="0" dirty="0" smtClean="0">
                        <a:ln>
                          <a:noFill/>
                        </a:ln>
                        <a:solidFill>
                          <a:schemeClr val="tx1"/>
                        </a:solidFill>
                        <a:effectLst/>
                        <a:latin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pic>
        <p:nvPicPr>
          <p:cNvPr id="9264" name="Picture 48" descr="MMj02832300000[1]"/>
          <p:cNvPicPr>
            <a:picLocks noChangeAspect="1" noChangeArrowheads="1" noCrop="1"/>
          </p:cNvPicPr>
          <p:nvPr/>
        </p:nvPicPr>
        <p:blipFill>
          <a:blip r:embed="rId3"/>
          <a:srcRect/>
          <a:stretch>
            <a:fillRect/>
          </a:stretch>
        </p:blipFill>
        <p:spPr bwMode="auto">
          <a:xfrm>
            <a:off x="381000" y="4343400"/>
            <a:ext cx="1409700" cy="1981200"/>
          </a:xfrm>
          <a:prstGeom prst="rect">
            <a:avLst/>
          </a:prstGeom>
          <a:noFill/>
        </p:spPr>
      </p:pic>
      <p:pic>
        <p:nvPicPr>
          <p:cNvPr id="9266" name="Picture 50" descr="fujikawaguchikosidemed"/>
          <p:cNvPicPr>
            <a:picLocks noChangeAspect="1" noChangeArrowheads="1"/>
          </p:cNvPicPr>
          <p:nvPr/>
        </p:nvPicPr>
        <p:blipFill>
          <a:blip r:embed="rId4"/>
          <a:srcRect/>
          <a:stretch>
            <a:fillRect/>
          </a:stretch>
        </p:blipFill>
        <p:spPr bwMode="auto">
          <a:xfrm>
            <a:off x="7086600" y="304800"/>
            <a:ext cx="1752600" cy="1651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6" name="Rectangle 76"/>
          <p:cNvSpPr>
            <a:spLocks noChangeArrowheads="1"/>
          </p:cNvSpPr>
          <p:nvPr/>
        </p:nvSpPr>
        <p:spPr bwMode="auto">
          <a:xfrm>
            <a:off x="1143000" y="0"/>
            <a:ext cx="4876800" cy="6958013"/>
          </a:xfrm>
          <a:prstGeom prst="rect">
            <a:avLst/>
          </a:prstGeom>
          <a:noFill/>
          <a:ln w="9525">
            <a:noFill/>
            <a:miter lim="800000"/>
            <a:headEnd/>
            <a:tailEnd/>
          </a:ln>
          <a:effectLst/>
        </p:spPr>
        <p:txBody>
          <a:bodyPr anchor="ctr">
            <a:spAutoFit/>
          </a:bodyPr>
          <a:lstStyle/>
          <a:p>
            <a:r>
              <a:rPr lang="en-US" sz="1800" b="1" dirty="0">
                <a:latin typeface="Arial" charset="0"/>
              </a:rPr>
              <a:t>Private </a:t>
            </a:r>
            <a:r>
              <a:rPr lang="en-US" sz="1800" b="1" dirty="0" smtClean="0">
                <a:latin typeface="Arial" charset="0"/>
              </a:rPr>
              <a:t>Eye by Charles </a:t>
            </a:r>
            <a:r>
              <a:rPr lang="en-US" sz="1800" b="1" dirty="0" err="1" smtClean="0">
                <a:latin typeface="Arial" charset="0"/>
              </a:rPr>
              <a:t>Simic</a:t>
            </a:r>
            <a:r>
              <a:rPr lang="en-US" sz="1800" dirty="0" smtClean="0">
                <a:latin typeface="Arial" charset="0"/>
              </a:rPr>
              <a:t> </a:t>
            </a:r>
            <a:endParaRPr lang="en-US" sz="1800" b="1" dirty="0">
              <a:latin typeface="Arial" charset="0"/>
            </a:endParaRPr>
          </a:p>
          <a:p>
            <a:r>
              <a:rPr lang="en-US" sz="1800" dirty="0">
                <a:latin typeface="Arial" charset="0"/>
              </a:rPr>
              <a:t>To find clues where there are none,</a:t>
            </a:r>
            <a:br>
              <a:rPr lang="en-US" sz="1800" dirty="0">
                <a:latin typeface="Arial" charset="0"/>
              </a:rPr>
            </a:br>
            <a:r>
              <a:rPr lang="en-US" sz="1800" dirty="0">
                <a:latin typeface="Arial" charset="0"/>
              </a:rPr>
              <a:t>That's my job now, I said to the</a:t>
            </a:r>
            <a:br>
              <a:rPr lang="en-US" sz="1800" dirty="0">
                <a:latin typeface="Arial" charset="0"/>
              </a:rPr>
            </a:br>
            <a:r>
              <a:rPr lang="en-US" sz="1800" dirty="0">
                <a:latin typeface="Arial" charset="0"/>
              </a:rPr>
              <a:t>Dictionary on my desk. The world beyond</a:t>
            </a:r>
            <a:br>
              <a:rPr lang="en-US" sz="1800" dirty="0">
                <a:latin typeface="Arial" charset="0"/>
              </a:rPr>
            </a:br>
            <a:r>
              <a:rPr lang="en-US" sz="1800" dirty="0">
                <a:latin typeface="Arial" charset="0"/>
              </a:rPr>
              <a:t>My window has grown illegible,</a:t>
            </a:r>
            <a:br>
              <a:rPr lang="en-US" sz="1800" dirty="0">
                <a:latin typeface="Arial" charset="0"/>
              </a:rPr>
            </a:br>
            <a:r>
              <a:rPr lang="en-US" sz="1800" dirty="0">
                <a:latin typeface="Arial" charset="0"/>
              </a:rPr>
              <a:t>And so has the clock on the wall.</a:t>
            </a:r>
            <a:br>
              <a:rPr lang="en-US" sz="1800" dirty="0">
                <a:latin typeface="Arial" charset="0"/>
              </a:rPr>
            </a:br>
            <a:r>
              <a:rPr lang="en-US" sz="1800" dirty="0">
                <a:latin typeface="Arial" charset="0"/>
              </a:rPr>
              <a:t>I may strike a match to orient myself</a:t>
            </a:r>
            <a:br>
              <a:rPr lang="en-US" sz="1800" dirty="0">
                <a:latin typeface="Arial" charset="0"/>
              </a:rPr>
            </a:br>
            <a:r>
              <a:rPr lang="en-US" sz="1800" dirty="0">
                <a:latin typeface="Arial" charset="0"/>
              </a:rPr>
              <a:t/>
            </a:r>
            <a:br>
              <a:rPr lang="en-US" sz="1800" dirty="0">
                <a:latin typeface="Arial" charset="0"/>
              </a:rPr>
            </a:br>
            <a:r>
              <a:rPr lang="en-US" sz="1800" dirty="0">
                <a:latin typeface="Arial" charset="0"/>
              </a:rPr>
              <a:t>In the meantime, there's the heart</a:t>
            </a:r>
            <a:br>
              <a:rPr lang="en-US" sz="1800" dirty="0">
                <a:latin typeface="Arial" charset="0"/>
              </a:rPr>
            </a:br>
            <a:r>
              <a:rPr lang="en-US" sz="1800" dirty="0">
                <a:latin typeface="Arial" charset="0"/>
              </a:rPr>
              <a:t>Stopping hush as the building</a:t>
            </a:r>
            <a:br>
              <a:rPr lang="en-US" sz="1800" dirty="0">
                <a:latin typeface="Arial" charset="0"/>
              </a:rPr>
            </a:br>
            <a:r>
              <a:rPr lang="en-US" sz="1800" dirty="0">
                <a:latin typeface="Arial" charset="0"/>
              </a:rPr>
              <a:t>Empties, the elevators stop running,</a:t>
            </a:r>
            <a:br>
              <a:rPr lang="en-US" sz="1800" dirty="0">
                <a:latin typeface="Arial" charset="0"/>
              </a:rPr>
            </a:br>
            <a:r>
              <a:rPr lang="en-US" sz="1800" dirty="0">
                <a:latin typeface="Arial" charset="0"/>
              </a:rPr>
              <a:t>The grains of dust stay put.</a:t>
            </a:r>
            <a:br>
              <a:rPr lang="en-US" sz="1800" dirty="0">
                <a:latin typeface="Arial" charset="0"/>
              </a:rPr>
            </a:br>
            <a:r>
              <a:rPr lang="en-US" sz="1800" dirty="0">
                <a:latin typeface="Arial" charset="0"/>
              </a:rPr>
              <a:t>Hours of quiescent sleuthing</a:t>
            </a:r>
            <a:br>
              <a:rPr lang="en-US" sz="1800" dirty="0">
                <a:latin typeface="Arial" charset="0"/>
              </a:rPr>
            </a:br>
            <a:r>
              <a:rPr lang="en-US" sz="1800" dirty="0">
                <a:latin typeface="Arial" charset="0"/>
              </a:rPr>
              <a:t>Before the Madonna with the mop</a:t>
            </a:r>
            <a:br>
              <a:rPr lang="en-US" sz="1800" dirty="0">
                <a:latin typeface="Arial" charset="0"/>
              </a:rPr>
            </a:br>
            <a:r>
              <a:rPr lang="en-US" sz="1800" dirty="0">
                <a:latin typeface="Arial" charset="0"/>
              </a:rPr>
              <a:t/>
            </a:r>
            <a:br>
              <a:rPr lang="en-US" sz="1800" dirty="0">
                <a:latin typeface="Arial" charset="0"/>
              </a:rPr>
            </a:br>
            <a:r>
              <a:rPr lang="en-US" sz="1800" dirty="0">
                <a:latin typeface="Arial" charset="0"/>
              </a:rPr>
              <a:t>Shuffles down the long corridor</a:t>
            </a:r>
            <a:br>
              <a:rPr lang="en-US" sz="1800" dirty="0">
                <a:latin typeface="Arial" charset="0"/>
              </a:rPr>
            </a:br>
            <a:r>
              <a:rPr lang="en-US" sz="1800" dirty="0">
                <a:latin typeface="Arial" charset="0"/>
              </a:rPr>
              <a:t>Trying doorknobs, turning mine.</a:t>
            </a:r>
            <a:br>
              <a:rPr lang="en-US" sz="1800" dirty="0">
                <a:latin typeface="Arial" charset="0"/>
              </a:rPr>
            </a:br>
            <a:r>
              <a:rPr lang="en-US" sz="1800" dirty="0">
                <a:latin typeface="Arial" charset="0"/>
              </a:rPr>
              <a:t>That's just little old me sweating</a:t>
            </a:r>
            <a:br>
              <a:rPr lang="en-US" sz="1800" dirty="0">
                <a:latin typeface="Arial" charset="0"/>
              </a:rPr>
            </a:br>
            <a:r>
              <a:rPr lang="en-US" sz="1800" dirty="0">
                <a:latin typeface="Arial" charset="0"/>
              </a:rPr>
              <a:t>In the customer's chair, I'll say.</a:t>
            </a:r>
            <a:br>
              <a:rPr lang="en-US" sz="1800" dirty="0">
                <a:latin typeface="Arial" charset="0"/>
              </a:rPr>
            </a:br>
            <a:r>
              <a:rPr lang="en-US" sz="1800" dirty="0">
                <a:latin typeface="Arial" charset="0"/>
              </a:rPr>
              <a:t>Keep your nose out of it.</a:t>
            </a:r>
            <a:br>
              <a:rPr lang="en-US" sz="1800" dirty="0">
                <a:latin typeface="Arial" charset="0"/>
              </a:rPr>
            </a:br>
            <a:r>
              <a:rPr lang="en-US" sz="1800" dirty="0">
                <a:latin typeface="Arial" charset="0"/>
              </a:rPr>
              <a:t>I'm not closing up till he breaks. </a:t>
            </a:r>
            <a:br>
              <a:rPr lang="en-US" sz="1800" dirty="0">
                <a:latin typeface="Arial" charset="0"/>
              </a:rPr>
            </a:br>
            <a:r>
              <a:rPr lang="en-US" sz="1800" dirty="0">
                <a:latin typeface="Arial" charset="0"/>
              </a:rPr>
              <a:t/>
            </a:r>
            <a:br>
              <a:rPr lang="en-US" sz="1800" dirty="0">
                <a:latin typeface="Arial" charset="0"/>
              </a:rPr>
            </a:br>
            <a:r>
              <a:rPr lang="en-US" sz="1800" dirty="0">
                <a:latin typeface="Arial" charset="0"/>
              </a:rPr>
              <a:t/>
            </a:r>
            <a:br>
              <a:rPr lang="en-US" sz="1800" dirty="0">
                <a:latin typeface="Arial" charset="0"/>
              </a:rPr>
            </a:br>
            <a:r>
              <a:rPr lang="en-US" sz="1800" dirty="0">
                <a:latin typeface="Arial" charset="0"/>
              </a:rPr>
              <a:t/>
            </a:r>
            <a:br>
              <a:rPr lang="en-US" sz="1800" dirty="0">
                <a:latin typeface="Arial" charset="0"/>
              </a:rPr>
            </a:br>
            <a:endParaRPr lang="en-US" sz="1800" dirty="0">
              <a:latin typeface="Arial" charset="0"/>
            </a:endParaRPr>
          </a:p>
        </p:txBody>
      </p:sp>
      <p:pic>
        <p:nvPicPr>
          <p:cNvPr id="10318" name="Picture 78" descr="MMj02827880000[1]"/>
          <p:cNvPicPr>
            <a:picLocks noChangeAspect="1" noChangeArrowheads="1" noCrop="1"/>
          </p:cNvPicPr>
          <p:nvPr/>
        </p:nvPicPr>
        <p:blipFill>
          <a:blip r:embed="rId3"/>
          <a:srcRect/>
          <a:stretch>
            <a:fillRect/>
          </a:stretch>
        </p:blipFill>
        <p:spPr bwMode="auto">
          <a:xfrm>
            <a:off x="6096000" y="1676400"/>
            <a:ext cx="2743200" cy="26209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a:lnSpc>
                <a:spcPct val="90000"/>
              </a:lnSpc>
            </a:pPr>
            <a:r>
              <a:rPr lang="en-US" sz="2800" dirty="0"/>
              <a:t>Gain familiarity with the Depth of Knowledge schema, new objectives and the application of these to a poem in a small group setting.</a:t>
            </a:r>
          </a:p>
          <a:p>
            <a:pPr>
              <a:lnSpc>
                <a:spcPct val="90000"/>
              </a:lnSpc>
            </a:pPr>
            <a:endParaRPr lang="en-US" sz="2800" dirty="0"/>
          </a:p>
          <a:p>
            <a:pPr>
              <a:lnSpc>
                <a:spcPct val="90000"/>
              </a:lnSpc>
              <a:buFontTx/>
              <a:buNone/>
            </a:pPr>
            <a:r>
              <a:rPr lang="en-US" sz="2800" dirty="0"/>
              <a:t>A. Folder Game: Identification of levels</a:t>
            </a:r>
          </a:p>
          <a:p>
            <a:pPr>
              <a:lnSpc>
                <a:spcPct val="90000"/>
              </a:lnSpc>
              <a:buFontTx/>
              <a:buNone/>
            </a:pPr>
            <a:r>
              <a:rPr lang="en-US" sz="2800" dirty="0"/>
              <a:t>B. Group work: Apply familiarity with DOK to </a:t>
            </a:r>
            <a:r>
              <a:rPr lang="en-US" sz="2800" dirty="0" smtClean="0"/>
              <a:t>  </a:t>
            </a:r>
          </a:p>
          <a:p>
            <a:pPr>
              <a:lnSpc>
                <a:spcPct val="90000"/>
              </a:lnSpc>
              <a:buFontTx/>
              <a:buNone/>
            </a:pPr>
            <a:r>
              <a:rPr lang="en-US" sz="2800" dirty="0" smtClean="0"/>
              <a:t>    teaching </a:t>
            </a:r>
            <a:r>
              <a:rPr lang="en-US" sz="2800" dirty="0"/>
              <a:t>of poem and share your </a:t>
            </a:r>
            <a:endParaRPr lang="en-US" sz="2800" dirty="0" smtClean="0"/>
          </a:p>
          <a:p>
            <a:pPr>
              <a:lnSpc>
                <a:spcPct val="90000"/>
              </a:lnSpc>
              <a:buFontTx/>
              <a:buNone/>
            </a:pPr>
            <a:r>
              <a:rPr lang="en-US" sz="2800" dirty="0" smtClean="0"/>
              <a:t>    expertise</a:t>
            </a:r>
            <a:r>
              <a:rPr lang="en-US" sz="2800" dirty="0"/>
              <a:t>.</a:t>
            </a:r>
          </a:p>
          <a:p>
            <a:pPr>
              <a:lnSpc>
                <a:spcPct val="90000"/>
              </a:lnSpc>
            </a:pPr>
            <a:endParaRPr lang="en-US" sz="2800" dirty="0"/>
          </a:p>
        </p:txBody>
      </p:sp>
      <p:sp>
        <p:nvSpPr>
          <p:cNvPr id="27650" name="Rectangle 2"/>
          <p:cNvSpPr>
            <a:spLocks noGrp="1" noChangeArrowheads="1"/>
          </p:cNvSpPr>
          <p:nvPr>
            <p:ph type="title"/>
          </p:nvPr>
        </p:nvSpPr>
        <p:spPr/>
        <p:txBody>
          <a:bodyPr/>
          <a:lstStyle/>
          <a:p>
            <a:r>
              <a:rPr lang="en-US"/>
              <a:t>Lesson Objective: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609600" y="342900"/>
            <a:ext cx="4375150" cy="3937000"/>
          </a:xfrm>
          <a:prstGeom prst="rect">
            <a:avLst/>
          </a:prstGeom>
          <a:noFill/>
          <a:ln w="9525">
            <a:noFill/>
            <a:miter lim="800000"/>
            <a:headEnd/>
            <a:tailEnd/>
          </a:ln>
          <a:effectLst/>
        </p:spPr>
        <p:txBody>
          <a:bodyPr anchor="ctr">
            <a:spAutoFit/>
          </a:bodyPr>
          <a:lstStyle/>
          <a:p>
            <a:pPr algn="ctr"/>
            <a:r>
              <a:rPr lang="en-US" sz="1800">
                <a:latin typeface="Arial" charset="0"/>
              </a:rPr>
              <a:t>Christina Rossetti </a:t>
            </a:r>
            <a:br>
              <a:rPr lang="en-US" sz="1800">
                <a:latin typeface="Arial" charset="0"/>
              </a:rPr>
            </a:br>
            <a:endParaRPr lang="en-US" sz="1800">
              <a:latin typeface="Arial" charset="0"/>
            </a:endParaRPr>
          </a:p>
          <a:p>
            <a:pPr algn="ctr"/>
            <a:r>
              <a:rPr lang="en-US" sz="1800">
                <a:latin typeface="Arial" charset="0"/>
              </a:rPr>
              <a:t/>
            </a:r>
            <a:br>
              <a:rPr lang="en-US" sz="1800">
                <a:latin typeface="Arial" charset="0"/>
              </a:rPr>
            </a:br>
            <a:r>
              <a:rPr lang="en-US" sz="1800" i="1">
                <a:latin typeface="Arial" charset="0"/>
              </a:rPr>
              <a:t>Who Has Seen the Wind?</a:t>
            </a:r>
            <a:r>
              <a:rPr lang="en-US" sz="1800">
                <a:latin typeface="Arial" charset="0"/>
              </a:rPr>
              <a:t> </a:t>
            </a:r>
          </a:p>
          <a:p>
            <a:pPr algn="ctr"/>
            <a:r>
              <a:rPr lang="en-US" sz="1800">
                <a:latin typeface="Arial" charset="0"/>
              </a:rPr>
              <a:t>Who has seen the wind?</a:t>
            </a:r>
            <a:br>
              <a:rPr lang="en-US" sz="1800">
                <a:latin typeface="Arial" charset="0"/>
              </a:rPr>
            </a:br>
            <a:r>
              <a:rPr lang="en-US" sz="1800">
                <a:latin typeface="Arial" charset="0"/>
              </a:rPr>
              <a:t>Neither I nor you;</a:t>
            </a:r>
            <a:br>
              <a:rPr lang="en-US" sz="1800">
                <a:latin typeface="Arial" charset="0"/>
              </a:rPr>
            </a:br>
            <a:r>
              <a:rPr lang="en-US" sz="1800">
                <a:latin typeface="Arial" charset="0"/>
              </a:rPr>
              <a:t>But when the leaves hang trembling</a:t>
            </a:r>
            <a:br>
              <a:rPr lang="en-US" sz="1800">
                <a:latin typeface="Arial" charset="0"/>
              </a:rPr>
            </a:br>
            <a:r>
              <a:rPr lang="en-US" sz="1800">
                <a:latin typeface="Arial" charset="0"/>
              </a:rPr>
              <a:t>The wind is passing through.</a:t>
            </a:r>
          </a:p>
          <a:p>
            <a:pPr algn="ctr"/>
            <a:endParaRPr lang="en-US" sz="1800">
              <a:latin typeface="Arial" charset="0"/>
            </a:endParaRPr>
          </a:p>
          <a:p>
            <a:pPr algn="ctr"/>
            <a:r>
              <a:rPr lang="en-US" sz="1800">
                <a:latin typeface="Arial" charset="0"/>
              </a:rPr>
              <a:t>Who has seen the wind?</a:t>
            </a:r>
            <a:br>
              <a:rPr lang="en-US" sz="1800">
                <a:latin typeface="Arial" charset="0"/>
              </a:rPr>
            </a:br>
            <a:r>
              <a:rPr lang="en-US" sz="1800">
                <a:latin typeface="Arial" charset="0"/>
              </a:rPr>
              <a:t>Neither you nor I;</a:t>
            </a:r>
            <a:br>
              <a:rPr lang="en-US" sz="1800">
                <a:latin typeface="Arial" charset="0"/>
              </a:rPr>
            </a:br>
            <a:r>
              <a:rPr lang="en-US" sz="1800">
                <a:latin typeface="Arial" charset="0"/>
              </a:rPr>
              <a:t>But when the trees bow down their heads</a:t>
            </a:r>
            <a:br>
              <a:rPr lang="en-US" sz="1800">
                <a:latin typeface="Arial" charset="0"/>
              </a:rPr>
            </a:br>
            <a:r>
              <a:rPr lang="en-US" sz="1800">
                <a:latin typeface="Arial" charset="0"/>
              </a:rPr>
              <a:t>The wind is passing by.</a:t>
            </a:r>
          </a:p>
          <a:p>
            <a:pPr algn="ctr" eaLnBrk="0" hangingPunct="0"/>
            <a:endParaRPr lang="en-US" sz="1800">
              <a:latin typeface="Arial" charset="0"/>
            </a:endParaRPr>
          </a:p>
        </p:txBody>
      </p:sp>
      <p:sp>
        <p:nvSpPr>
          <p:cNvPr id="16389" name="Rectangle 5"/>
          <p:cNvSpPr>
            <a:spLocks noChangeArrowheads="1"/>
          </p:cNvSpPr>
          <p:nvPr/>
        </p:nvSpPr>
        <p:spPr bwMode="auto">
          <a:xfrm>
            <a:off x="3962400" y="2778125"/>
            <a:ext cx="5010150" cy="3937000"/>
          </a:xfrm>
          <a:prstGeom prst="rect">
            <a:avLst/>
          </a:prstGeom>
          <a:noFill/>
          <a:ln w="9525">
            <a:noFill/>
            <a:miter lim="800000"/>
            <a:headEnd/>
            <a:tailEnd/>
          </a:ln>
          <a:effectLst/>
        </p:spPr>
        <p:txBody>
          <a:bodyPr anchor="ctr">
            <a:spAutoFit/>
          </a:bodyPr>
          <a:lstStyle/>
          <a:p>
            <a:pPr algn="ctr"/>
            <a:r>
              <a:rPr lang="en-US" sz="1800">
                <a:latin typeface="Arial" charset="0"/>
              </a:rPr>
              <a:t>Christina Rossetti </a:t>
            </a:r>
            <a:br>
              <a:rPr lang="en-US" sz="1800">
                <a:latin typeface="Arial" charset="0"/>
              </a:rPr>
            </a:br>
            <a:endParaRPr lang="en-US" sz="1800">
              <a:latin typeface="Arial" charset="0"/>
            </a:endParaRPr>
          </a:p>
          <a:p>
            <a:pPr algn="ctr"/>
            <a:r>
              <a:rPr lang="en-US" sz="1800">
                <a:latin typeface="Arial" charset="0"/>
              </a:rPr>
              <a:t/>
            </a:r>
            <a:br>
              <a:rPr lang="en-US" sz="1800">
                <a:latin typeface="Arial" charset="0"/>
              </a:rPr>
            </a:br>
            <a:r>
              <a:rPr lang="en-US" sz="1800" i="1">
                <a:latin typeface="Arial" charset="0"/>
              </a:rPr>
              <a:t>Hopping frog, hop here and be seen</a:t>
            </a:r>
            <a:r>
              <a:rPr lang="en-US" sz="1800">
                <a:latin typeface="Arial" charset="0"/>
              </a:rPr>
              <a:t> </a:t>
            </a:r>
          </a:p>
          <a:p>
            <a:pPr algn="ctr"/>
            <a:endParaRPr lang="en-US" sz="1800">
              <a:latin typeface="Arial" charset="0"/>
            </a:endParaRPr>
          </a:p>
          <a:p>
            <a:pPr algn="ctr"/>
            <a:r>
              <a:rPr lang="en-US" sz="1800">
                <a:latin typeface="Arial" charset="0"/>
              </a:rPr>
              <a:t>Hopping frog, hop here and be seen,</a:t>
            </a:r>
            <a:br>
              <a:rPr lang="en-US" sz="1800">
                <a:latin typeface="Arial" charset="0"/>
              </a:rPr>
            </a:br>
            <a:r>
              <a:rPr lang="en-US" sz="1800">
                <a:latin typeface="Arial" charset="0"/>
              </a:rPr>
              <a:t>I’ll not pelt you with stick or stone:</a:t>
            </a:r>
            <a:br>
              <a:rPr lang="en-US" sz="1800">
                <a:latin typeface="Arial" charset="0"/>
              </a:rPr>
            </a:br>
            <a:r>
              <a:rPr lang="en-US" sz="1800">
                <a:latin typeface="Arial" charset="0"/>
              </a:rPr>
              <a:t>Your cap is laced and your coat is green;</a:t>
            </a:r>
            <a:br>
              <a:rPr lang="en-US" sz="1800">
                <a:latin typeface="Arial" charset="0"/>
              </a:rPr>
            </a:br>
            <a:r>
              <a:rPr lang="en-US" sz="1800">
                <a:latin typeface="Arial" charset="0"/>
              </a:rPr>
              <a:t>Good bye, we’ll let each other alone.</a:t>
            </a:r>
          </a:p>
          <a:p>
            <a:pPr algn="ctr"/>
            <a:r>
              <a:rPr lang="en-US" sz="1800">
                <a:latin typeface="Arial" charset="0"/>
              </a:rPr>
              <a:t>Plodding toad, plod here and be looked at,</a:t>
            </a:r>
            <a:br>
              <a:rPr lang="en-US" sz="1800">
                <a:latin typeface="Arial" charset="0"/>
              </a:rPr>
            </a:br>
            <a:r>
              <a:rPr lang="en-US" sz="1800">
                <a:latin typeface="Arial" charset="0"/>
              </a:rPr>
              <a:t>You the finger of scorn is crooked at:</a:t>
            </a:r>
            <a:br>
              <a:rPr lang="en-US" sz="1800">
                <a:latin typeface="Arial" charset="0"/>
              </a:rPr>
            </a:br>
            <a:r>
              <a:rPr lang="en-US" sz="1800">
                <a:latin typeface="Arial" charset="0"/>
              </a:rPr>
              <a:t>But though you’re lumpish, you’re harmless too;</a:t>
            </a:r>
            <a:br>
              <a:rPr lang="en-US" sz="1800">
                <a:latin typeface="Arial" charset="0"/>
              </a:rPr>
            </a:br>
            <a:r>
              <a:rPr lang="en-US" sz="1800">
                <a:latin typeface="Arial" charset="0"/>
              </a:rPr>
              <a:t>You won’t hurt me, and I won’t hurt you.</a:t>
            </a:r>
          </a:p>
          <a:p>
            <a:pPr algn="ctr" eaLnBrk="0" hangingPunct="0"/>
            <a:endParaRPr lang="en-US" sz="1800">
              <a:latin typeface="Arial" charset="0"/>
            </a:endParaRPr>
          </a:p>
        </p:txBody>
      </p:sp>
      <p:pic>
        <p:nvPicPr>
          <p:cNvPr id="16390" name="Picture 6" descr="MMj02827570000[1]"/>
          <p:cNvPicPr>
            <a:picLocks noChangeAspect="1" noChangeArrowheads="1" noCrop="1"/>
          </p:cNvPicPr>
          <p:nvPr/>
        </p:nvPicPr>
        <p:blipFill>
          <a:blip r:embed="rId3"/>
          <a:srcRect/>
          <a:stretch>
            <a:fillRect/>
          </a:stretch>
        </p:blipFill>
        <p:spPr bwMode="auto">
          <a:xfrm>
            <a:off x="6248400" y="152400"/>
            <a:ext cx="2138363" cy="2286000"/>
          </a:xfrm>
          <a:prstGeom prst="rect">
            <a:avLst/>
          </a:prstGeom>
          <a:noFill/>
        </p:spPr>
      </p:pic>
      <p:pic>
        <p:nvPicPr>
          <p:cNvPr id="16391" name="Picture 7" descr="frog"/>
          <p:cNvPicPr>
            <a:picLocks noChangeAspect="1" noChangeArrowheads="1"/>
          </p:cNvPicPr>
          <p:nvPr/>
        </p:nvPicPr>
        <p:blipFill>
          <a:blip r:embed="rId4"/>
          <a:srcRect/>
          <a:stretch>
            <a:fillRect/>
          </a:stretch>
        </p:blipFill>
        <p:spPr bwMode="auto">
          <a:xfrm>
            <a:off x="1447800" y="4343400"/>
            <a:ext cx="2209800" cy="1649413"/>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304800" y="1016000"/>
            <a:ext cx="4953000" cy="3937000"/>
          </a:xfrm>
          <a:prstGeom prst="rect">
            <a:avLst/>
          </a:prstGeom>
          <a:noFill/>
          <a:ln w="9525">
            <a:noFill/>
            <a:miter lim="800000"/>
            <a:headEnd/>
            <a:tailEnd/>
          </a:ln>
          <a:effectLst/>
        </p:spPr>
        <p:txBody>
          <a:bodyPr lIns="44436" anchor="ctr">
            <a:spAutoFit/>
          </a:bodyPr>
          <a:lstStyle/>
          <a:p>
            <a:r>
              <a:rPr lang="en-US" sz="1800">
                <a:latin typeface="Arial" charset="0"/>
              </a:rPr>
              <a:t>Marine by Rimbaud</a:t>
            </a:r>
          </a:p>
          <a:p>
            <a:endParaRPr lang="en-US" sz="1800">
              <a:latin typeface="Arial" charset="0"/>
            </a:endParaRPr>
          </a:p>
          <a:p>
            <a:r>
              <a:rPr lang="en-US" sz="1800">
                <a:latin typeface="Arial" charset="0"/>
              </a:rPr>
              <a:t>Chariots of copper and silver</a:t>
            </a:r>
            <a:br>
              <a:rPr lang="en-US" sz="1800">
                <a:latin typeface="Arial" charset="0"/>
              </a:rPr>
            </a:br>
            <a:r>
              <a:rPr lang="en-US" sz="1800">
                <a:latin typeface="Arial" charset="0"/>
              </a:rPr>
              <a:t>Prows of silver and steel – </a:t>
            </a:r>
            <a:br>
              <a:rPr lang="en-US" sz="1800">
                <a:latin typeface="Arial" charset="0"/>
              </a:rPr>
            </a:br>
            <a:r>
              <a:rPr lang="en-US" sz="1800">
                <a:latin typeface="Arial" charset="0"/>
              </a:rPr>
              <a:t>Thresh the foam, – </a:t>
            </a:r>
            <a:br>
              <a:rPr lang="en-US" sz="1800">
                <a:latin typeface="Arial" charset="0"/>
              </a:rPr>
            </a:br>
            <a:r>
              <a:rPr lang="en-US" sz="1800">
                <a:latin typeface="Arial" charset="0"/>
              </a:rPr>
              <a:t>Plough up the roots of the thornback. </a:t>
            </a:r>
            <a:br>
              <a:rPr lang="en-US" sz="1800">
                <a:latin typeface="Arial" charset="0"/>
              </a:rPr>
            </a:br>
            <a:r>
              <a:rPr lang="en-US" sz="1800">
                <a:latin typeface="Arial" charset="0"/>
              </a:rPr>
              <a:t/>
            </a:r>
            <a:br>
              <a:rPr lang="en-US" sz="1800">
                <a:latin typeface="Arial" charset="0"/>
              </a:rPr>
            </a:br>
            <a:r>
              <a:rPr lang="en-US" sz="1800">
                <a:latin typeface="Arial" charset="0"/>
              </a:rPr>
              <a:t>Currents of the heath</a:t>
            </a:r>
            <a:br>
              <a:rPr lang="en-US" sz="1800">
                <a:latin typeface="Arial" charset="0"/>
              </a:rPr>
            </a:br>
            <a:r>
              <a:rPr lang="en-US" sz="1800">
                <a:latin typeface="Arial" charset="0"/>
              </a:rPr>
              <a:t>And boundless ruts of ebb tide,</a:t>
            </a:r>
            <a:br>
              <a:rPr lang="en-US" sz="1800">
                <a:latin typeface="Arial" charset="0"/>
              </a:rPr>
            </a:br>
            <a:r>
              <a:rPr lang="en-US" sz="1800">
                <a:latin typeface="Arial" charset="0"/>
              </a:rPr>
              <a:t>Swirl in circles toward the east,</a:t>
            </a:r>
            <a:br>
              <a:rPr lang="en-US" sz="1800">
                <a:latin typeface="Arial" charset="0"/>
              </a:rPr>
            </a:br>
            <a:r>
              <a:rPr lang="en-US" sz="1800">
                <a:latin typeface="Arial" charset="0"/>
              </a:rPr>
              <a:t>Toward the pillars of the forest, – </a:t>
            </a:r>
            <a:br>
              <a:rPr lang="en-US" sz="1800">
                <a:latin typeface="Arial" charset="0"/>
              </a:rPr>
            </a:br>
            <a:r>
              <a:rPr lang="en-US" sz="1800">
                <a:latin typeface="Arial" charset="0"/>
              </a:rPr>
              <a:t>Toward the trunks of the pier,</a:t>
            </a:r>
            <a:br>
              <a:rPr lang="en-US" sz="1800">
                <a:latin typeface="Arial" charset="0"/>
              </a:rPr>
            </a:br>
            <a:r>
              <a:rPr lang="en-US" sz="1800">
                <a:latin typeface="Arial" charset="0"/>
              </a:rPr>
              <a:t>Its edge struck by whirlwinds of light. </a:t>
            </a:r>
            <a:br>
              <a:rPr lang="en-US" sz="1800">
                <a:latin typeface="Arial" charset="0"/>
              </a:rPr>
            </a:br>
            <a:r>
              <a:rPr lang="en-US" sz="1800" i="1">
                <a:latin typeface="Arial" charset="0"/>
              </a:rPr>
              <a:t>(Translated by Holly Tannen)</a:t>
            </a:r>
            <a:r>
              <a:rPr lang="en-US" sz="1800">
                <a:latin typeface="Arial" charset="0"/>
              </a:rPr>
              <a:t> </a:t>
            </a:r>
          </a:p>
        </p:txBody>
      </p:sp>
      <p:pic>
        <p:nvPicPr>
          <p:cNvPr id="17413" name="Picture 5" descr="plower"/>
          <p:cNvPicPr>
            <a:picLocks noChangeAspect="1" noChangeArrowheads="1"/>
          </p:cNvPicPr>
          <p:nvPr/>
        </p:nvPicPr>
        <p:blipFill>
          <a:blip r:embed="rId3"/>
          <a:srcRect/>
          <a:stretch>
            <a:fillRect/>
          </a:stretch>
        </p:blipFill>
        <p:spPr bwMode="auto">
          <a:xfrm>
            <a:off x="5029200" y="381000"/>
            <a:ext cx="3886200" cy="4419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20" name="Group 44"/>
          <p:cNvGraphicFramePr>
            <a:graphicFrameLocks noGrp="1"/>
          </p:cNvGraphicFramePr>
          <p:nvPr>
            <p:ph/>
          </p:nvPr>
        </p:nvGraphicFramePr>
        <p:xfrm>
          <a:off x="0" y="0"/>
          <a:ext cx="9448800" cy="9047798"/>
        </p:xfrm>
        <a:graphic>
          <a:graphicData uri="http://schemas.openxmlformats.org/drawingml/2006/table">
            <a:tbl>
              <a:tblPr/>
              <a:tblGrid>
                <a:gridCol w="3319463"/>
                <a:gridCol w="3065462"/>
                <a:gridCol w="3063875"/>
              </a:tblGrid>
              <a:tr h="868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CC6600"/>
                        </a:solidFill>
                        <a:effectLst/>
                        <a:latin typeface="Verdana" pitchFamily="34"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CC6600"/>
                        </a:solidFill>
                        <a:effectLst/>
                        <a:latin typeface="Verdana" pitchFamily="34"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C6600"/>
                          </a:solidFill>
                          <a:effectLst/>
                          <a:latin typeface="Verdana" pitchFamily="34" charset="0"/>
                        </a:rPr>
                        <a:t>The Eagle</a:t>
                      </a:r>
                      <a:r>
                        <a:rPr kumimoji="0" lang="en-US" sz="1800" b="1" i="0" u="none" strike="noStrike" cap="none" normalizeH="0" baseline="0" dirty="0" smtClean="0">
                          <a:ln>
                            <a:noFill/>
                          </a:ln>
                          <a:solidFill>
                            <a:schemeClr val="tx1"/>
                          </a:solidFill>
                          <a:effectLst/>
                          <a:latin typeface="Verdana" pitchFamily="34" charset="0"/>
                        </a:rPr>
                        <a:t> </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Verdana" pitchFamily="34"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Verdana" pitchFamily="34" charset="0"/>
                        </a:rPr>
                        <a:t>By Alfred Lord Tennyson</a:t>
                      </a:r>
                      <a:endParaRPr kumimoji="0" lang="en-US" sz="1800" b="1"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gridSpan="2">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34" charset="0"/>
                        </a:rPr>
                        <a:t>  </a:t>
                      </a:r>
                      <a:endParaRPr kumimoji="0" lang="en-US" sz="1800" b="1"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c hMerge="1">
                  <a:txBody>
                    <a:bodyPr/>
                    <a:lstStyle/>
                    <a:p>
                      <a:endParaRPr lang="en-US"/>
                    </a:p>
                  </a:txBody>
                  <a:tcPr/>
                </a:tc>
              </a:tr>
              <a:tr h="839788">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anchor="ctr" horzOverflow="overflow">
                    <a:lnL cap="flat">
                      <a:noFill/>
                    </a:lnL>
                    <a:lnR cap="flat">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200025">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He clasps the crag with crooked hands;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Close to the sun in lonely lands,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Ringed with the azure world, he stands. </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Unicode MS" pitchFamily="34" charset="-128"/>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The wrinkled sea beneath him crawls;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He watches from his mountain walls,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Unicode MS" pitchFamily="34" charset="-128"/>
                        </a:rPr>
                        <a:t>And like a thunderbolt he falls.</a:t>
                      </a:r>
                      <a:endParaRPr kumimoji="0" lang="en-US" sz="2400" b="1" i="0" u="none" strike="noStrike" cap="none" normalizeH="0" baseline="0" dirty="0" smtClean="0">
                        <a:ln>
                          <a:noFill/>
                        </a:ln>
                        <a:solidFill>
                          <a:schemeClr val="tx1"/>
                        </a:solidFill>
                        <a:effectLst/>
                        <a:latin typeface="Arial"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Verdana" pitchFamily="34" charset="0"/>
                        </a:rPr>
                        <a:t/>
                      </a:r>
                      <a:br>
                        <a:rPr kumimoji="0" lang="en-US" sz="1800" b="1" i="0" u="none" strike="noStrike" cap="none" normalizeH="0" baseline="0" dirty="0" smtClean="0">
                          <a:ln>
                            <a:noFill/>
                          </a:ln>
                          <a:solidFill>
                            <a:schemeClr val="tx1"/>
                          </a:solidFill>
                          <a:effectLst/>
                          <a:latin typeface="Verdana" pitchFamily="34" charset="0"/>
                        </a:rPr>
                      </a:br>
                      <a:endParaRPr kumimoji="0" lang="en-US" sz="1800" b="1" i="0" u="none" strike="noStrike" cap="none" normalizeH="0" baseline="0" dirty="0" smtClean="0">
                        <a:ln>
                          <a:noFill/>
                        </a:ln>
                        <a:solidFill>
                          <a:schemeClr val="tx1"/>
                        </a:solidFill>
                        <a:effectLst/>
                        <a:latin typeface="Verdana" pitchFamily="34" charset="0"/>
                      </a:endParaRPr>
                    </a:p>
                  </a:txBody>
                  <a:tcPr anchor="ctr" horzOverflow="overflow">
                    <a:lnL cap="flat">
                      <a:noFill/>
                    </a:lnL>
                    <a:lnR cap="flat">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3270250">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pic>
        <p:nvPicPr>
          <p:cNvPr id="24619" name="Picture 43" descr="BaldEagle_132-In_flight_on_water"/>
          <p:cNvPicPr>
            <a:picLocks noChangeAspect="1" noChangeArrowheads="1"/>
          </p:cNvPicPr>
          <p:nvPr/>
        </p:nvPicPr>
        <p:blipFill>
          <a:blip r:embed="rId3"/>
          <a:srcRect/>
          <a:stretch>
            <a:fillRect/>
          </a:stretch>
        </p:blipFill>
        <p:spPr bwMode="auto">
          <a:xfrm>
            <a:off x="5562600" y="304800"/>
            <a:ext cx="3290888" cy="3302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a:lnSpc>
                <a:spcPct val="90000"/>
              </a:lnSpc>
            </a:pPr>
            <a:r>
              <a:rPr lang="en-US" dirty="0"/>
              <a:t>http://www.teachit.co.uk/attachments/blakedwh1.pdf</a:t>
            </a:r>
          </a:p>
          <a:p>
            <a:pPr>
              <a:lnSpc>
                <a:spcPct val="90000"/>
              </a:lnSpc>
            </a:pPr>
            <a:r>
              <a:rPr lang="en-US" dirty="0"/>
              <a:t>http://www.freedigitalphotos.net/i</a:t>
            </a:r>
          </a:p>
          <a:p>
            <a:pPr>
              <a:lnSpc>
                <a:spcPct val="90000"/>
              </a:lnSpc>
            </a:pPr>
            <a:r>
              <a:rPr lang="en-US" dirty="0"/>
              <a:t>http://www.cis.yale.edu/ynhti/curriculum/units/1979/5/79.05.03.x.html</a:t>
            </a:r>
          </a:p>
          <a:p>
            <a:pPr>
              <a:lnSpc>
                <a:spcPct val="90000"/>
              </a:lnSpc>
            </a:pPr>
            <a:r>
              <a:rPr lang="en-US" dirty="0"/>
              <a:t>http://www.poemhunter.com/</a:t>
            </a:r>
          </a:p>
          <a:p>
            <a:pPr>
              <a:lnSpc>
                <a:spcPct val="90000"/>
              </a:lnSpc>
            </a:pPr>
            <a:r>
              <a:rPr lang="en-US" dirty="0"/>
              <a:t>http://www.education.ky.gov/users/otl/CCA_DOK/CCA%20WRITING%20SUPPORT%20DOK.pdf</a:t>
            </a:r>
          </a:p>
        </p:txBody>
      </p:sp>
      <p:sp>
        <p:nvSpPr>
          <p:cNvPr id="36866" name="Rectangle 2"/>
          <p:cNvSpPr>
            <a:spLocks noGrp="1" noChangeArrowheads="1"/>
          </p:cNvSpPr>
          <p:nvPr>
            <p:ph type="title"/>
          </p:nvPr>
        </p:nvSpPr>
        <p:spPr/>
        <p:txBody>
          <a:bodyPr/>
          <a:lstStyle/>
          <a:p>
            <a:pPr algn="ctr"/>
            <a:r>
              <a:rPr lang="en-US" dirty="0"/>
              <a:t>Internet Sources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04800" y="1600200"/>
            <a:ext cx="3886200" cy="4525963"/>
          </a:xfrm>
        </p:spPr>
        <p:txBody>
          <a:bodyPr>
            <a:noAutofit/>
          </a:bodyPr>
          <a:lstStyle/>
          <a:p>
            <a:r>
              <a:rPr lang="en-US" sz="2200" b="0" dirty="0"/>
              <a:t>DOK 1 Recall and </a:t>
            </a:r>
            <a:r>
              <a:rPr lang="en-US" sz="2200" b="0" dirty="0" smtClean="0"/>
              <a:t>Reproduction</a:t>
            </a:r>
            <a:endParaRPr lang="en-US" sz="2200" b="0" dirty="0"/>
          </a:p>
          <a:p>
            <a:endParaRPr lang="en-US" sz="2200" b="0" dirty="0"/>
          </a:p>
          <a:p>
            <a:r>
              <a:rPr lang="en-US" sz="2200" b="0" dirty="0"/>
              <a:t>DOK 2 Skills, Concepts, Basic </a:t>
            </a:r>
            <a:r>
              <a:rPr lang="en-US" sz="2200" b="0" dirty="0" smtClean="0"/>
              <a:t>Reasoning</a:t>
            </a:r>
            <a:endParaRPr lang="en-US" sz="2200" b="0" dirty="0"/>
          </a:p>
          <a:p>
            <a:endParaRPr lang="en-US" sz="2200" b="0" dirty="0"/>
          </a:p>
          <a:p>
            <a:r>
              <a:rPr lang="en-US" sz="2200" b="0" dirty="0"/>
              <a:t>DOK 3 Strategic Thinking, Complex Reasoning</a:t>
            </a:r>
          </a:p>
          <a:p>
            <a:pPr>
              <a:buNone/>
            </a:pPr>
            <a:endParaRPr lang="en-US" sz="2200" b="0" dirty="0"/>
          </a:p>
          <a:p>
            <a:r>
              <a:rPr lang="en-US" sz="2200" b="0" dirty="0"/>
              <a:t>DOK 4 Extended Reasoning</a:t>
            </a:r>
          </a:p>
        </p:txBody>
      </p:sp>
      <p:sp>
        <p:nvSpPr>
          <p:cNvPr id="26626" name="Rectangle 2"/>
          <p:cNvSpPr>
            <a:spLocks noGrp="1" noChangeArrowheads="1"/>
          </p:cNvSpPr>
          <p:nvPr>
            <p:ph type="title"/>
          </p:nvPr>
        </p:nvSpPr>
        <p:spPr/>
        <p:txBody>
          <a:bodyPr>
            <a:noAutofit/>
          </a:bodyPr>
          <a:lstStyle/>
          <a:p>
            <a:pPr algn="ctr"/>
            <a:r>
              <a:rPr lang="en-US" sz="2200" dirty="0"/>
              <a:t>Depth of Knowledge                         Bloom’s Taxonomy</a:t>
            </a:r>
            <a:br>
              <a:rPr lang="en-US" sz="2200" dirty="0"/>
            </a:br>
            <a:r>
              <a:rPr lang="en-US" sz="2200" dirty="0"/>
              <a:t>Levels                                               </a:t>
            </a:r>
            <a:r>
              <a:rPr lang="en-US" sz="2200" dirty="0" err="1"/>
              <a:t>Levels</a:t>
            </a:r>
            <a:endParaRPr lang="en-US" sz="2200" dirty="0"/>
          </a:p>
        </p:txBody>
      </p:sp>
      <p:sp>
        <p:nvSpPr>
          <p:cNvPr id="26628" name="Text Box 4"/>
          <p:cNvSpPr txBox="1">
            <a:spLocks noChangeArrowheads="1"/>
          </p:cNvSpPr>
          <p:nvPr/>
        </p:nvSpPr>
        <p:spPr bwMode="auto">
          <a:xfrm>
            <a:off x="5410200" y="1676400"/>
            <a:ext cx="3505200" cy="366713"/>
          </a:xfrm>
          <a:prstGeom prst="rect">
            <a:avLst/>
          </a:prstGeom>
          <a:noFill/>
          <a:ln w="9525">
            <a:noFill/>
            <a:miter lim="800000"/>
            <a:headEnd/>
            <a:tailEnd/>
          </a:ln>
          <a:effectLst/>
        </p:spPr>
        <p:txBody>
          <a:bodyPr>
            <a:spAutoFit/>
          </a:bodyPr>
          <a:lstStyle/>
          <a:p>
            <a:pPr>
              <a:spcBef>
                <a:spcPct val="50000"/>
              </a:spcBef>
            </a:pPr>
            <a:endParaRPr lang="en-US" sz="1800">
              <a:latin typeface="Arial" charset="0"/>
            </a:endParaRPr>
          </a:p>
        </p:txBody>
      </p:sp>
      <p:sp>
        <p:nvSpPr>
          <p:cNvPr id="26629" name="Text Box 5"/>
          <p:cNvSpPr txBox="1">
            <a:spLocks noChangeArrowheads="1"/>
          </p:cNvSpPr>
          <p:nvPr/>
        </p:nvSpPr>
        <p:spPr bwMode="auto">
          <a:xfrm>
            <a:off x="5334000" y="1676400"/>
            <a:ext cx="3429000" cy="366713"/>
          </a:xfrm>
          <a:prstGeom prst="rect">
            <a:avLst/>
          </a:prstGeom>
          <a:noFill/>
          <a:ln w="9525">
            <a:noFill/>
            <a:miter lim="800000"/>
            <a:headEnd/>
            <a:tailEnd/>
          </a:ln>
          <a:effectLst/>
        </p:spPr>
        <p:txBody>
          <a:bodyPr>
            <a:spAutoFit/>
          </a:bodyPr>
          <a:lstStyle/>
          <a:p>
            <a:pPr>
              <a:spcBef>
                <a:spcPct val="50000"/>
              </a:spcBef>
            </a:pPr>
            <a:endParaRPr lang="en-US" sz="1800">
              <a:latin typeface="Arial" charset="0"/>
            </a:endParaRPr>
          </a:p>
        </p:txBody>
      </p:sp>
      <p:sp>
        <p:nvSpPr>
          <p:cNvPr id="26630" name="Text Box 6"/>
          <p:cNvSpPr txBox="1">
            <a:spLocks noChangeArrowheads="1"/>
          </p:cNvSpPr>
          <p:nvPr/>
        </p:nvSpPr>
        <p:spPr bwMode="auto">
          <a:xfrm>
            <a:off x="5562600" y="1671638"/>
            <a:ext cx="2895600" cy="6278642"/>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dirty="0">
                <a:latin typeface="+mj-lt"/>
              </a:rPr>
              <a:t>Knowledge</a:t>
            </a:r>
          </a:p>
          <a:p>
            <a:pPr marL="342900" indent="-342900">
              <a:spcBef>
                <a:spcPct val="50000"/>
              </a:spcBef>
              <a:buFontTx/>
              <a:buAutoNum type="arabicPeriod"/>
            </a:pPr>
            <a:r>
              <a:rPr lang="en-US" dirty="0" smtClean="0">
                <a:latin typeface="+mj-lt"/>
              </a:rPr>
              <a:t>Comprehension</a:t>
            </a:r>
            <a:endParaRPr lang="en-US" dirty="0">
              <a:latin typeface="+mj-lt"/>
            </a:endParaRPr>
          </a:p>
          <a:p>
            <a:pPr marL="342900" indent="-342900">
              <a:spcBef>
                <a:spcPct val="50000"/>
              </a:spcBef>
              <a:buFontTx/>
              <a:buAutoNum type="arabicPeriod"/>
            </a:pPr>
            <a:r>
              <a:rPr lang="en-US" dirty="0">
                <a:latin typeface="+mj-lt"/>
              </a:rPr>
              <a:t>Application </a:t>
            </a:r>
          </a:p>
          <a:p>
            <a:pPr marL="342900" indent="-342900">
              <a:spcBef>
                <a:spcPct val="50000"/>
              </a:spcBef>
              <a:buFontTx/>
              <a:buAutoNum type="arabicPeriod"/>
            </a:pPr>
            <a:r>
              <a:rPr lang="en-US" dirty="0" smtClean="0">
                <a:latin typeface="+mj-lt"/>
              </a:rPr>
              <a:t>Analysis</a:t>
            </a:r>
            <a:endParaRPr lang="en-US" dirty="0">
              <a:latin typeface="+mj-lt"/>
            </a:endParaRPr>
          </a:p>
          <a:p>
            <a:pPr marL="342900" indent="-342900">
              <a:spcBef>
                <a:spcPct val="50000"/>
              </a:spcBef>
              <a:buFontTx/>
              <a:buAutoNum type="arabicPeriod"/>
            </a:pPr>
            <a:r>
              <a:rPr lang="en-US" dirty="0">
                <a:latin typeface="+mj-lt"/>
              </a:rPr>
              <a:t>Synthesis</a:t>
            </a:r>
          </a:p>
          <a:p>
            <a:pPr marL="342900" indent="-342900">
              <a:spcBef>
                <a:spcPct val="50000"/>
              </a:spcBef>
              <a:buFontTx/>
              <a:buAutoNum type="arabicPeriod"/>
            </a:pPr>
            <a:r>
              <a:rPr lang="en-US" dirty="0">
                <a:latin typeface="+mj-lt"/>
              </a:rPr>
              <a:t>Evaluation</a:t>
            </a:r>
          </a:p>
          <a:p>
            <a:pPr marL="342900" indent="-342900">
              <a:spcBef>
                <a:spcPct val="50000"/>
              </a:spcBef>
              <a:buFontTx/>
              <a:buAutoNum type="arabicPeriod"/>
            </a:pPr>
            <a:r>
              <a:rPr lang="en-US" dirty="0" smtClean="0">
                <a:latin typeface="+mj-lt"/>
              </a:rPr>
              <a:t>Evaluation</a:t>
            </a:r>
            <a:endParaRPr lang="en-US" dirty="0">
              <a:latin typeface="+mj-lt"/>
            </a:endParaRPr>
          </a:p>
          <a:p>
            <a:pPr marL="342900" indent="-342900">
              <a:spcBef>
                <a:spcPct val="50000"/>
              </a:spcBef>
              <a:buFontTx/>
              <a:buAutoNum type="arabicPeriod"/>
            </a:pPr>
            <a:endParaRPr lang="en-US" sz="1800" dirty="0">
              <a:latin typeface="Arial" charset="0"/>
            </a:endParaRPr>
          </a:p>
          <a:p>
            <a:pPr marL="342900" indent="-342900">
              <a:spcBef>
                <a:spcPct val="50000"/>
              </a:spcBef>
            </a:pPr>
            <a:endParaRPr lang="en-US" sz="1800" dirty="0">
              <a:latin typeface="Arial" charset="0"/>
            </a:endParaRPr>
          </a:p>
          <a:p>
            <a:pPr marL="342900" indent="-342900">
              <a:spcBef>
                <a:spcPct val="50000"/>
              </a:spcBef>
              <a:buFontTx/>
              <a:buAutoNum type="arabicPeriod"/>
            </a:pPr>
            <a:endParaRPr lang="en-US" sz="1800" dirty="0">
              <a:latin typeface="Arial" charset="0"/>
            </a:endParaRPr>
          </a:p>
          <a:p>
            <a:pPr marL="342900" indent="-342900">
              <a:spcBef>
                <a:spcPct val="50000"/>
              </a:spcBef>
            </a:pPr>
            <a:endParaRPr lang="en-US" sz="1800" dirty="0">
              <a:latin typeface="Arial" charset="0"/>
            </a:endParaRPr>
          </a:p>
          <a:p>
            <a:pPr marL="342900" indent="-342900">
              <a:spcBef>
                <a:spcPct val="50000"/>
              </a:spcBef>
              <a:buFontTx/>
              <a:buAutoNum type="arabicPeriod"/>
            </a:pPr>
            <a:endParaRPr lang="en-US" sz="1800" dirty="0">
              <a:latin typeface="Arial" charset="0"/>
            </a:endParaRPr>
          </a:p>
          <a:p>
            <a:pPr marL="342900" indent="-342900">
              <a:spcBef>
                <a:spcPct val="50000"/>
              </a:spcBef>
              <a:buFontTx/>
              <a:buAutoNum type="arabicPeriod"/>
            </a:pPr>
            <a:endParaRPr lang="en-US" sz="1800"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1905000" y="141288"/>
            <a:ext cx="4495800" cy="6686550"/>
          </a:xfrm>
          <a:prstGeom prst="rect">
            <a:avLst/>
          </a:prstGeom>
          <a:noFill/>
          <a:ln w="9525">
            <a:noFill/>
            <a:miter lim="800000"/>
            <a:headEnd/>
            <a:tailEnd/>
          </a:ln>
          <a:effectLst/>
        </p:spPr>
        <p:txBody>
          <a:bodyPr anchor="ctr">
            <a:spAutoFit/>
          </a:bodyPr>
          <a:lstStyle/>
          <a:p>
            <a:pPr algn="ctr"/>
            <a:r>
              <a:rPr lang="en-US" sz="1400" b="1">
                <a:latin typeface="Arial" charset="0"/>
              </a:rPr>
              <a:t>“</a:t>
            </a:r>
            <a:r>
              <a:rPr lang="en-US" sz="1400" b="1" i="1">
                <a:latin typeface="Arial" charset="0"/>
              </a:rPr>
              <a:t>When the Teacher Says</a:t>
            </a:r>
            <a:r>
              <a:rPr lang="en-US" sz="1400" b="1">
                <a:latin typeface="Arial" charset="0"/>
              </a:rPr>
              <a:t>, “Read/</a:t>
            </a:r>
            <a:r>
              <a:rPr lang="en-US" sz="1400" b="1" i="1">
                <a:latin typeface="Arial" charset="0"/>
              </a:rPr>
              <a:t>Write A Poem</a:t>
            </a:r>
            <a:r>
              <a:rPr lang="en-US" sz="1400" b="1">
                <a:latin typeface="Arial" charset="0"/>
              </a:rPr>
              <a:t>,”</a:t>
            </a:r>
            <a:r>
              <a:rPr lang="en-US" sz="1400">
                <a:latin typeface="Arial" charset="0"/>
              </a:rPr>
              <a:t> </a:t>
            </a:r>
          </a:p>
          <a:p>
            <a:pPr algn="ctr"/>
            <a:r>
              <a:rPr lang="en-US" sz="1400">
                <a:latin typeface="Arial" charset="0"/>
              </a:rPr>
              <a:t> by Maureen Applegate</a:t>
            </a:r>
          </a:p>
          <a:p>
            <a:pPr algn="ctr"/>
            <a:endParaRPr lang="en-US" sz="1400" b="1">
              <a:latin typeface="Arial" charset="0"/>
            </a:endParaRPr>
          </a:p>
          <a:p>
            <a:pPr algn="ctr"/>
            <a:r>
              <a:rPr lang="en-US" sz="1400">
                <a:latin typeface="Arial" charset="0"/>
              </a:rPr>
              <a:t>Do you get a sinking feeling in your middle? </a:t>
            </a:r>
          </a:p>
          <a:p>
            <a:pPr algn="ctr"/>
            <a:r>
              <a:rPr lang="en-US" sz="1400">
                <a:latin typeface="Arial" charset="0"/>
              </a:rPr>
              <a:t>Do you saw your worries out across the fiddle? </a:t>
            </a:r>
          </a:p>
          <a:p>
            <a:pPr algn="ctr"/>
            <a:r>
              <a:rPr lang="en-US" sz="1400">
                <a:latin typeface="Arial" charset="0"/>
              </a:rPr>
              <a:t>Do you sit and scratch your head? </a:t>
            </a:r>
          </a:p>
          <a:p>
            <a:pPr algn="ctr"/>
            <a:r>
              <a:rPr lang="en-US" sz="1400">
                <a:latin typeface="Arial" charset="0"/>
              </a:rPr>
              <a:t>Do you get down sick in bed? </a:t>
            </a:r>
          </a:p>
          <a:p>
            <a:pPr algn="ctr"/>
            <a:r>
              <a:rPr lang="en-US" sz="1400">
                <a:latin typeface="Arial" charset="0"/>
              </a:rPr>
              <a:t>Do you wish that you were dead? </a:t>
            </a:r>
          </a:p>
          <a:p>
            <a:pPr algn="ctr"/>
            <a:r>
              <a:rPr lang="en-US" sz="1400">
                <a:latin typeface="Arial" charset="0"/>
              </a:rPr>
              <a:t>As a kid’ll? </a:t>
            </a:r>
          </a:p>
          <a:p>
            <a:pPr algn="ctr"/>
            <a:r>
              <a:rPr lang="en-US" sz="1400">
                <a:latin typeface="Arial" charset="0"/>
              </a:rPr>
              <a:t>Do you call upon your friends to do it for you? </a:t>
            </a:r>
          </a:p>
          <a:p>
            <a:pPr algn="ctr"/>
            <a:r>
              <a:rPr lang="en-US" sz="1400">
                <a:latin typeface="Arial" charset="0"/>
              </a:rPr>
              <a:t>Do you cultivate school “Brains”- </a:t>
            </a:r>
          </a:p>
          <a:p>
            <a:pPr algn="ctr"/>
            <a:r>
              <a:rPr lang="en-US" sz="1400">
                <a:latin typeface="Arial" charset="0"/>
              </a:rPr>
              <a:t>Who often bore you? </a:t>
            </a:r>
          </a:p>
          <a:p>
            <a:pPr algn="ctr"/>
            <a:r>
              <a:rPr lang="en-US" sz="1400">
                <a:latin typeface="Arial" charset="0"/>
              </a:rPr>
              <a:t>Do you cover up with jokes? </a:t>
            </a:r>
          </a:p>
          <a:p>
            <a:pPr algn="ctr"/>
            <a:r>
              <a:rPr lang="en-US" sz="1400">
                <a:latin typeface="Arial" charset="0"/>
              </a:rPr>
              <a:t>Do you snap at all the folks who adore you? </a:t>
            </a:r>
          </a:p>
          <a:p>
            <a:pPr algn="ctr"/>
            <a:r>
              <a:rPr lang="en-US" sz="1400">
                <a:latin typeface="Arial" charset="0"/>
              </a:rPr>
              <a:t>Do you go out with the gang and cut capers </a:t>
            </a:r>
          </a:p>
          <a:p>
            <a:pPr algn="ctr"/>
            <a:r>
              <a:rPr lang="en-US" sz="1400">
                <a:latin typeface="Arial" charset="0"/>
              </a:rPr>
              <a:t>While your mother’s waiting up with lighted tapers? </a:t>
            </a:r>
          </a:p>
          <a:p>
            <a:pPr algn="ctr"/>
            <a:r>
              <a:rPr lang="en-US" sz="1400">
                <a:latin typeface="Arial" charset="0"/>
              </a:rPr>
              <a:t>Do you weep? Do you implore </a:t>
            </a:r>
          </a:p>
          <a:p>
            <a:pPr algn="ctr"/>
            <a:r>
              <a:rPr lang="en-US" sz="1400">
                <a:latin typeface="Arial" charset="0"/>
              </a:rPr>
              <a:t>That you’ll do it never more, </a:t>
            </a:r>
          </a:p>
          <a:p>
            <a:pPr algn="ctr"/>
            <a:r>
              <a:rPr lang="en-US" sz="1400">
                <a:latin typeface="Arial" charset="0"/>
              </a:rPr>
              <a:t>When Dad meets you at the door </a:t>
            </a:r>
          </a:p>
          <a:p>
            <a:pPr algn="ctr"/>
            <a:r>
              <a:rPr lang="en-US" sz="1400">
                <a:latin typeface="Arial" charset="0"/>
              </a:rPr>
              <a:t>With morning papers? </a:t>
            </a:r>
          </a:p>
          <a:p>
            <a:pPr algn="ctr"/>
            <a:r>
              <a:rPr lang="en-US" sz="1400">
                <a:latin typeface="Arial" charset="0"/>
              </a:rPr>
              <a:t>When your English teacher says </a:t>
            </a:r>
          </a:p>
          <a:p>
            <a:pPr algn="ctr"/>
            <a:r>
              <a:rPr lang="en-US" sz="1400">
                <a:latin typeface="Arial" charset="0"/>
              </a:rPr>
              <a:t>“Write a po-em,” </a:t>
            </a:r>
          </a:p>
          <a:p>
            <a:pPr algn="ctr"/>
            <a:r>
              <a:rPr lang="en-US" sz="1400">
                <a:latin typeface="Arial" charset="0"/>
              </a:rPr>
              <a:t>Do you say, “No, thank you, Ma’am; </a:t>
            </a:r>
          </a:p>
          <a:p>
            <a:pPr algn="ctr"/>
            <a:r>
              <a:rPr lang="en-US" sz="1400">
                <a:latin typeface="Arial" charset="0"/>
              </a:rPr>
              <a:t>I just can’t go em!” </a:t>
            </a:r>
          </a:p>
          <a:p>
            <a:pPr algn="ctr"/>
            <a:r>
              <a:rPr lang="en-US" sz="1400">
                <a:latin typeface="Arial" charset="0"/>
              </a:rPr>
              <a:t>But now you’ve time to look </a:t>
            </a:r>
          </a:p>
          <a:p>
            <a:pPr algn="ctr"/>
            <a:r>
              <a:rPr lang="en-US" sz="1400">
                <a:latin typeface="Arial" charset="0"/>
              </a:rPr>
              <a:t>At the pages of this book, </a:t>
            </a:r>
          </a:p>
          <a:p>
            <a:pPr algn="ctr"/>
            <a:r>
              <a:rPr lang="en-US" sz="1400">
                <a:latin typeface="Arial" charset="0"/>
              </a:rPr>
              <a:t>If you swallow line and hook, </a:t>
            </a:r>
          </a:p>
          <a:p>
            <a:pPr algn="ctr"/>
            <a:r>
              <a:rPr lang="en-US" sz="1400">
                <a:latin typeface="Arial" charset="0"/>
              </a:rPr>
              <a:t>You can show’em! </a:t>
            </a:r>
          </a:p>
          <a:p>
            <a:pPr algn="ctr"/>
            <a:r>
              <a:rPr lang="en-US" sz="1400">
                <a:latin typeface="Arial" charset="0"/>
              </a:rPr>
              <a:t>Yes’m? </a:t>
            </a:r>
          </a:p>
          <a:p>
            <a:pPr algn="ctr"/>
            <a:r>
              <a:rPr lang="en-US" sz="1400">
                <a:latin typeface="Arial" charset="0"/>
              </a:rPr>
              <a:t>No’m? </a:t>
            </a:r>
          </a:p>
          <a:p>
            <a:pPr algn="ctr" eaLnBrk="0" hangingPunct="0"/>
            <a:endParaRPr lang="en-US" sz="140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a:bodyPr>
          <a:lstStyle/>
          <a:p>
            <a:pPr algn="ctr">
              <a:buFontTx/>
              <a:buNone/>
            </a:pPr>
            <a:r>
              <a:rPr lang="en-US" sz="4400" dirty="0"/>
              <a:t>   Directions:</a:t>
            </a:r>
          </a:p>
          <a:p>
            <a:pPr algn="ctr">
              <a:buFontTx/>
              <a:buNone/>
            </a:pPr>
            <a:r>
              <a:rPr lang="en-US" sz="4400" dirty="0"/>
              <a:t>   Match Depth of Knowledge Levels </a:t>
            </a:r>
            <a:r>
              <a:rPr lang="en-US" sz="4400" dirty="0" smtClean="0"/>
              <a:t>to objectives </a:t>
            </a:r>
            <a:r>
              <a:rPr lang="en-US" sz="4400" dirty="0"/>
              <a:t>for reading and </a:t>
            </a:r>
            <a:r>
              <a:rPr lang="en-US" sz="4400" dirty="0" smtClean="0"/>
              <a:t>writing</a:t>
            </a:r>
            <a:endParaRPr lang="en-US" sz="4400" dirty="0"/>
          </a:p>
        </p:txBody>
      </p:sp>
      <p:sp>
        <p:nvSpPr>
          <p:cNvPr id="28674" name="Rectangle 2"/>
          <p:cNvSpPr>
            <a:spLocks noGrp="1" noChangeArrowheads="1"/>
          </p:cNvSpPr>
          <p:nvPr>
            <p:ph type="title"/>
          </p:nvPr>
        </p:nvSpPr>
        <p:spPr/>
        <p:txBody>
          <a:bodyPr>
            <a:normAutofit/>
          </a:bodyPr>
          <a:lstStyle/>
          <a:p>
            <a:pPr algn="ctr"/>
            <a:r>
              <a:rPr lang="en-US" sz="5400" dirty="0"/>
              <a:t>Folder Game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33400" y="1219200"/>
            <a:ext cx="8229600" cy="4525963"/>
          </a:xfrm>
        </p:spPr>
        <p:txBody>
          <a:bodyPr/>
          <a:lstStyle/>
          <a:p>
            <a:pPr>
              <a:lnSpc>
                <a:spcPct val="80000"/>
              </a:lnSpc>
            </a:pPr>
            <a:r>
              <a:rPr lang="en-US" sz="2800" dirty="0"/>
              <a:t>Read and interpret a poem.</a:t>
            </a:r>
          </a:p>
          <a:p>
            <a:pPr>
              <a:lnSpc>
                <a:spcPct val="80000"/>
              </a:lnSpc>
            </a:pPr>
            <a:r>
              <a:rPr lang="en-US" sz="2800" dirty="0"/>
              <a:t>Examine the new </a:t>
            </a:r>
            <a:r>
              <a:rPr lang="en-US" sz="2800" dirty="0" smtClean="0"/>
              <a:t>2008-2009 writing</a:t>
            </a:r>
            <a:r>
              <a:rPr lang="en-US" sz="2800" dirty="0"/>
              <a:t>, communication, and literature objectives for the grade level that you teach.</a:t>
            </a:r>
          </a:p>
          <a:p>
            <a:pPr>
              <a:lnSpc>
                <a:spcPct val="80000"/>
              </a:lnSpc>
            </a:pPr>
            <a:r>
              <a:rPr lang="en-US" sz="2800" dirty="0"/>
              <a:t>Explore various objectives, how they relate to Depth of Knowledge, and list ones pertinent to the teaching of the poems here. </a:t>
            </a:r>
          </a:p>
          <a:p>
            <a:pPr>
              <a:lnSpc>
                <a:spcPct val="80000"/>
              </a:lnSpc>
            </a:pPr>
            <a:r>
              <a:rPr lang="en-US" sz="2800" dirty="0"/>
              <a:t>Write essential questions for the poem under discussion.</a:t>
            </a:r>
          </a:p>
          <a:p>
            <a:pPr>
              <a:lnSpc>
                <a:spcPct val="80000"/>
              </a:lnSpc>
            </a:pPr>
            <a:r>
              <a:rPr lang="en-US" sz="2800" dirty="0"/>
              <a:t>Elaborate for the group on strategies you would use to teach the poem.</a:t>
            </a:r>
          </a:p>
          <a:p>
            <a:pPr>
              <a:lnSpc>
                <a:spcPct val="80000"/>
              </a:lnSpc>
            </a:pPr>
            <a:endParaRPr lang="en-US" sz="2800" dirty="0"/>
          </a:p>
        </p:txBody>
      </p:sp>
      <p:sp>
        <p:nvSpPr>
          <p:cNvPr id="3074" name="Rectangle 2"/>
          <p:cNvSpPr>
            <a:spLocks noGrp="1" noChangeArrowheads="1"/>
          </p:cNvSpPr>
          <p:nvPr>
            <p:ph type="title"/>
          </p:nvPr>
        </p:nvSpPr>
        <p:spPr>
          <a:xfrm>
            <a:off x="1370013" y="247650"/>
            <a:ext cx="7627937" cy="868363"/>
          </a:xfrm>
        </p:spPr>
        <p:txBody>
          <a:bodyPr/>
          <a:lstStyle/>
          <a:p>
            <a:r>
              <a:rPr lang="en-US"/>
              <a:t>Group Work Objectives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algn="ctr">
              <a:buFontTx/>
              <a:buNone/>
            </a:pPr>
            <a:r>
              <a:rPr lang="en-US"/>
              <a:t>Blake’s “Tyger” and “The Lamb”</a:t>
            </a:r>
          </a:p>
          <a:p>
            <a:pPr algn="ctr">
              <a:buFontTx/>
              <a:buNone/>
            </a:pPr>
            <a:r>
              <a:rPr lang="en-US"/>
              <a:t>as examples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990600"/>
            <a:ext cx="5257800" cy="5791200"/>
          </a:xfrm>
        </p:spPr>
        <p:txBody>
          <a:bodyPr>
            <a:normAutofit fontScale="92500" lnSpcReduction="20000"/>
          </a:bodyPr>
          <a:lstStyle/>
          <a:p>
            <a:pPr>
              <a:lnSpc>
                <a:spcPct val="80000"/>
              </a:lnSpc>
              <a:buNone/>
            </a:pPr>
            <a:r>
              <a:rPr lang="en-US" sz="1400" b="0" dirty="0"/>
              <a:t>THE TYGER (from Songs Of Experience)</a:t>
            </a:r>
          </a:p>
          <a:p>
            <a:pPr>
              <a:lnSpc>
                <a:spcPct val="80000"/>
              </a:lnSpc>
              <a:buNone/>
            </a:pPr>
            <a:r>
              <a:rPr lang="en-US" sz="1400" b="0" dirty="0"/>
              <a:t>By William Blake</a:t>
            </a:r>
          </a:p>
          <a:p>
            <a:pPr>
              <a:lnSpc>
                <a:spcPct val="80000"/>
              </a:lnSpc>
              <a:buNone/>
            </a:pPr>
            <a:r>
              <a:rPr lang="en-US" sz="1400" dirty="0" err="1"/>
              <a:t>Tyger</a:t>
            </a:r>
            <a:r>
              <a:rPr lang="en-US" sz="1400" dirty="0"/>
              <a:t>! </a:t>
            </a:r>
            <a:r>
              <a:rPr lang="en-US" sz="1400" dirty="0" err="1"/>
              <a:t>Tyger</a:t>
            </a:r>
            <a:r>
              <a:rPr lang="en-US" sz="1400" dirty="0"/>
              <a:t>! burning bright </a:t>
            </a:r>
            <a:endParaRPr lang="en-US" sz="1400" dirty="0" smtClean="0"/>
          </a:p>
          <a:p>
            <a:pPr>
              <a:lnSpc>
                <a:spcPct val="80000"/>
              </a:lnSpc>
              <a:buNone/>
            </a:pPr>
            <a:r>
              <a:rPr lang="en-US" sz="1400" dirty="0" smtClean="0"/>
              <a:t>In </a:t>
            </a:r>
            <a:r>
              <a:rPr lang="en-US" sz="1400" dirty="0"/>
              <a:t>the forests of the night, </a:t>
            </a:r>
            <a:endParaRPr lang="en-US" sz="1400" dirty="0" smtClean="0"/>
          </a:p>
          <a:p>
            <a:pPr>
              <a:lnSpc>
                <a:spcPct val="80000"/>
              </a:lnSpc>
              <a:buNone/>
            </a:pPr>
            <a:r>
              <a:rPr lang="en-US" sz="1400" dirty="0" smtClean="0"/>
              <a:t>What </a:t>
            </a:r>
            <a:r>
              <a:rPr lang="en-US" sz="1400" dirty="0"/>
              <a:t>immortal hand or eye </a:t>
            </a:r>
            <a:endParaRPr lang="en-US" sz="1400" dirty="0" smtClean="0"/>
          </a:p>
          <a:p>
            <a:pPr>
              <a:lnSpc>
                <a:spcPct val="80000"/>
              </a:lnSpc>
              <a:buNone/>
            </a:pPr>
            <a:r>
              <a:rPr lang="en-US" sz="1400" dirty="0" smtClean="0"/>
              <a:t>Could </a:t>
            </a:r>
            <a:r>
              <a:rPr lang="en-US" sz="1400" dirty="0"/>
              <a:t>frame thy fearful symmetry? </a:t>
            </a:r>
            <a:endParaRPr lang="en-US" sz="1400" dirty="0" smtClean="0"/>
          </a:p>
          <a:p>
            <a:pPr>
              <a:lnSpc>
                <a:spcPct val="80000"/>
              </a:lnSpc>
              <a:buNone/>
            </a:pPr>
            <a:r>
              <a:rPr lang="en-US" sz="1400" dirty="0" smtClean="0"/>
              <a:t>In </a:t>
            </a:r>
            <a:r>
              <a:rPr lang="en-US" sz="1400" dirty="0"/>
              <a:t>what distant deeps or skies </a:t>
            </a:r>
            <a:endParaRPr lang="en-US" sz="1400" dirty="0" smtClean="0"/>
          </a:p>
          <a:p>
            <a:pPr>
              <a:lnSpc>
                <a:spcPct val="80000"/>
              </a:lnSpc>
              <a:buNone/>
            </a:pPr>
            <a:r>
              <a:rPr lang="en-US" sz="1400" dirty="0" smtClean="0"/>
              <a:t>Burnt </a:t>
            </a:r>
            <a:r>
              <a:rPr lang="en-US" sz="1400" dirty="0"/>
              <a:t>the fire of </a:t>
            </a:r>
            <a:r>
              <a:rPr lang="en-US" sz="1400" dirty="0" err="1"/>
              <a:t>thine</a:t>
            </a:r>
            <a:r>
              <a:rPr lang="en-US" sz="1400" dirty="0"/>
              <a:t> eyes? </a:t>
            </a:r>
            <a:endParaRPr lang="en-US" sz="1400" dirty="0" smtClean="0"/>
          </a:p>
          <a:p>
            <a:pPr>
              <a:lnSpc>
                <a:spcPct val="80000"/>
              </a:lnSpc>
              <a:buNone/>
            </a:pPr>
            <a:r>
              <a:rPr lang="en-US" sz="1400" dirty="0" smtClean="0"/>
              <a:t>On </a:t>
            </a:r>
            <a:r>
              <a:rPr lang="en-US" sz="1400" dirty="0"/>
              <a:t>what wings dare he aspire? </a:t>
            </a:r>
            <a:endParaRPr lang="en-US" sz="1400" dirty="0" smtClean="0"/>
          </a:p>
          <a:p>
            <a:pPr>
              <a:lnSpc>
                <a:spcPct val="80000"/>
              </a:lnSpc>
              <a:buNone/>
            </a:pPr>
            <a:r>
              <a:rPr lang="en-US" sz="1400" dirty="0" smtClean="0"/>
              <a:t>What </a:t>
            </a:r>
            <a:r>
              <a:rPr lang="en-US" sz="1400" dirty="0"/>
              <a:t>the hand dare </a:t>
            </a:r>
            <a:r>
              <a:rPr lang="en-US" sz="1400" dirty="0" err="1"/>
              <a:t>sieze</a:t>
            </a:r>
            <a:r>
              <a:rPr lang="en-US" sz="1400" dirty="0"/>
              <a:t> the fire? </a:t>
            </a:r>
            <a:br>
              <a:rPr lang="en-US" sz="1400" dirty="0"/>
            </a:br>
            <a:endParaRPr lang="en-US" sz="1400" dirty="0"/>
          </a:p>
          <a:p>
            <a:pPr>
              <a:lnSpc>
                <a:spcPct val="80000"/>
              </a:lnSpc>
              <a:buNone/>
            </a:pPr>
            <a:r>
              <a:rPr lang="en-US" sz="1400" dirty="0"/>
              <a:t>And what shoulder, &amp; what art. </a:t>
            </a:r>
            <a:endParaRPr lang="en-US" sz="1400" dirty="0" smtClean="0"/>
          </a:p>
          <a:p>
            <a:pPr>
              <a:lnSpc>
                <a:spcPct val="80000"/>
              </a:lnSpc>
              <a:buNone/>
            </a:pPr>
            <a:r>
              <a:rPr lang="en-US" sz="1400" dirty="0" smtClean="0"/>
              <a:t>Could </a:t>
            </a:r>
            <a:r>
              <a:rPr lang="en-US" sz="1400" dirty="0"/>
              <a:t>twist the sinews of thy heart? </a:t>
            </a:r>
            <a:endParaRPr lang="en-US" sz="1400" dirty="0" smtClean="0"/>
          </a:p>
          <a:p>
            <a:pPr>
              <a:lnSpc>
                <a:spcPct val="80000"/>
              </a:lnSpc>
              <a:buNone/>
            </a:pPr>
            <a:r>
              <a:rPr lang="en-US" sz="1400" dirty="0" smtClean="0"/>
              <a:t>And </a:t>
            </a:r>
            <a:r>
              <a:rPr lang="en-US" sz="1400" dirty="0"/>
              <a:t>when thy heart began to beat, </a:t>
            </a:r>
            <a:endParaRPr lang="en-US" sz="1400" dirty="0" smtClean="0"/>
          </a:p>
          <a:p>
            <a:pPr>
              <a:lnSpc>
                <a:spcPct val="80000"/>
              </a:lnSpc>
              <a:buNone/>
            </a:pPr>
            <a:r>
              <a:rPr lang="en-US" sz="1400" dirty="0" smtClean="0"/>
              <a:t>What </a:t>
            </a:r>
            <a:r>
              <a:rPr lang="en-US" sz="1400" dirty="0"/>
              <a:t>dread hand? &amp; what dread feet? </a:t>
            </a:r>
            <a:br>
              <a:rPr lang="en-US" sz="1400" dirty="0"/>
            </a:br>
            <a:endParaRPr lang="en-US" sz="1400" dirty="0"/>
          </a:p>
          <a:p>
            <a:pPr>
              <a:lnSpc>
                <a:spcPct val="80000"/>
              </a:lnSpc>
              <a:buNone/>
            </a:pPr>
            <a:r>
              <a:rPr lang="en-US" sz="1400" dirty="0"/>
              <a:t>What the hammer? what the chain? </a:t>
            </a:r>
            <a:endParaRPr lang="en-US" sz="1400" dirty="0" smtClean="0"/>
          </a:p>
          <a:p>
            <a:pPr>
              <a:lnSpc>
                <a:spcPct val="80000"/>
              </a:lnSpc>
              <a:buNone/>
            </a:pPr>
            <a:r>
              <a:rPr lang="en-US" sz="1400" dirty="0" smtClean="0"/>
              <a:t>In </a:t>
            </a:r>
            <a:r>
              <a:rPr lang="en-US" sz="1400" dirty="0"/>
              <a:t>what furnace was thy brain? </a:t>
            </a:r>
            <a:endParaRPr lang="en-US" sz="1400" dirty="0" smtClean="0"/>
          </a:p>
          <a:p>
            <a:pPr>
              <a:lnSpc>
                <a:spcPct val="80000"/>
              </a:lnSpc>
              <a:buNone/>
            </a:pPr>
            <a:r>
              <a:rPr lang="en-US" sz="1400" dirty="0" smtClean="0"/>
              <a:t>What </a:t>
            </a:r>
            <a:r>
              <a:rPr lang="en-US" sz="1400" dirty="0"/>
              <a:t>the anvil? what dread grasp </a:t>
            </a:r>
            <a:endParaRPr lang="en-US" sz="1400" dirty="0" smtClean="0"/>
          </a:p>
          <a:p>
            <a:pPr>
              <a:lnSpc>
                <a:spcPct val="80000"/>
              </a:lnSpc>
              <a:buNone/>
            </a:pPr>
            <a:r>
              <a:rPr lang="en-US" sz="1400" dirty="0" smtClean="0"/>
              <a:t>Dare </a:t>
            </a:r>
            <a:r>
              <a:rPr lang="en-US" sz="1400" dirty="0"/>
              <a:t>its deadly terrors clasp? </a:t>
            </a:r>
            <a:br>
              <a:rPr lang="en-US" sz="1400" dirty="0"/>
            </a:br>
            <a:endParaRPr lang="en-US" sz="1400" dirty="0"/>
          </a:p>
          <a:p>
            <a:pPr>
              <a:lnSpc>
                <a:spcPct val="80000"/>
              </a:lnSpc>
              <a:buNone/>
            </a:pPr>
            <a:r>
              <a:rPr lang="en-US" sz="1400" dirty="0"/>
              <a:t>When the stars threw down their spears, </a:t>
            </a:r>
            <a:endParaRPr lang="en-US" sz="1400" dirty="0" smtClean="0"/>
          </a:p>
          <a:p>
            <a:pPr>
              <a:lnSpc>
                <a:spcPct val="80000"/>
              </a:lnSpc>
              <a:buNone/>
            </a:pPr>
            <a:r>
              <a:rPr lang="en-US" sz="1400" dirty="0" smtClean="0"/>
              <a:t>And </a:t>
            </a:r>
            <a:r>
              <a:rPr lang="en-US" sz="1400" dirty="0"/>
              <a:t>watered heaven with their tears, </a:t>
            </a:r>
            <a:endParaRPr lang="en-US" sz="1400" dirty="0" smtClean="0"/>
          </a:p>
          <a:p>
            <a:pPr>
              <a:lnSpc>
                <a:spcPct val="80000"/>
              </a:lnSpc>
              <a:buNone/>
            </a:pPr>
            <a:r>
              <a:rPr lang="en-US" sz="1400" dirty="0" smtClean="0"/>
              <a:t>Did </a:t>
            </a:r>
            <a:r>
              <a:rPr lang="en-US" sz="1400" dirty="0"/>
              <a:t>he smile his work to see? </a:t>
            </a:r>
            <a:endParaRPr lang="en-US" sz="1400" dirty="0" smtClean="0"/>
          </a:p>
          <a:p>
            <a:pPr>
              <a:lnSpc>
                <a:spcPct val="80000"/>
              </a:lnSpc>
              <a:buNone/>
            </a:pPr>
            <a:r>
              <a:rPr lang="en-US" sz="1400" dirty="0" smtClean="0"/>
              <a:t>Did </a:t>
            </a:r>
            <a:r>
              <a:rPr lang="en-US" sz="1400" dirty="0"/>
              <a:t>he who made the Lamb make thee? </a:t>
            </a:r>
            <a:br>
              <a:rPr lang="en-US" sz="1400" dirty="0"/>
            </a:br>
            <a:endParaRPr lang="en-US" sz="1400" dirty="0"/>
          </a:p>
          <a:p>
            <a:pPr>
              <a:lnSpc>
                <a:spcPct val="80000"/>
              </a:lnSpc>
              <a:buNone/>
            </a:pPr>
            <a:endParaRPr lang="en-US" sz="1400" dirty="0" smtClean="0"/>
          </a:p>
          <a:p>
            <a:pPr>
              <a:lnSpc>
                <a:spcPct val="80000"/>
              </a:lnSpc>
              <a:buNone/>
            </a:pPr>
            <a:r>
              <a:rPr lang="en-US" sz="1400" dirty="0" err="1" smtClean="0"/>
              <a:t>Tyger</a:t>
            </a:r>
            <a:r>
              <a:rPr lang="en-US" sz="1400" dirty="0"/>
              <a:t>! </a:t>
            </a:r>
            <a:r>
              <a:rPr lang="en-US" sz="1400" dirty="0" err="1"/>
              <a:t>Tyger</a:t>
            </a:r>
            <a:r>
              <a:rPr lang="en-US" sz="1400" dirty="0"/>
              <a:t>! burning bright </a:t>
            </a:r>
            <a:endParaRPr lang="en-US" sz="1400" dirty="0" smtClean="0"/>
          </a:p>
          <a:p>
            <a:pPr>
              <a:lnSpc>
                <a:spcPct val="80000"/>
              </a:lnSpc>
              <a:buNone/>
            </a:pPr>
            <a:r>
              <a:rPr lang="en-US" sz="1400" dirty="0" smtClean="0"/>
              <a:t>In </a:t>
            </a:r>
            <a:r>
              <a:rPr lang="en-US" sz="1400" dirty="0"/>
              <a:t>the forests of the night, </a:t>
            </a:r>
            <a:endParaRPr lang="en-US" sz="1400" dirty="0" smtClean="0"/>
          </a:p>
          <a:p>
            <a:pPr>
              <a:lnSpc>
                <a:spcPct val="80000"/>
              </a:lnSpc>
              <a:buNone/>
            </a:pPr>
            <a:r>
              <a:rPr lang="en-US" sz="1400" dirty="0" smtClean="0"/>
              <a:t>What </a:t>
            </a:r>
            <a:r>
              <a:rPr lang="en-US" sz="1400" dirty="0"/>
              <a:t>immortal hand or eye </a:t>
            </a:r>
            <a:endParaRPr lang="en-US" sz="1400" dirty="0" smtClean="0"/>
          </a:p>
          <a:p>
            <a:pPr>
              <a:lnSpc>
                <a:spcPct val="80000"/>
              </a:lnSpc>
              <a:buNone/>
            </a:pPr>
            <a:r>
              <a:rPr lang="en-US" sz="1400" dirty="0" smtClean="0"/>
              <a:t>Dare </a:t>
            </a:r>
            <a:r>
              <a:rPr lang="en-US" sz="1400" dirty="0"/>
              <a:t>frame thy fearful symmetry? </a:t>
            </a:r>
            <a:br>
              <a:rPr lang="en-US" sz="1400" dirty="0"/>
            </a:br>
            <a:endParaRPr lang="en-US" sz="1400" dirty="0"/>
          </a:p>
        </p:txBody>
      </p:sp>
      <p:sp>
        <p:nvSpPr>
          <p:cNvPr id="30722" name="Rectangle 2"/>
          <p:cNvSpPr>
            <a:spLocks noGrp="1" noChangeArrowheads="1"/>
          </p:cNvSpPr>
          <p:nvPr>
            <p:ph type="title"/>
          </p:nvPr>
        </p:nvSpPr>
        <p:spPr>
          <a:xfrm>
            <a:off x="381000" y="152400"/>
            <a:ext cx="8229600" cy="868363"/>
          </a:xfrm>
        </p:spPr>
        <p:txBody>
          <a:bodyPr>
            <a:normAutofit/>
          </a:bodyPr>
          <a:lstStyle/>
          <a:p>
            <a:pPr algn="ctr"/>
            <a:r>
              <a:rPr lang="en-US" sz="4400" dirty="0"/>
              <a:t>Sample Poems</a:t>
            </a:r>
          </a:p>
        </p:txBody>
      </p:sp>
      <p:pic>
        <p:nvPicPr>
          <p:cNvPr id="30724" name="Picture 4" descr="tyger"/>
          <p:cNvPicPr>
            <a:picLocks noChangeAspect="1" noChangeArrowheads="1"/>
          </p:cNvPicPr>
          <p:nvPr/>
        </p:nvPicPr>
        <p:blipFill>
          <a:blip r:embed="rId3"/>
          <a:srcRect/>
          <a:stretch>
            <a:fillRect/>
          </a:stretch>
        </p:blipFill>
        <p:spPr bwMode="auto">
          <a:xfrm>
            <a:off x="5943600" y="1295400"/>
            <a:ext cx="2905125" cy="52101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43" name="Rectangle 27"/>
          <p:cNvSpPr>
            <a:spLocks noChangeArrowheads="1"/>
          </p:cNvSpPr>
          <p:nvPr/>
        </p:nvSpPr>
        <p:spPr bwMode="auto">
          <a:xfrm>
            <a:off x="990600" y="1447800"/>
            <a:ext cx="3886200" cy="4247317"/>
          </a:xfrm>
          <a:prstGeom prst="rect">
            <a:avLst/>
          </a:prstGeom>
          <a:noFill/>
          <a:ln w="9525">
            <a:noFill/>
            <a:miter lim="800000"/>
            <a:headEnd/>
            <a:tailEnd/>
          </a:ln>
          <a:effectLst/>
        </p:spPr>
        <p:txBody>
          <a:bodyPr wrap="square" anchor="ctr">
            <a:spAutoFit/>
          </a:bodyPr>
          <a:lstStyle/>
          <a:p>
            <a:r>
              <a:rPr lang="en-US" sz="1800" dirty="0" smtClean="0">
                <a:latin typeface="Arial" charset="0"/>
              </a:rPr>
              <a:t/>
            </a:r>
            <a:br>
              <a:rPr lang="en-US" sz="1800" dirty="0" smtClean="0">
                <a:latin typeface="Arial" charset="0"/>
              </a:rPr>
            </a:br>
            <a:r>
              <a:rPr lang="en-US" sz="1800" dirty="0" smtClean="0">
                <a:latin typeface="Arial" charset="0"/>
              </a:rPr>
              <a:t> </a:t>
            </a:r>
            <a:br>
              <a:rPr lang="en-US" sz="1800" dirty="0" smtClean="0">
                <a:latin typeface="Arial" charset="0"/>
              </a:rPr>
            </a:br>
            <a:r>
              <a:rPr lang="en-US" sz="1800" dirty="0" smtClean="0">
                <a:latin typeface="Arial" charset="0"/>
              </a:rPr>
              <a:t>Little Lamb, who make thee</a:t>
            </a:r>
            <a:br>
              <a:rPr lang="en-US" sz="1800" dirty="0" smtClean="0">
                <a:latin typeface="Arial" charset="0"/>
              </a:rPr>
            </a:br>
            <a:r>
              <a:rPr lang="en-US" sz="1800" dirty="0" smtClean="0">
                <a:latin typeface="Arial" charset="0"/>
              </a:rPr>
              <a:t>Dost thou know who made thee,</a:t>
            </a:r>
            <a:br>
              <a:rPr lang="en-US" sz="1800" dirty="0" smtClean="0">
                <a:latin typeface="Arial" charset="0"/>
              </a:rPr>
            </a:br>
            <a:r>
              <a:rPr lang="en-US" sz="1800" dirty="0" smtClean="0">
                <a:latin typeface="Arial" charset="0"/>
              </a:rPr>
              <a:t>Gave thee life, and bid thee feed</a:t>
            </a:r>
            <a:br>
              <a:rPr lang="en-US" sz="1800" dirty="0" smtClean="0">
                <a:latin typeface="Arial" charset="0"/>
              </a:rPr>
            </a:br>
            <a:r>
              <a:rPr lang="en-US" sz="1800" dirty="0" smtClean="0">
                <a:latin typeface="Arial" charset="0"/>
              </a:rPr>
              <a:t>By the stream and o'er the mead;</a:t>
            </a:r>
            <a:br>
              <a:rPr lang="en-US" sz="1800" dirty="0" smtClean="0">
                <a:latin typeface="Arial" charset="0"/>
              </a:rPr>
            </a:br>
            <a:r>
              <a:rPr lang="en-US" sz="1800" dirty="0" smtClean="0">
                <a:latin typeface="Arial" charset="0"/>
              </a:rPr>
              <a:t>Gave thee clothing of delight,</a:t>
            </a:r>
            <a:br>
              <a:rPr lang="en-US" sz="1800" dirty="0" smtClean="0">
                <a:latin typeface="Arial" charset="0"/>
              </a:rPr>
            </a:br>
            <a:r>
              <a:rPr lang="en-US" sz="1800" dirty="0" smtClean="0">
                <a:latin typeface="Arial" charset="0"/>
              </a:rPr>
              <a:t>Softest clothing, </a:t>
            </a:r>
            <a:r>
              <a:rPr lang="en-US" sz="1800" dirty="0" err="1" smtClean="0">
                <a:latin typeface="Arial" charset="0"/>
              </a:rPr>
              <a:t>wolly</a:t>
            </a:r>
            <a:r>
              <a:rPr lang="en-US" sz="1800" dirty="0" smtClean="0">
                <a:latin typeface="Arial" charset="0"/>
              </a:rPr>
              <a:t>, bright;</a:t>
            </a:r>
            <a:br>
              <a:rPr lang="en-US" sz="1800" dirty="0" smtClean="0">
                <a:latin typeface="Arial" charset="0"/>
              </a:rPr>
            </a:br>
            <a:r>
              <a:rPr lang="en-US" sz="1800" dirty="0" smtClean="0">
                <a:latin typeface="Arial" charset="0"/>
              </a:rPr>
              <a:t>Gave thee such a tender voice,</a:t>
            </a:r>
            <a:br>
              <a:rPr lang="en-US" sz="1800" dirty="0" smtClean="0">
                <a:latin typeface="Arial" charset="0"/>
              </a:rPr>
            </a:br>
            <a:r>
              <a:rPr lang="en-US" sz="1800" dirty="0" smtClean="0">
                <a:latin typeface="Arial" charset="0"/>
              </a:rPr>
              <a:t>Making all the vales rejoice?</a:t>
            </a:r>
            <a:br>
              <a:rPr lang="en-US" sz="1800" dirty="0" smtClean="0">
                <a:latin typeface="Arial" charset="0"/>
              </a:rPr>
            </a:br>
            <a:r>
              <a:rPr lang="en-US" sz="1800" dirty="0" smtClean="0">
                <a:latin typeface="Arial" charset="0"/>
              </a:rPr>
              <a:t>Little Lamb, who made thee?</a:t>
            </a:r>
            <a:br>
              <a:rPr lang="en-US" sz="1800" dirty="0" smtClean="0">
                <a:latin typeface="Arial" charset="0"/>
              </a:rPr>
            </a:br>
            <a:r>
              <a:rPr lang="en-US" sz="1800" dirty="0" smtClean="0">
                <a:latin typeface="Arial" charset="0"/>
              </a:rPr>
              <a:t>Dost thou know who made thee?</a:t>
            </a:r>
            <a:br>
              <a:rPr lang="en-US" sz="1800" dirty="0" smtClean="0">
                <a:latin typeface="Arial" charset="0"/>
              </a:rPr>
            </a:br>
            <a:r>
              <a:rPr lang="en-US" sz="1800" dirty="0" smtClean="0">
                <a:latin typeface="Arial" charset="0"/>
              </a:rPr>
              <a:t> </a:t>
            </a:r>
            <a:br>
              <a:rPr lang="en-US" sz="1800" dirty="0" smtClean="0">
                <a:latin typeface="Arial" charset="0"/>
              </a:rPr>
            </a:br>
            <a:r>
              <a:rPr lang="en-US" sz="1800" dirty="0" smtClean="0">
                <a:latin typeface="Arial" charset="0"/>
              </a:rPr>
              <a:t>   </a:t>
            </a:r>
            <a:br>
              <a:rPr lang="en-US" sz="1800" dirty="0" smtClean="0">
                <a:latin typeface="Arial" charset="0"/>
              </a:rPr>
            </a:br>
            <a:endParaRPr lang="en-US" sz="1800" dirty="0">
              <a:latin typeface="Arial" charset="0"/>
            </a:endParaRPr>
          </a:p>
        </p:txBody>
      </p:sp>
      <p:pic>
        <p:nvPicPr>
          <p:cNvPr id="34844" name="Picture 28" descr="image"/>
          <p:cNvPicPr>
            <a:picLocks noChangeAspect="1" noChangeArrowheads="1"/>
          </p:cNvPicPr>
          <p:nvPr/>
        </p:nvPicPr>
        <p:blipFill>
          <a:blip r:embed="rId3"/>
          <a:srcRect/>
          <a:stretch>
            <a:fillRect/>
          </a:stretch>
        </p:blipFill>
        <p:spPr bwMode="auto">
          <a:xfrm>
            <a:off x="5486400" y="914400"/>
            <a:ext cx="3028950" cy="2262188"/>
          </a:xfrm>
          <a:prstGeom prst="rect">
            <a:avLst/>
          </a:prstGeom>
          <a:noFill/>
        </p:spPr>
      </p:pic>
      <p:sp>
        <p:nvSpPr>
          <p:cNvPr id="6" name="Rectangle 5"/>
          <p:cNvSpPr/>
          <p:nvPr/>
        </p:nvSpPr>
        <p:spPr>
          <a:xfrm>
            <a:off x="5257800" y="3429000"/>
            <a:ext cx="3429000" cy="2862322"/>
          </a:xfrm>
          <a:prstGeom prst="rect">
            <a:avLst/>
          </a:prstGeom>
        </p:spPr>
        <p:txBody>
          <a:bodyPr wrap="square">
            <a:spAutoFit/>
          </a:bodyPr>
          <a:lstStyle/>
          <a:p>
            <a:r>
              <a:rPr lang="en-US" sz="1800" dirty="0" smtClean="0">
                <a:latin typeface="Arial" charset="0"/>
              </a:rPr>
              <a:t>Little Lamb, I'll tell thee;</a:t>
            </a:r>
            <a:br>
              <a:rPr lang="en-US" sz="1800" dirty="0" smtClean="0">
                <a:latin typeface="Arial" charset="0"/>
              </a:rPr>
            </a:br>
            <a:r>
              <a:rPr lang="en-US" sz="1800" dirty="0" smtClean="0">
                <a:latin typeface="Arial" charset="0"/>
              </a:rPr>
              <a:t>Little Lamb, I'll tell thee:</a:t>
            </a:r>
            <a:br>
              <a:rPr lang="en-US" sz="1800" dirty="0" smtClean="0">
                <a:latin typeface="Arial" charset="0"/>
              </a:rPr>
            </a:br>
            <a:r>
              <a:rPr lang="en-US" sz="1800" dirty="0" smtClean="0">
                <a:latin typeface="Arial" charset="0"/>
              </a:rPr>
              <a:t>He is called by thy name,</a:t>
            </a:r>
            <a:br>
              <a:rPr lang="en-US" sz="1800" dirty="0" smtClean="0">
                <a:latin typeface="Arial" charset="0"/>
              </a:rPr>
            </a:br>
            <a:r>
              <a:rPr lang="en-US" sz="1800" dirty="0" smtClean="0">
                <a:latin typeface="Arial" charset="0"/>
              </a:rPr>
              <a:t>For He calls Himself a Lamb</a:t>
            </a:r>
            <a:br>
              <a:rPr lang="en-US" sz="1800" dirty="0" smtClean="0">
                <a:latin typeface="Arial" charset="0"/>
              </a:rPr>
            </a:br>
            <a:r>
              <a:rPr lang="en-US" sz="1800" dirty="0" smtClean="0">
                <a:latin typeface="Arial" charset="0"/>
              </a:rPr>
              <a:t>He is meek, and He is mild,</a:t>
            </a:r>
            <a:br>
              <a:rPr lang="en-US" sz="1800" dirty="0" smtClean="0">
                <a:latin typeface="Arial" charset="0"/>
              </a:rPr>
            </a:br>
            <a:r>
              <a:rPr lang="en-US" sz="1800" dirty="0" smtClean="0">
                <a:latin typeface="Arial" charset="0"/>
              </a:rPr>
              <a:t>He became a little child.</a:t>
            </a:r>
            <a:br>
              <a:rPr lang="en-US" sz="1800" dirty="0" smtClean="0">
                <a:latin typeface="Arial" charset="0"/>
              </a:rPr>
            </a:br>
            <a:r>
              <a:rPr lang="en-US" sz="1800" dirty="0" smtClean="0">
                <a:latin typeface="Arial" charset="0"/>
              </a:rPr>
              <a:t>I a child, and thou a lamb,</a:t>
            </a:r>
            <a:br>
              <a:rPr lang="en-US" sz="1800" dirty="0" smtClean="0">
                <a:latin typeface="Arial" charset="0"/>
              </a:rPr>
            </a:br>
            <a:r>
              <a:rPr lang="en-US" sz="1800" dirty="0" smtClean="0">
                <a:latin typeface="Arial" charset="0"/>
              </a:rPr>
              <a:t>We are called by His name.</a:t>
            </a:r>
            <a:br>
              <a:rPr lang="en-US" sz="1800" dirty="0" smtClean="0">
                <a:latin typeface="Arial" charset="0"/>
              </a:rPr>
            </a:br>
            <a:r>
              <a:rPr lang="en-US" sz="1800" dirty="0" smtClean="0">
                <a:latin typeface="Arial" charset="0"/>
              </a:rPr>
              <a:t>Little Lamb, God bless thee!</a:t>
            </a:r>
            <a:br>
              <a:rPr lang="en-US" sz="1800" dirty="0" smtClean="0">
                <a:latin typeface="Arial" charset="0"/>
              </a:rPr>
            </a:br>
            <a:r>
              <a:rPr lang="en-US" sz="1800" dirty="0" smtClean="0">
                <a:latin typeface="Arial" charset="0"/>
              </a:rPr>
              <a:t>Little Lamb, God bless thee!</a:t>
            </a:r>
            <a:endParaRPr lang="en-US" sz="1800" dirty="0"/>
          </a:p>
        </p:txBody>
      </p:sp>
      <p:sp>
        <p:nvSpPr>
          <p:cNvPr id="7" name="Rectangle 6"/>
          <p:cNvSpPr/>
          <p:nvPr/>
        </p:nvSpPr>
        <p:spPr>
          <a:xfrm>
            <a:off x="304800" y="228600"/>
            <a:ext cx="8458200" cy="830997"/>
          </a:xfrm>
          <a:prstGeom prst="rect">
            <a:avLst/>
          </a:prstGeom>
        </p:spPr>
        <p:txBody>
          <a:bodyPr wrap="square">
            <a:spAutoFit/>
          </a:bodyPr>
          <a:lstStyle/>
          <a:p>
            <a:pPr algn="ctr"/>
            <a:r>
              <a:rPr lang="en-US" b="1" dirty="0" smtClean="0">
                <a:latin typeface="Arial" charset="0"/>
              </a:rPr>
              <a:t>SONGS OF INNOCENCE by WILLIAM BLAKE</a:t>
            </a:r>
            <a:r>
              <a:rPr lang="en-US" dirty="0" smtClean="0">
                <a:latin typeface="Arial" charset="0"/>
              </a:rPr>
              <a:t/>
            </a:r>
            <a:br>
              <a:rPr lang="en-US" dirty="0" smtClean="0">
                <a:latin typeface="Arial" charset="0"/>
              </a:rPr>
            </a:br>
            <a:r>
              <a:rPr lang="en-US" dirty="0" smtClean="0">
                <a:latin typeface="Arial" charset="0"/>
              </a:rPr>
              <a:t>THE LAMB</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1478</TotalTime>
  <Words>2868</Words>
  <Application>Microsoft Office PowerPoint</Application>
  <PresentationFormat>On-screen Show (4:3)</PresentationFormat>
  <Paragraphs>308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New Spin on an Old Theme </vt:lpstr>
      <vt:lpstr>Lesson Objective:</vt:lpstr>
      <vt:lpstr>Depth of Knowledge                         Bloom’s Taxonomy Levels                                               Levels</vt:lpstr>
      <vt:lpstr>Slide 4</vt:lpstr>
      <vt:lpstr>Folder Game</vt:lpstr>
      <vt:lpstr>Group Work Objectives</vt:lpstr>
      <vt:lpstr>Slide 7</vt:lpstr>
      <vt:lpstr>Sample Poems</vt:lpstr>
      <vt:lpstr>Slide 9</vt:lpstr>
      <vt:lpstr>Literature: Seventh and Eighth Grade</vt:lpstr>
      <vt:lpstr>Communication: Various Grades</vt:lpstr>
      <vt:lpstr>Writing: Various Grade Levels</vt:lpstr>
      <vt:lpstr>“Luck” by Langston Hughes</vt:lpstr>
      <vt:lpstr>Slide 14</vt:lpstr>
      <vt:lpstr>Slide 15</vt:lpstr>
      <vt:lpstr>Slide 16</vt:lpstr>
      <vt:lpstr>Slide 17</vt:lpstr>
      <vt:lpstr>Slide 18</vt:lpstr>
      <vt:lpstr>Slide 19</vt:lpstr>
      <vt:lpstr>Slide 20</vt:lpstr>
      <vt:lpstr>Slide 21</vt:lpstr>
      <vt:lpstr>Slide 22</vt:lpstr>
      <vt:lpstr>Internet Sources </vt:lpstr>
    </vt:vector>
  </TitlesOfParts>
  <Company>Anderson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Spin on an Old Theme</dc:title>
  <dc:creator>User</dc:creator>
  <cp:lastModifiedBy>Mary Pat</cp:lastModifiedBy>
  <cp:revision>101</cp:revision>
  <dcterms:created xsi:type="dcterms:W3CDTF">2002-03-14T12:16:04Z</dcterms:created>
  <dcterms:modified xsi:type="dcterms:W3CDTF">2011-08-10T01:09:01Z</dcterms:modified>
</cp:coreProperties>
</file>