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64" r:id="rId3"/>
    <p:sldId id="265" r:id="rId4"/>
    <p:sldId id="266" r:id="rId5"/>
    <p:sldId id="260" r:id="rId6"/>
    <p:sldId id="261" r:id="rId7"/>
    <p:sldId id="277" r:id="rId8"/>
    <p:sldId id="281" r:id="rId9"/>
    <p:sldId id="262" r:id="rId10"/>
    <p:sldId id="272" r:id="rId11"/>
    <p:sldId id="278" r:id="rId12"/>
    <p:sldId id="279" r:id="rId13"/>
    <p:sldId id="280" r:id="rId14"/>
    <p:sldId id="257" r:id="rId15"/>
    <p:sldId id="276" r:id="rId16"/>
    <p:sldId id="259" r:id="rId17"/>
    <p:sldId id="283" r:id="rId18"/>
    <p:sldId id="275" r:id="rId19"/>
    <p:sldId id="282" r:id="rId20"/>
    <p:sldId id="267" r:id="rId21"/>
    <p:sldId id="268" r:id="rId22"/>
    <p:sldId id="284" r:id="rId23"/>
    <p:sldId id="269" r:id="rId24"/>
    <p:sldId id="273" r:id="rId25"/>
    <p:sldId id="274" r:id="rId26"/>
    <p:sldId id="27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3B59D-EA3C-4094-BC3B-B4FFF5AF6684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2A57F-0F37-48FA-A5C8-5929FF302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D5857-1DC1-4442-A7D7-9DD5E4DFCC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E2528-8E82-49AC-94D4-258E96E1CD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1D1DA-E84F-47F9-B103-971E9D9E2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D11A3-A030-45F1-89CC-519DB1C14E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DE0B2-AF7E-4F54-BC40-C5038DCED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CD001-EF53-4AC2-B062-8D6CF95CF1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E1E83-77A5-4B01-9643-C592E89246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5E4BA-949F-48D7-B2AB-F45B7E6AB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3AB92-8AAB-4134-B602-97E05B2E0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A59B9-0DE1-4D7E-A363-9F34B86B72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1F562-CA73-4BC5-9B55-6289F23E7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9FE508-B825-4ABD-9BDA-1DF27E7B7A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hr.nlm.nih.gov/info=basics/show/gen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ghr.nlm.nih.gov/info=basics/show/dn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DNA, Chromosomes &amp; Genes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a GENE?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Genes are the sequence of DNA that codes for a  protein and thus determines a trait.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The human genome is estimated to be made of more than 30,000 genes</a:t>
            </a:r>
            <a:r>
              <a:rPr lang="en-US" b="1" dirty="0"/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a GENE?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6934200" cy="3657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A code made up of pairs of bases carried on the DNA molecule. 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Each DNA molecule contains many genes 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 basic physical and functional units of heredity</a:t>
            </a:r>
          </a:p>
          <a:p>
            <a:pPr>
              <a:buFontTx/>
              <a:buNone/>
            </a:pP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a GENE?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6934200" cy="3657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Each chromosome carries a couple of thousand genes 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Many of these are common to all human beings.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So, 99.9% of your DNA is identical to everyone else's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a GENE?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52600"/>
            <a:ext cx="6934200" cy="3657600"/>
          </a:xfrm>
        </p:spPr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Technical" pitchFamily="66" charset="0"/>
              </a:rPr>
              <a:t>The remaining 0.1% influences the differences between us</a:t>
            </a:r>
          </a:p>
          <a:p>
            <a:pPr lvl="1"/>
            <a:r>
              <a:rPr lang="en-US" sz="2400" b="1" dirty="0">
                <a:solidFill>
                  <a:schemeClr val="bg1"/>
                </a:solidFill>
                <a:latin typeface="Technical" pitchFamily="66" charset="0"/>
              </a:rPr>
              <a:t>height, hair color and susceptibility to a particular disease</a:t>
            </a:r>
          </a:p>
          <a:p>
            <a:r>
              <a:rPr lang="en-US" sz="2800" b="1" dirty="0">
                <a:solidFill>
                  <a:schemeClr val="bg1"/>
                </a:solidFill>
                <a:latin typeface="Technical" pitchFamily="66" charset="0"/>
              </a:rPr>
              <a:t>Environmental factors, such as lifestyle (for example, smoking and nutrition) also influence the way we look and our susceptibility to disease</a:t>
            </a:r>
          </a:p>
          <a:p>
            <a:pPr>
              <a:buFontTx/>
              <a:buNone/>
            </a:pPr>
            <a:endParaRPr lang="en-US" sz="2800" b="1" dirty="0">
              <a:solidFill>
                <a:schemeClr val="bg1"/>
              </a:solidFill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echnical" pitchFamily="66" charset="0"/>
              </a:rPr>
              <a:t>What is a Trait?</a:t>
            </a: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/>
          <a:lstStyle/>
          <a:p>
            <a:r>
              <a:rPr lang="en-US" sz="5400" b="1" dirty="0">
                <a:solidFill>
                  <a:schemeClr val="bg1"/>
                </a:solidFill>
                <a:latin typeface="Technical" pitchFamily="66" charset="0"/>
              </a:rPr>
              <a:t>What </a:t>
            </a:r>
            <a:r>
              <a:rPr lang="en-US" sz="5400" b="1" dirty="0" smtClean="0">
                <a:solidFill>
                  <a:schemeClr val="bg1"/>
                </a:solidFill>
                <a:latin typeface="Technical" pitchFamily="66" charset="0"/>
              </a:rPr>
              <a:t>is a Trait?</a:t>
            </a:r>
            <a:endParaRPr lang="en-US" sz="5400" b="1" dirty="0">
              <a:solidFill>
                <a:schemeClr val="bg1"/>
              </a:solidFill>
              <a:latin typeface="Technical" pitchFamily="66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590800"/>
            <a:ext cx="70104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echnical" pitchFamily="66" charset="0"/>
              </a:rPr>
              <a:t>A trait is a specific characteristic that varies from one individual to another.</a:t>
            </a:r>
          </a:p>
          <a:p>
            <a:pPr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echnical" pitchFamily="66" charset="0"/>
              </a:rPr>
              <a:t>Ex: Brown hair, blue eyes, tall, curly</a:t>
            </a:r>
            <a:endParaRPr lang="en-US" sz="3600" b="1" dirty="0">
              <a:solidFill>
                <a:schemeClr val="bg1"/>
              </a:solidFill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echnical" pitchFamily="66" charset="0"/>
              </a:rPr>
              <a:t>What is an allele?</a:t>
            </a: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67818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Technical" pitchFamily="66" charset="0"/>
              </a:rPr>
              <a:t>Alleles are the different possibilities for a given trait.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echnical" pitchFamily="66" charset="0"/>
              </a:rPr>
              <a:t>Every trait has at least two alleles (one from the mother and one from the father)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Technical" pitchFamily="66" charset="0"/>
              </a:rPr>
              <a:t>Ex: eye color-brown, blue, hazel, green</a:t>
            </a: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Genes are made up of DNA. Each chromosome contains many gene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86600" cy="3402013"/>
          </a:xfrm>
          <a:prstGeom prst="rect">
            <a:avLst/>
          </a:prstGeom>
          <a:noFill/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371600" y="54102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rId3"/>
              </a:rPr>
              <a:t>http://ghr.nlm.nih.gov/info=basics/show/gene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DNA?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447800" y="2209800"/>
            <a:ext cx="64008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Technical" pitchFamily="66" charset="0"/>
              </a:rPr>
              <a:t>The DNA molecule is a double helix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Technical" pitchFamily="66" charset="0"/>
              </a:rPr>
              <a:t>It has two strands with links between them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Technical" pitchFamily="66" charset="0"/>
              </a:rPr>
              <a:t>The two linked strands twist like a corkscrew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2" grpId="0"/>
      <p:bldP spid="29702" grpId="1"/>
      <p:bldP spid="29702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DNA?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447800" y="2209800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Technical" pitchFamily="66" charset="0"/>
              </a:rPr>
              <a:t>Each link between the strands is made from a pair of bases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 b="1" dirty="0">
                <a:solidFill>
                  <a:schemeClr val="bg1"/>
                </a:solidFill>
                <a:latin typeface="Technical" pitchFamily="66" charset="0"/>
              </a:rPr>
              <a:t>The sequence [order] of these base pairs is unique to any individual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chnical" pitchFamily="66" charset="0"/>
              </a:rPr>
              <a:t>GENOME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67000"/>
            <a:ext cx="6400800" cy="2667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b="1" dirty="0">
              <a:solidFill>
                <a:schemeClr val="bg1"/>
              </a:solidFill>
              <a:latin typeface="Technical" pitchFamily="66" charset="0"/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 nucleus of a human cell contains between 30 000 and 40 000 genes. This complete set of genes is called the</a:t>
            </a:r>
            <a:r>
              <a:rPr lang="en-US" dirty="0"/>
              <a:t> </a:t>
            </a: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GENOME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Describe the DNA molecule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Describe the DNA molecule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6477000" cy="45259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Two strands that wrap around each other to resemble a twisted ladder whose sides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Made of sugar and phosphate molecules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Connected by rungs of nitrogen- containing chemicals called bases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DNA is a double helix formed by base pairs attached to a sugar-phosphate backbone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838200"/>
            <a:ext cx="4876800" cy="4876800"/>
          </a:xfrm>
          <a:prstGeom prst="rect">
            <a:avLst/>
          </a:prstGeom>
          <a:noFill/>
        </p:spPr>
      </p:pic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828800" y="60960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hlinkClick r:id="rId3"/>
              </a:rPr>
              <a:t>http://ghr.nlm.nih.gov/info=basics/show/dna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819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BASES?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BASES?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362200"/>
            <a:ext cx="6096000" cy="2743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Nitrogen- containing chemicals 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 parts of the DNA molecule that join the two helix strands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 They are like rungs on a ladder</a:t>
            </a:r>
          </a:p>
          <a:p>
            <a:pPr>
              <a:buFontTx/>
              <a:buNone/>
            </a:pPr>
            <a:endParaRPr lang="en-US" sz="2800" b="1" dirty="0"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BASES?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752600"/>
            <a:ext cx="6705600" cy="45259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There are four bases: adenine (A), thymine (T), guanine (G) and cytosine (C) 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Each base can only join with one other base </a:t>
            </a:r>
          </a:p>
          <a:p>
            <a:pPr lvl="1"/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they join together in pairs: A with T and G with C.</a:t>
            </a:r>
            <a:endParaRPr lang="en-US" b="1" dirty="0">
              <a:latin typeface="Technical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BASES?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553200" cy="3429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latin typeface="Technical" pitchFamily="66" charset="0"/>
              </a:rPr>
              <a:t>The particular order of the bases is called the </a:t>
            </a:r>
            <a:r>
              <a:rPr lang="en-US" b="1" u="sng">
                <a:solidFill>
                  <a:schemeClr val="bg1"/>
                </a:solidFill>
                <a:latin typeface="Technical" pitchFamily="66" charset="0"/>
              </a:rPr>
              <a:t>DNA sequence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 sequence gives the exact genetic instructions needed to create a particular organism with its own unique traits</a:t>
            </a:r>
            <a:r>
              <a:rPr lang="en-US" b="1" dirty="0">
                <a:latin typeface="Technical" pitchFamily="66" charset="0"/>
              </a:rPr>
              <a:t>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Technical" pitchFamily="66" charset="0"/>
              </a:rPr>
              <a:t>Describe the structure of the genome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Technical" pitchFamily="66" charset="0"/>
              </a:rPr>
              <a:t>Describe the structure of the genome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438400"/>
            <a:ext cx="6400800" cy="36877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Tightly coiled threads of deoxyribonucleic acid (DNA) and associated protein molecules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Organized into structures called chromosomes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4" grpId="1"/>
      <p:bldP spid="18435" grpId="0" build="p"/>
      <p:bldP spid="18435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CHROMOSOMES?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CHROMOSOMES?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819400"/>
            <a:ext cx="6477000" cy="2667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A packet of coiled up DNA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Humans have 23 pairs of chromosomes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They are in the nucleus of cells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CHROMOSOMES?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514600"/>
            <a:ext cx="6705600" cy="2971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dirty="0">
                <a:solidFill>
                  <a:schemeClr val="bg1"/>
                </a:solidFill>
                <a:latin typeface="Technical" pitchFamily="66" charset="0"/>
              </a:rPr>
              <a:t>Chromosomes contain a single, long piece of DNA 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chemeClr val="bg1"/>
                </a:solidFill>
                <a:latin typeface="Technical" pitchFamily="66" charset="0"/>
              </a:rPr>
              <a:t>A chromosome is about 0.004 mm long 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chemeClr val="bg1"/>
                </a:solidFill>
                <a:latin typeface="Technical" pitchFamily="66" charset="0"/>
              </a:rPr>
              <a:t>The DNA is about 4 cm long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solidFill>
                  <a:schemeClr val="bg1"/>
                </a:solidFill>
                <a:latin typeface="Technical" pitchFamily="66" charset="0"/>
              </a:rPr>
              <a:t>This is about 10 000 times longer than the chromosome</a:t>
            </a:r>
          </a:p>
          <a:p>
            <a:pPr lvl="1">
              <a:lnSpc>
                <a:spcPct val="80000"/>
              </a:lnSpc>
            </a:pPr>
            <a:r>
              <a:rPr lang="en-US" sz="2400" b="1" dirty="0">
                <a:solidFill>
                  <a:schemeClr val="bg1"/>
                </a:solidFill>
                <a:latin typeface="Technical" pitchFamily="66" charset="0"/>
              </a:rPr>
              <a:t>So it has to twist and coil to fit inside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are CHROMOSOMES?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6934200" cy="452596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There are 23 pairs of chromosomes in the </a:t>
            </a:r>
            <a:r>
              <a:rPr lang="en-US" b="1" u="sng" dirty="0">
                <a:solidFill>
                  <a:schemeClr val="bg1"/>
                </a:solidFill>
                <a:latin typeface="Technical" pitchFamily="66" charset="0"/>
              </a:rPr>
              <a:t>nucleus</a:t>
            </a: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 of any one of your cells</a:t>
            </a:r>
          </a:p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Each chromosome has a single strand of </a:t>
            </a:r>
            <a:r>
              <a:rPr lang="en-US" b="1" u="sng" dirty="0">
                <a:solidFill>
                  <a:schemeClr val="bg1"/>
                </a:solidFill>
                <a:latin typeface="Technical" pitchFamily="66" charset="0"/>
              </a:rPr>
              <a:t>DNA</a:t>
            </a:r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 (deoxyribonucleic acid) which carries the code for a couple of thousand </a:t>
            </a:r>
            <a:r>
              <a:rPr lang="en-US" b="1" u="sng" dirty="0">
                <a:solidFill>
                  <a:schemeClr val="bg1"/>
                </a:solidFill>
                <a:latin typeface="Technical" pitchFamily="66" charset="0"/>
              </a:rPr>
              <a:t>genes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6670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Technical" pitchFamily="66" charset="0"/>
              </a:rPr>
              <a:t>What is a GENE?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594</Words>
  <Application>Microsoft Office PowerPoint</Application>
  <PresentationFormat>On-screen Show (4:3)</PresentationFormat>
  <Paragraphs>74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Default Design</vt:lpstr>
      <vt:lpstr>DNA, Chromosomes &amp; Genes</vt:lpstr>
      <vt:lpstr>GENOME</vt:lpstr>
      <vt:lpstr>Describe the structure of the genome</vt:lpstr>
      <vt:lpstr>Describe the structure of the genome</vt:lpstr>
      <vt:lpstr>What are CHROMOSOMES?</vt:lpstr>
      <vt:lpstr>What are CHROMOSOMES?</vt:lpstr>
      <vt:lpstr>What are CHROMOSOMES?</vt:lpstr>
      <vt:lpstr>What are CHROMOSOMES?</vt:lpstr>
      <vt:lpstr>What is a GENE?</vt:lpstr>
      <vt:lpstr>What is a GENE?</vt:lpstr>
      <vt:lpstr>What is a GENE?</vt:lpstr>
      <vt:lpstr>What is a GENE?</vt:lpstr>
      <vt:lpstr>What is a GENE?</vt:lpstr>
      <vt:lpstr>What is a Trait?</vt:lpstr>
      <vt:lpstr>What is a Trait?</vt:lpstr>
      <vt:lpstr>What is an allele?</vt:lpstr>
      <vt:lpstr>Slide 17</vt:lpstr>
      <vt:lpstr>What is DNA?</vt:lpstr>
      <vt:lpstr>What is DNA?</vt:lpstr>
      <vt:lpstr>Describe the DNA molecule</vt:lpstr>
      <vt:lpstr>Describe the DNA molecule</vt:lpstr>
      <vt:lpstr>Slide 22</vt:lpstr>
      <vt:lpstr>What are BASES?</vt:lpstr>
      <vt:lpstr>What are BASES?</vt:lpstr>
      <vt:lpstr>What are BASES?</vt:lpstr>
      <vt:lpstr>What are BASES?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DNA, Chromosomes &amp; Genes</dc:title>
  <dc:creator>Mary Poarch</dc:creator>
  <cp:lastModifiedBy>Admin</cp:lastModifiedBy>
  <cp:revision>17</cp:revision>
  <dcterms:created xsi:type="dcterms:W3CDTF">2004-10-28T01:18:36Z</dcterms:created>
  <dcterms:modified xsi:type="dcterms:W3CDTF">2017-11-07T15:25:03Z</dcterms:modified>
</cp:coreProperties>
</file>