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257" r:id="rId6"/>
    <p:sldId id="274" r:id="rId7"/>
    <p:sldId id="273" r:id="rId8"/>
    <p:sldId id="258" r:id="rId9"/>
    <p:sldId id="259" r:id="rId10"/>
    <p:sldId id="260" r:id="rId11"/>
    <p:sldId id="261" r:id="rId12"/>
    <p:sldId id="296" r:id="rId13"/>
    <p:sldId id="297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5" r:id="rId26"/>
    <p:sldId id="289" r:id="rId27"/>
    <p:sldId id="290" r:id="rId28"/>
    <p:sldId id="276" r:id="rId29"/>
    <p:sldId id="277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1" r:id="rId38"/>
    <p:sldId id="292" r:id="rId39"/>
    <p:sldId id="293" r:id="rId40"/>
    <p:sldId id="286" r:id="rId41"/>
    <p:sldId id="287" r:id="rId42"/>
    <p:sldId id="294" r:id="rId43"/>
    <p:sldId id="295" r:id="rId44"/>
    <p:sldId id="288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2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22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B4E14B-80E5-40EF-98B6-D68A3248893E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56CB10-D8C0-4179-BD82-2CC1040FA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77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F1FEB-8C9D-4A83-BCA7-BED8BD6F7E50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1A5E1-E8C1-45CB-AF61-CC9CA9B43D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96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A5E1-E8C1-45CB-AF61-CC9CA9B43D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3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F8B6-45BC-47DB-B1AA-61E62D728E05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Genetics Notes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is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Gregor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Mendel?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Principle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Independent Assortment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Inheritance of one trait has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effect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the inheritance of another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www.softchalk.com/lessonchallenge/lesson/genetics/Mendel_and_pea_plants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417790"/>
            <a:ext cx="4038600" cy="3211610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048000"/>
            <a:ext cx="4988966" cy="173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914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Father of Genetics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Heterozygous=Mixed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heterozygous individual has one dominant gene and one recessive gene for a trait. The result is the dominant gene is the one expressed, or shown.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Tt</a:t>
            </a:r>
            <a:r>
              <a:rPr lang="en-US" dirty="0" smtClean="0"/>
              <a:t>= heterozygous tall individual has both tall (T) and short (t) genes but looks tall.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600" y="15240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Genotype and Phenotype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Combination of genes an organism has (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actual gene makeup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Ex:  TT,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Physical appearance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resulting from gene make-up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Ex:  hitchhiker’s thumb or straight thumb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bbc.co.uk/schools/gcsebitesize/science/images/25_environmental_vari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962400"/>
            <a:ext cx="6097314" cy="2590800"/>
          </a:xfrm>
          <a:prstGeom prst="rect">
            <a:avLst/>
          </a:prstGeom>
          <a:noFill/>
        </p:spPr>
      </p:pic>
      <p:pic>
        <p:nvPicPr>
          <p:cNvPr id="12292" name="Picture 4" descr="http://course1.winona.edu/sberg/ILLUST/mend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330517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86200"/>
            <a:ext cx="1600200" cy="1305426"/>
          </a:xfrm>
          <a:prstGeom prst="rect">
            <a:avLst/>
          </a:prstGeom>
          <a:noFill/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953000" y="3505200"/>
            <a:ext cx="226612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 and Probability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Used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predict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gene makeup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 fur (B) is dominant to white fur (b) in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mice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0" indent="-336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 a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male with a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recessive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female.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524000" y="3429000"/>
            <a:ext cx="21336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524000" y="5213280"/>
            <a:ext cx="1981200" cy="5779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514600" y="4114800"/>
            <a:ext cx="1905000" cy="74393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male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53000" y="5181600"/>
            <a:ext cx="2182191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477000" y="4114800"/>
            <a:ext cx="2341217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recessive female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1751371" cy="1428750"/>
          </a:xfrm>
          <a:prstGeom prst="rect">
            <a:avLst/>
          </a:prstGeom>
          <a:noFill/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  <a:tab pos="29718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35052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9400" y="52578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400" y="51816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3581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76600" y="1905000"/>
          <a:ext cx="2376170" cy="2209800"/>
        </p:xfrm>
        <a:graphic>
          <a:graphicData uri="http://schemas.openxmlformats.org/drawingml/2006/table">
            <a:tbl>
              <a:tblPr/>
              <a:tblGrid>
                <a:gridCol w="1188085"/>
                <a:gridCol w="1188085"/>
              </a:tblGrid>
              <a:tr h="1092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495800" y="4419600"/>
            <a:ext cx="4648200" cy="2209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Write the ratios in the following orders: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ratio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:  heterozygous :  homozygous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dominant                                     recessive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ratio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dominant : recessive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AutoShape 6"/>
          <p:cNvSpPr>
            <a:spLocks noChangeShapeType="1"/>
          </p:cNvSpPr>
          <p:nvPr/>
        </p:nvSpPr>
        <p:spPr bwMode="auto">
          <a:xfrm flipH="1">
            <a:off x="4191000" y="2438400"/>
            <a:ext cx="2344937" cy="39587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7" name="AutoShape 5"/>
          <p:cNvSpPr>
            <a:spLocks noChangeShapeType="1"/>
          </p:cNvSpPr>
          <p:nvPr/>
        </p:nvSpPr>
        <p:spPr bwMode="auto">
          <a:xfrm flipH="1">
            <a:off x="5105400" y="2438400"/>
            <a:ext cx="1447800" cy="3890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6" name="AutoShape 4"/>
          <p:cNvSpPr>
            <a:spLocks noChangeShapeType="1"/>
          </p:cNvSpPr>
          <p:nvPr/>
        </p:nvSpPr>
        <p:spPr bwMode="auto">
          <a:xfrm flipH="1">
            <a:off x="4267200" y="2438400"/>
            <a:ext cx="2209800" cy="9209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5" name="AutoShape 3"/>
          <p:cNvSpPr>
            <a:spLocks noChangeShapeType="1"/>
          </p:cNvSpPr>
          <p:nvPr/>
        </p:nvSpPr>
        <p:spPr bwMode="auto">
          <a:xfrm flipH="1">
            <a:off x="5334000" y="2438400"/>
            <a:ext cx="1219200" cy="9678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2819400" y="1295400"/>
            <a:ext cx="2666549" cy="2483927"/>
            <a:chOff x="2533" y="5315"/>
            <a:chExt cx="2177" cy="2088"/>
          </a:xfrm>
        </p:grpSpPr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3210" y="5315"/>
              <a:ext cx="54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533" y="6788"/>
              <a:ext cx="54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4230" y="5315"/>
              <a:ext cx="48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8650" algn="l"/>
                </a:tabLs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      	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2533" y="5956"/>
              <a:ext cx="373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83" name="AutoShape 11"/>
          <p:cNvSpPr>
            <a:spLocks noChangeShapeType="1"/>
          </p:cNvSpPr>
          <p:nvPr/>
        </p:nvSpPr>
        <p:spPr bwMode="auto">
          <a:xfrm flipH="1">
            <a:off x="5257800" y="1143000"/>
            <a:ext cx="762000" cy="4642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2" name="AutoShape 10"/>
          <p:cNvSpPr>
            <a:spLocks noChangeShapeType="1"/>
          </p:cNvSpPr>
          <p:nvPr/>
        </p:nvSpPr>
        <p:spPr bwMode="auto">
          <a:xfrm flipV="1">
            <a:off x="2286000" y="2362200"/>
            <a:ext cx="532698" cy="3810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1" name="AutoShape 9"/>
          <p:cNvSpPr>
            <a:spLocks noChangeShapeType="1"/>
          </p:cNvSpPr>
          <p:nvPr/>
        </p:nvSpPr>
        <p:spPr bwMode="auto">
          <a:xfrm>
            <a:off x="2286000" y="2743200"/>
            <a:ext cx="457902" cy="47478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0" name="AutoShape 8"/>
          <p:cNvSpPr>
            <a:spLocks noChangeShapeType="1"/>
          </p:cNvSpPr>
          <p:nvPr/>
        </p:nvSpPr>
        <p:spPr bwMode="auto">
          <a:xfrm flipH="1">
            <a:off x="4038600" y="1143000"/>
            <a:ext cx="1994544" cy="3880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096000" y="19812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offspring – 2N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2286000"/>
            <a:ext cx="2438400" cy="90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 gametes - 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(One gene in sperm)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019800" y="838200"/>
            <a:ext cx="2743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 gametes – 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(One gene in egg)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114984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600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 =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lang="en-US" sz="36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sz="3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 =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152400" y="4724400"/>
            <a:ext cx="4343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ratio =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 Bb : 50%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ratio = 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 black : 50% white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292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95600" y="21336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19400" y="30480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33800" y="12954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000" y="1447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7600" y="2209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24400" y="2133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57600" y="32766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0600" y="3352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0" y="47244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5600" y="46482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362200" y="5562600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276600" y="556260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24200" y="1600200"/>
          <a:ext cx="2895600" cy="2820831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2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Bb</a:t>
                      </a:r>
                      <a:r>
                        <a:rPr lang="en-US" sz="3200" dirty="0" smtClean="0">
                          <a:latin typeface="Times New Roman"/>
                        </a:rPr>
                        <a:t> 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33800" y="1066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105400" y="1066800"/>
            <a:ext cx="47625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90800" y="1905000"/>
            <a:ext cx="56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828800" y="4724400"/>
            <a:ext cx="5562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typic ratio =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bb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    25% BB : 50% Bb : 25%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typic ratio =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white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      75% black : 25% white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0" y="152400"/>
            <a:ext cx="8686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 2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mice and give the genotypic ratio and phenotypic ratio.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67000" y="3276600"/>
            <a:ext cx="56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1524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47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400" y="1981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76600" y="19812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2800" y="34290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76800" y="2057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53000" y="3429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0" y="4724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38600" y="4648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76800" y="47244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46482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5791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910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191000" y="3505200"/>
          <a:ext cx="2639060" cy="2329498"/>
        </p:xfrm>
        <a:graphic>
          <a:graphicData uri="http://schemas.openxmlformats.org/drawingml/2006/table">
            <a:tbl>
              <a:tblPr/>
              <a:tblGrid>
                <a:gridCol w="1319530"/>
                <a:gridCol w="1319530"/>
              </a:tblGrid>
              <a:tr h="116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648200" y="2971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657600" y="5029200"/>
            <a:ext cx="438150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657600" y="3810000"/>
            <a:ext cx="466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5943600" y="2971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A man and woman, both with brown eyes (B) marry and have a blue eyed (b) child. What are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genotypes of the man, woman and child?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828800"/>
            <a:ext cx="23622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Man 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Woman 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057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2133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2667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052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81400" y="5029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436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67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5105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7400" y="4953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6172200"/>
            <a:ext cx="2819400" cy="461665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62400" y="3276600"/>
          <a:ext cx="5029200" cy="3417970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  <a:gridCol w="1257300"/>
                <a:gridCol w="1257300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96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45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3124200" y="2667000"/>
            <a:ext cx="5814784" cy="3945063"/>
            <a:chOff x="2474" y="7530"/>
            <a:chExt cx="5910" cy="3638"/>
          </a:xfrm>
        </p:grpSpPr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3558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2474" y="8273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4952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2474" y="9077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6270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2474" y="9944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7585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2474" y="10686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2400" y="4800600"/>
            <a:ext cx="2819400" cy="46166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 </a:t>
            </a:r>
            <a:r>
              <a:rPr kumimoji="0" lang="en-US" sz="2400" b="1" i="0" u="sng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52400" y="5257800"/>
            <a:ext cx="2819400" cy="461665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2819400" cy="461665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514600" y="2590800"/>
            <a:ext cx="1498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2400" y="0"/>
            <a:ext cx="8686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Crossing involving 2 traits 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Dihybrid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crosses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In rabbits black coat (B) is dominant over brown (b) and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hair (H) is dominant to curly (h). Cross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hybrid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rabbits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give the phenotypic ratio for the first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generation of offspring.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" y="1828800"/>
            <a:ext cx="243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3088" algn="l"/>
                <a:tab pos="12557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gametes: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  <a:tab pos="1255713" algn="l"/>
              </a:tabLs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	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28600" y="43434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9:3:3:1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29712" idx="2"/>
          </p:cNvCxnSpPr>
          <p:nvPr/>
        </p:nvCxnSpPr>
        <p:spPr>
          <a:xfrm rot="16200000" flipH="1">
            <a:off x="3081840" y="3234239"/>
            <a:ext cx="452735" cy="891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9712" idx="2"/>
            <a:endCxn id="29709" idx="1"/>
          </p:cNvCxnSpPr>
          <p:nvPr/>
        </p:nvCxnSpPr>
        <p:spPr>
          <a:xfrm rot="5400000" flipH="1" flipV="1">
            <a:off x="3665247" y="2526977"/>
            <a:ext cx="123855" cy="9271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" y="2286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6400" y="2286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400" y="2667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4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5800" y="3429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28800" y="2590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764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3429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288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24200" y="3581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24200" y="4495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24200" y="5410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24200" y="6248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43400" y="2743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626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7818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0772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148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038600" y="43434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4800" y="52578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191000" y="60960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340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10200" y="52578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34000" y="43434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34000" y="61722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294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29400" y="43434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629400" y="5257800"/>
            <a:ext cx="9906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53200" y="6096000"/>
            <a:ext cx="990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8486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848600" y="43434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848600" y="5181600"/>
            <a:ext cx="9906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848600" y="6172200"/>
            <a:ext cx="9906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4876800"/>
            <a:ext cx="2362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57200" y="5334000"/>
            <a:ext cx="19812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" y="5791200"/>
            <a:ext cx="24384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7200" y="6248400"/>
            <a:ext cx="24384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00600" y="4419604"/>
          <a:ext cx="2752090" cy="838200"/>
        </p:xfrm>
        <a:graphic>
          <a:graphicData uri="http://schemas.openxmlformats.org/drawingml/2006/table">
            <a:tbl>
              <a:tblPr/>
              <a:tblGrid>
                <a:gridCol w="1376045"/>
                <a:gridCol w="1376045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  <a:tab pos="2400300" algn="l"/>
                        </a:tabLs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  <a:tab pos="2400300" algn="l"/>
                        </a:tabLs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96200" y="3962404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00400" y="5486404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961949" y="3886200"/>
            <a:ext cx="3429452" cy="1193916"/>
            <a:chOff x="6101" y="11699"/>
            <a:chExt cx="2416" cy="1221"/>
          </a:xfrm>
        </p:grpSpPr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6101" y="12322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6810" y="11699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7862" y="11699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4876800"/>
            <a:ext cx="3200400" cy="46166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100%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52400" y="152400"/>
            <a:ext cx="8991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In rabbits black coat (B) is dominant over brown (b) and straight hair (H) is dominant to curly (h). Cross a rabbit that is homozygous dominant for both traits with a rabbit that is  homozygous dominant for black coat and heterozygous for straight hair. Then give the phenotypic ratio for the first generation of offspring.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28600" y="2514600"/>
            <a:ext cx="541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0575" algn="l"/>
              </a:tabLst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2350" algn="l"/>
                <a:tab pos="36036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gametes: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304800" y="6172200"/>
            <a:ext cx="8686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(Hint: Only design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squares to suit the number of possible gametes.)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3434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Phenotypes: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28682" idx="1"/>
          </p:cNvCxnSpPr>
          <p:nvPr/>
        </p:nvCxnSpPr>
        <p:spPr>
          <a:xfrm rot="10800000">
            <a:off x="7239000" y="4191005"/>
            <a:ext cx="457200" cy="22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8679" idx="0"/>
          </p:cNvCxnSpPr>
          <p:nvPr/>
        </p:nvCxnSpPr>
        <p:spPr>
          <a:xfrm rot="5400000" flipH="1" flipV="1">
            <a:off x="4220527" y="5279653"/>
            <a:ext cx="405825" cy="76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09800" y="2590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33800" y="2590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0800" y="3048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862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14800" y="4495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05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29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53000" y="45720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24600" y="46482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95400" y="4953000"/>
            <a:ext cx="2286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2" descr="sex chromos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71800"/>
            <a:ext cx="4876800" cy="3672652"/>
          </a:xfrm>
          <a:prstGeom prst="rect">
            <a:avLst/>
          </a:prstGeom>
          <a:noFill/>
        </p:spPr>
      </p:pic>
      <p:sp>
        <p:nvSpPr>
          <p:cNvPr id="27650" name="AutoShape 2"/>
          <p:cNvSpPr>
            <a:spLocks noChangeShapeType="1"/>
          </p:cNvSpPr>
          <p:nvPr/>
        </p:nvSpPr>
        <p:spPr bwMode="auto">
          <a:xfrm flipH="1">
            <a:off x="6019800" y="5029200"/>
            <a:ext cx="1752600" cy="1209675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0"/>
            <a:ext cx="8991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 Determination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People –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or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pairs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22 pairs are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(look alike) – called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autosomes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determine body traits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1 pair is 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– determines sex (male or female)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Females – sex chromosomes are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(look alike) – label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XX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Males – sex chromosomes are different – label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52800" y="3124200"/>
          <a:ext cx="2195830" cy="2018030"/>
        </p:xfrm>
        <a:graphic>
          <a:graphicData uri="http://schemas.openxmlformats.org/drawingml/2006/table">
            <a:tbl>
              <a:tblPr/>
              <a:tblGrid>
                <a:gridCol w="1097915"/>
                <a:gridCol w="1097915"/>
              </a:tblGrid>
              <a:tr h="1009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XX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XX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XY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XY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733800" y="2590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895600" y="4343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3810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38138" marR="0" lvl="0" indent="-338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What is the probability of a couple having a boy? Or a girl?                                                                                                          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1143000"/>
            <a:ext cx="594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Chance of having female baby?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male baby?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5791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determines the sex of the child?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father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2590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95600" y="3352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143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8400" y="3352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4419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2514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2514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00" y="3352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4343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3429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95800" y="4343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05400" y="16002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571500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0"/>
            <a:ext cx="861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Genetics – study of how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passed from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Baby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350000" cy="2971800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95800"/>
            <a:ext cx="14954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495800"/>
            <a:ext cx="160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95800"/>
            <a:ext cx="16368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2057400" y="5334000"/>
            <a:ext cx="685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495800"/>
            <a:ext cx="1651124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876800" y="5791200"/>
            <a:ext cx="8382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2400" y="0"/>
            <a:ext cx="8763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Incomplete dominance and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one allele 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completely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over another (they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blend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incomplete dominance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carnations the color red (R) is incompletely dominant over white (W). The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color is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pink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Give the genotypic and phenotypic ratio from a cross between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pink flowers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257800" y="3505200"/>
          <a:ext cx="1773556" cy="1558925"/>
        </p:xfrm>
        <a:graphic>
          <a:graphicData uri="http://schemas.openxmlformats.org/drawingml/2006/table">
            <a:tbl>
              <a:tblPr/>
              <a:tblGrid>
                <a:gridCol w="886778"/>
                <a:gridCol w="886778"/>
              </a:tblGrid>
              <a:tr h="7593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RR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RW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5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RW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WW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24400" y="358140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324600" y="297180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486400" y="2971800"/>
            <a:ext cx="533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648200" y="4419600"/>
            <a:ext cx="542925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95600" y="5410200"/>
            <a:ext cx="62484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=  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RR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RW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=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red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pink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white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429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8000" y="34290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19600" y="36576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19600" y="4495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0" y="2971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48400" y="2971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34000" y="3733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48400" y="3733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34000" y="4495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72200" y="4419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81600" y="5410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19800" y="5410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6600" y="54864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05400" y="5943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96000" y="58674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15200" y="5943600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000"/>
            <a:ext cx="4067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alleles are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expressed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Example:  In certain chickens black feathers are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with white feathers.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Heterozygous chickens have black and white speckled feathers.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1" descr="http://4imgs.com/329/x/dodp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0"/>
            <a:ext cx="2951152" cy="3244175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05400" y="3657600"/>
          <a:ext cx="2667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/>
                <a:gridCol w="13335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" y="884009"/>
            <a:ext cx="472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 – linked Traits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for these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located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(NOT on the Y chromosome)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linked alleles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always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show up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whether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because males have only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X chromosome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feistyhome.phpwebhosting.com/chromoso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33400"/>
            <a:ext cx="4008022" cy="524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sex-linked disorders: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339725" algn="l" defTabSz="796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colorblindness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inability to distinguish between certain colors </a:t>
            </a:r>
          </a:p>
          <a:p>
            <a:pPr marL="693738" marR="0" lvl="0" indent="-339725" algn="l" defTabSz="796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447800"/>
            <a:ext cx="6248400" cy="4998720"/>
            <a:chOff x="1066800" y="1859280"/>
            <a:chExt cx="6248400" cy="4998720"/>
          </a:xfrm>
        </p:grpSpPr>
        <p:pic>
          <p:nvPicPr>
            <p:cNvPr id="47108" name="Picture 4" descr="http://www.sjhsyr.org/sjhhc/hidc07/graphics/images/en/996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1859280"/>
              <a:ext cx="6248400" cy="499872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943600" y="64770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6019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Color blindness is the inability to distinguish the differences between certain colors. The most common type is red-green color blindness, where red and green are seen as the same color.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26670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should see </a:t>
            </a:r>
            <a:r>
              <a:rPr lang="en-US" sz="2000" b="1" dirty="0" smtClean="0"/>
              <a:t>58</a:t>
            </a:r>
            <a:r>
              <a:rPr lang="en-US" sz="2000" dirty="0" smtClean="0"/>
              <a:t> (upper left), </a:t>
            </a:r>
            <a:r>
              <a:rPr lang="en-US" sz="2000" b="1" dirty="0" smtClean="0"/>
              <a:t>18</a:t>
            </a:r>
            <a:r>
              <a:rPr lang="en-US" sz="2000" dirty="0" smtClean="0"/>
              <a:t> (upper right), </a:t>
            </a:r>
            <a:r>
              <a:rPr lang="en-US" sz="2000" b="1" dirty="0" smtClean="0"/>
              <a:t>E</a:t>
            </a:r>
            <a:r>
              <a:rPr lang="en-US" sz="2000" dirty="0" smtClean="0"/>
              <a:t> (lower left) and </a:t>
            </a:r>
            <a:r>
              <a:rPr lang="en-US" sz="2000" b="1" dirty="0" smtClean="0"/>
              <a:t>17</a:t>
            </a:r>
            <a:r>
              <a:rPr lang="en-US" sz="2000" dirty="0" smtClean="0"/>
              <a:t> (lower right).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hlbi.nih.gov/health/dci/images/hemophilia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6578417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86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lvl="0" indent="-339725" defTabSz="7969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2.  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hemophilia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blood won’t clot 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241744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3124200"/>
          <a:ext cx="2667000" cy="2362200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</a:tblGrid>
              <a:tr h="118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Y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Y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95600" y="25908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33528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09600" y="4648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62400" y="5334000"/>
            <a:ext cx="518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Phenotype: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normal vision females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normal vision male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colorblind male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107722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A female that has normal vision but is a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carrier for colorblindness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marries a male with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normal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vision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Give the expected phenotypes of their children.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N = normal vision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n = colorblindness                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  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17526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1828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45720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716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3429000"/>
            <a:ext cx="91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71600" y="44958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7000" y="327660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43200" y="46482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38800" y="5181600"/>
            <a:ext cx="3276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38800" y="5791200"/>
            <a:ext cx="2895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61722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http://static2.thrivesmart.com/uploaded_images/business_images/0003/4105/Eyes_slide_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27940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culty.ucc.edu/biology-atsma/pics/pedig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451" y="609600"/>
            <a:ext cx="4278549" cy="32004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83047"/>
            <a:ext cx="63246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Pedigrees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Graphic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representation of how 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passed from parents to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Tips for making a pedigree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Circles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for females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Squares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for males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Horizontal lines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connecting a male and a female represent 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marriage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Vertical line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brackets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connect parent to offspring</a:t>
            </a:r>
          </a:p>
          <a:p>
            <a:pPr marL="804863" lvl="0" indent="-407988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shaded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circle or square indicates a person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the trait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4863" lvl="0" indent="-4079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circle or square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NOT shaded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represents an individual who does NOT have the trait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4863" lvl="0" indent="-4079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Partial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shade indicates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carrier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someone who is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for the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029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228600" y="151656"/>
            <a:ext cx="86868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Make a pedigree chart for the following couple. Dana is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 blind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; her husband Jeff is not.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	They have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two boys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two girls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 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HINT: Colorblindness is a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sex-linked trait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5486400" y="2209800"/>
            <a:ext cx="990600" cy="53339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2362200" y="5257800"/>
            <a:ext cx="18288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Has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4114800" y="5257800"/>
            <a:ext cx="3124200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Can pass trait to offspring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62200" y="2209800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u="sng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3200" b="1" u="sng" baseline="30000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</a:t>
            </a:r>
            <a:r>
              <a:rPr lang="en-US" sz="3200" b="1" u="sng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3200" b="1" u="sng" baseline="30000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200" y="2286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000" y="2286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91000" y="2895600"/>
            <a:ext cx="4953000" cy="3962400"/>
            <a:chOff x="4191000" y="2895600"/>
            <a:chExt cx="4953000" cy="3962400"/>
          </a:xfrm>
        </p:grpSpPr>
        <p:pic>
          <p:nvPicPr>
            <p:cNvPr id="9218" name="Picture 2" descr="http://www.hmh.net/AdamHealth/graphics/images/en/194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2895600"/>
              <a:ext cx="4953000" cy="39624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8077200" y="65532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Multiple Alleles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or more alleles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gene that code for a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single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trait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humans,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blood type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determined by 3 alleles –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BUT each human can only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inherit</a:t>
            </a:r>
            <a:r>
              <a:rPr kumimoji="0" lang="en-US" sz="26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alleles</a:t>
            </a:r>
          </a:p>
          <a:p>
            <a:pPr marL="8048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 – A and B  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– O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8048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Blood type – A = AA or AO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B = BB or BO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AB = AB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O = OO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67200" y="2438400"/>
            <a:ext cx="4572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34000" y="2438400"/>
            <a:ext cx="4572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5622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Example: What would be the possible blood types of children born to a female with type AB blood and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male with type O blood?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371600" y="16764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51933" y="2922905"/>
          <a:ext cx="1967866" cy="1649096"/>
        </p:xfrm>
        <a:graphic>
          <a:graphicData uri="http://schemas.openxmlformats.org/drawingml/2006/table">
            <a:tbl>
              <a:tblPr/>
              <a:tblGrid>
                <a:gridCol w="983933"/>
                <a:gridCol w="983933"/>
              </a:tblGrid>
              <a:tr h="82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AO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BO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AO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BO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581400" y="30480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581400" y="38862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828800" y="59436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Children would be type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only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1676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1752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0" y="2362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2362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971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0400" y="3810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14800" y="3048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14800" y="3962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2971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0" y="3810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4000" y="58674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19800" y="6019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Traits are determined by the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 A gene is a segment of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that determines a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dirty="0"/>
          </a:p>
        </p:txBody>
      </p:sp>
      <p:pic>
        <p:nvPicPr>
          <p:cNvPr id="5" name="Picture 2" descr="http://pathology.jhu.edu/pc/images/geneti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4893231" cy="4025280"/>
          </a:xfrm>
          <a:prstGeom prst="rect">
            <a:avLst/>
          </a:prstGeom>
          <a:noFill/>
        </p:spPr>
      </p:pic>
      <p:pic>
        <p:nvPicPr>
          <p:cNvPr id="31746" name="Picture 2" descr="http://danbartlett.co.uk/gene_chromos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31623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 – sudden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change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(change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pair sequence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be 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Harmful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organism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less able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survive: 	genetic disorders, cancer, death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Beneficial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allows organism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better survive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provides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variation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8" descr="evolution-f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81400"/>
            <a:ext cx="3241610" cy="2968951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600" y="3886200"/>
            <a:ext cx="5181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Neutral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neither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harmful nor helpful to organism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Mutations can occur in 2 ways: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gene/point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2400" y="0"/>
            <a:ext cx="8763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Chromosomal mutation: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less common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than a gene mutation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drastic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affects entire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so affects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many 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rather than just one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caused by failure of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separate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normally during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meiosis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 pairs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 longer look the same – too few or too many genes, different shape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14800"/>
            <a:ext cx="3276600" cy="20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>
            <a:off x="3810000" y="48006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810794" y="5561806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381000"/>
            <a:ext cx="6553200" cy="5943600"/>
            <a:chOff x="1295400" y="381000"/>
            <a:chExt cx="6553200" cy="5943600"/>
          </a:xfrm>
        </p:grpSpPr>
        <p:pic>
          <p:nvPicPr>
            <p:cNvPr id="2" name="Picture 1" descr="chromosome mutations2 002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381000"/>
              <a:ext cx="6248400" cy="57912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162800" y="6019800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ikigenetics.org/images/e/e7/Trisomy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1143000"/>
            <a:ext cx="4876800" cy="3657600"/>
          </a:xfrm>
          <a:prstGeom prst="rect">
            <a:avLst/>
          </a:prstGeom>
          <a:noFill/>
        </p:spPr>
      </p:pic>
      <p:pic>
        <p:nvPicPr>
          <p:cNvPr id="4111" name="Picture 15" descr="http://shop.downsed.com/WebRoot/Store/Shops/DownsEd/MediaGallery/photos/reading/girlbook25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381250" cy="21717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28600" y="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Down’s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(Trisomy 21)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extra chromosome at pair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#21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http://www.wsfcca.com/trisomy2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470" y="1066800"/>
            <a:ext cx="2003530" cy="2600325"/>
          </a:xfrm>
          <a:prstGeom prst="rect">
            <a:avLst/>
          </a:prstGeom>
          <a:noFill/>
        </p:spPr>
      </p:pic>
      <p:pic>
        <p:nvPicPr>
          <p:cNvPr id="4106" name="Picture 10" descr="http://www.gradebook.org/d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19600"/>
            <a:ext cx="5248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362200"/>
            <a:ext cx="93617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438400"/>
            <a:ext cx="4108541" cy="3276600"/>
            <a:chOff x="152400" y="1905000"/>
            <a:chExt cx="3575141" cy="2819400"/>
          </a:xfrm>
        </p:grpSpPr>
        <p:pic>
          <p:nvPicPr>
            <p:cNvPr id="51206" name="Picture 6" descr="http://www.biologyjunction.com/turn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981200"/>
              <a:ext cx="3498941" cy="26289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" y="19050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44958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1000" y="2286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Turner’s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syndrome – only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45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missing a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(X)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Girls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short, slow growth, heart problems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www.bebekkokusu.com/news/articlefiles/422-tur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3200400" cy="4336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763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Klinefelter’s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X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(XXY) </a:t>
            </a: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 smtClean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Boys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low testosterone levels, underdeveloped muscles, sparse facial hair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Picture 4" descr="http://www.antenataltesting.info/images/karyotype_klin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286000"/>
            <a:ext cx="3496999" cy="3276600"/>
          </a:xfrm>
          <a:prstGeom prst="rect">
            <a:avLst/>
          </a:prstGeom>
          <a:noFill/>
        </p:spPr>
      </p:pic>
      <p:pic>
        <p:nvPicPr>
          <p:cNvPr id="50184" name="Picture 8" descr="http://klinefeltersyndrome.us/images/school-age-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62200"/>
            <a:ext cx="2362200" cy="2803143"/>
          </a:xfrm>
          <a:prstGeom prst="rect">
            <a:avLst/>
          </a:prstGeom>
          <a:noFill/>
        </p:spPr>
      </p:pic>
      <p:pic>
        <p:nvPicPr>
          <p:cNvPr id="50182" name="Picture 6" descr="Puberty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657600"/>
            <a:ext cx="2358774" cy="2799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0" indent="-3508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Having an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set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chromosomes is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fatal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animals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but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it makes them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larger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hardier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ttp://humods.com/uploaded_images/salt-tolerant-plants-758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0"/>
            <a:ext cx="4038600" cy="2884714"/>
          </a:xfrm>
          <a:prstGeom prst="rect">
            <a:avLst/>
          </a:prstGeom>
          <a:noFill/>
        </p:spPr>
      </p:pic>
      <p:pic>
        <p:nvPicPr>
          <p:cNvPr id="49156" name="Picture 4" descr="http://1.bp.blogspot.com/__sm-5pxS9P0/SoCXx7-bHJI/AAAAAAAADzc/RdeJcCezTEM/s400/drd_00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3124200" cy="2343150"/>
          </a:xfrm>
          <a:prstGeom prst="rect">
            <a:avLst/>
          </a:prstGeom>
          <a:noFill/>
        </p:spPr>
      </p:pic>
      <p:pic>
        <p:nvPicPr>
          <p:cNvPr id="49160" name="Picture 8" descr="http://z.hubpages.com/u/340344_f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95400"/>
            <a:ext cx="2400300" cy="24003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6705600" y="5334000"/>
            <a:ext cx="609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4800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Hardier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858000" y="4191000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8600" y="228600"/>
            <a:ext cx="8305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or Point Mutation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94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most common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least drastic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94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gene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altered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oint muta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667000"/>
            <a:ext cx="4200525" cy="3771900"/>
          </a:xfrm>
          <a:prstGeom prst="rect">
            <a:avLst/>
          </a:prstGeom>
        </p:spPr>
      </p:pic>
      <p:pic>
        <p:nvPicPr>
          <p:cNvPr id="3074" name="Picture 2" descr="http://kvhs.nbed.nb.ca/gallant/biology/point_mu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279900" cy="233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600" y="304800"/>
            <a:ext cx="39624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mutations: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Sickle cell anemia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red blood cells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sickle shaped instead of round and cannot carry enough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body tissues – heterozygous condition protects people from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malaria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learn.genetics.utah.edu/content/disorders/whataregd/sicklecell/images/sickle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467100" cy="6367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Cystic fibrosis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mucous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builds up in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lungs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www.nlm.nih.gov/medlineplus/ency/images/ency/fullsize/18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"/>
            <a:ext cx="3810000" cy="3048000"/>
          </a:xfrm>
          <a:prstGeom prst="rect">
            <a:avLst/>
          </a:prstGeom>
          <a:noFill/>
        </p:spPr>
      </p:pic>
      <p:pic>
        <p:nvPicPr>
          <p:cNvPr id="52228" name="Picture 4" descr="http://www.sfn.org/SiteObjects/published/0000BDF20016F63800FD712C3158BA55/0000BDF2000006250110C68C45857663/file/bb_feb2007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3810000" cy="3095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505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Tay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-Sachs Disease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deterioration of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nervous system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early death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724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Mutated genes produce enzymes that are less effective than normal at breaking down fatty cell products known as </a:t>
            </a:r>
            <a:r>
              <a:rPr lang="en-US" dirty="0" err="1" smtClean="0"/>
              <a:t>gangliosides</a:t>
            </a:r>
            <a:r>
              <a:rPr lang="en-US" dirty="0" smtClean="0"/>
              <a:t>. As a result, </a:t>
            </a:r>
            <a:r>
              <a:rPr lang="en-US" dirty="0" err="1" smtClean="0"/>
              <a:t>gangliosides</a:t>
            </a:r>
            <a:r>
              <a:rPr lang="en-US" dirty="0" smtClean="0"/>
              <a:t> build up in the lysosomes and overload cells. Their buildup ultimately causes damage to nerve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47800" y="2819400"/>
            <a:ext cx="5838092" cy="3870960"/>
            <a:chOff x="1447800" y="2819400"/>
            <a:chExt cx="5838092" cy="3870960"/>
          </a:xfrm>
        </p:grpSpPr>
        <p:pic>
          <p:nvPicPr>
            <p:cNvPr id="1026" name="Picture 2" descr="http://hopes.stanford.edu/basics/dna/f_b11homolg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895600"/>
              <a:ext cx="5838092" cy="379476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0" y="2819400"/>
              <a:ext cx="3581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28600" y="0"/>
            <a:ext cx="85344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 come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pairs, thus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come in pairs.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Homologous pairs –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matching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genes – one from female parent and one from male parent</a:t>
            </a: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Example: Humans have 46 chromosomes or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pairs.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	 One set from dad – 23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sperm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	 One set from mom – 23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egg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5675" y="4953000"/>
            <a:ext cx="1838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381000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Phenylketonuria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(PKU) –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amino acid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common in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milk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cannot be broken down and as it builds up it causes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mental retardation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newborns are tested for this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http://upload.wikimedia.org/wikipedia/commons/1/16/Phenylketonuria_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7200"/>
            <a:ext cx="3469267" cy="192149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2971800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Dominant gene mutations: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Huntington’s disease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gradual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deterioration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brain tissue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shows up in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middle age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is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fatal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400" b="1" u="sng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Dwarfism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variety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skeletal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abnormalities</a:t>
            </a:r>
            <a:endParaRPr lang="en-US" sz="2400" dirty="0"/>
          </a:p>
        </p:txBody>
      </p:sp>
      <p:pic>
        <p:nvPicPr>
          <p:cNvPr id="53254" name="Picture 6" descr="http://ken_ashford.typepad.com/.a/6a00d834515b2069e20120a53f50a5970c-5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743200"/>
            <a:ext cx="2514384" cy="2368550"/>
          </a:xfrm>
          <a:prstGeom prst="rect">
            <a:avLst/>
          </a:prstGeom>
          <a:noFill/>
        </p:spPr>
      </p:pic>
      <p:pic>
        <p:nvPicPr>
          <p:cNvPr id="53259" name="Picture 11" descr="http://bp2.blogger.com/_6SegTBPFRqg/RhFn_ZtWPkI/AAAAAAAAACE/E5FvhjaQe2k/s320/Kenadie+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95800"/>
            <a:ext cx="1394937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4800" y="75456"/>
            <a:ext cx="85344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Detecting Genetic Disorders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picture of an individual’s chromosomes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karyotype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amniotic fluid surrounding the embryo is removed for analysis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amniocentesis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ex chromosom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4543425" cy="36671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2886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495800" y="5943600"/>
            <a:ext cx="4648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Female with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Down’s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syndrome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09800" y="1066800"/>
            <a:ext cx="30480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for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color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blue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eyes)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0" y="4191000"/>
            <a:ext cx="36576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for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color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eyes)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495800" y="2590800"/>
            <a:ext cx="26670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 pair of chromosomes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2821007" cy="2295525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600" y="361890"/>
            <a:ext cx="6477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pair of Homologous Chromosomes: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8600" y="54864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different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(possibilities) for the same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</a:p>
          <a:p>
            <a:pPr marL="13779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ex: blue eyes or brown eyes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 and Recessive Genes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prevents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other gene from “showing”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does 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“show” even though it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present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Symbol – Dominant gene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upper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lower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countrywool.tripod.com/BareHare/grtchn_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962400"/>
            <a:ext cx="2667000" cy="2728736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2133600" y="4724400"/>
            <a:ext cx="14478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33600" y="5486400"/>
            <a:ext cx="19050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876800" y="5334000"/>
            <a:ext cx="1676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51816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Dominant color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9530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Recessive color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Straight thumb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hitchhiker thumb 	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 straight thumb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 hitchhikers thumb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(Always use the same letter for the same alleles—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 = straight, h = hitchhiker’s)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5" descr="hitchiker 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590800"/>
            <a:ext cx="4149681" cy="28194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4939843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TT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Hitchhikers thumb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86200" y="4953000"/>
            <a:ext cx="3886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5791200"/>
            <a:ext cx="495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lvl="0" indent="-1682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* Must have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recessive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for a recessive trait to “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show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58579"/>
            <a:ext cx="8686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Both genes of a pair are the same – 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purebred</a:t>
            </a:r>
          </a:p>
          <a:p>
            <a:pPr marL="341313" lvl="0" indent="-34131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TT – homozygous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dominant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– homozygous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dominant and one recessive gene –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heterozygous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spoodle.co.nz/yabbfiles/Attachments/spoodle-puppy-black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14800"/>
            <a:ext cx="2057400" cy="2560113"/>
          </a:xfrm>
          <a:prstGeom prst="rect">
            <a:avLst/>
          </a:prstGeom>
          <a:noFill/>
        </p:spPr>
      </p:pic>
      <p:pic>
        <p:nvPicPr>
          <p:cNvPr id="12292" name="Picture 4" descr="http://iphonetoolbox.com/wp-content/uploads/2008/08/white-puppy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1752600" cy="2628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48006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BB – Black</a:t>
            </a:r>
          </a:p>
          <a:p>
            <a:pPr marL="738188" indent="-738188"/>
            <a:r>
              <a:rPr lang="en-US" sz="2800" dirty="0" smtClean="0"/>
              <a:t>Bb – Black w/ white gene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518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bb – White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Homozygous= Pure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Pure dominant: the individual only has genes for the dominant trait.</a:t>
            </a:r>
          </a:p>
          <a:p>
            <a:pPr lvl="1"/>
            <a:r>
              <a:rPr lang="en-US" dirty="0" smtClean="0"/>
              <a:t>Example: TT= a pure tall individual has only tall (T) genes.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Pure Recessive: the individual only has genes for the recessive trait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tt</a:t>
            </a:r>
            <a:r>
              <a:rPr lang="en-US" dirty="0" smtClean="0"/>
              <a:t>= a pure short individual has only short (t) genes.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Props1.xml><?xml version="1.0" encoding="utf-8"?>
<ds:datastoreItem xmlns:ds="http://schemas.openxmlformats.org/officeDocument/2006/customXml" ds:itemID="{9875B11A-AE35-49F3-BF2B-DE8F4D52F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EDD032C-F37E-48F9-8646-5FB9BF8A6A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28075F-18E9-41CB-BC19-697430B33E52}">
  <ds:schemaRefs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3dad766c-9e36-455d-8d7c-234eca89fec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5266</TotalTime>
  <Words>1660</Words>
  <Application>Microsoft Office PowerPoint</Application>
  <PresentationFormat>On-screen Show (4:3)</PresentationFormat>
  <Paragraphs>354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Homozygous= Pure</vt:lpstr>
      <vt:lpstr>Heterozygous=Mixed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Powerpoint</dc:title>
  <dc:creator>Amy</dc:creator>
  <cp:lastModifiedBy>Admin</cp:lastModifiedBy>
  <cp:revision>92</cp:revision>
  <cp:lastPrinted>2016-02-16T16:27:30Z</cp:lastPrinted>
  <dcterms:created xsi:type="dcterms:W3CDTF">2009-11-17T01:31:48Z</dcterms:created>
  <dcterms:modified xsi:type="dcterms:W3CDTF">2017-11-08T16:01:27Z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