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handoutMasterIdLst>
    <p:handoutMasterId r:id="rId50"/>
  </p:handoutMasterIdLst>
  <p:sldIdLst>
    <p:sldId id="300" r:id="rId5"/>
    <p:sldId id="299" r:id="rId6"/>
    <p:sldId id="287" r:id="rId7"/>
    <p:sldId id="257" r:id="rId8"/>
    <p:sldId id="270" r:id="rId9"/>
    <p:sldId id="259" r:id="rId10"/>
    <p:sldId id="276" r:id="rId11"/>
    <p:sldId id="288" r:id="rId12"/>
    <p:sldId id="289" r:id="rId13"/>
    <p:sldId id="260" r:id="rId14"/>
    <p:sldId id="271" r:id="rId15"/>
    <p:sldId id="258" r:id="rId16"/>
    <p:sldId id="261" r:id="rId17"/>
    <p:sldId id="262" r:id="rId18"/>
    <p:sldId id="285" r:id="rId19"/>
    <p:sldId id="290" r:id="rId20"/>
    <p:sldId id="291" r:id="rId21"/>
    <p:sldId id="292" r:id="rId22"/>
    <p:sldId id="293" r:id="rId23"/>
    <p:sldId id="295" r:id="rId24"/>
    <p:sldId id="297" r:id="rId25"/>
    <p:sldId id="296" r:id="rId26"/>
    <p:sldId id="294" r:id="rId27"/>
    <p:sldId id="298" r:id="rId28"/>
    <p:sldId id="274" r:id="rId29"/>
    <p:sldId id="275" r:id="rId30"/>
    <p:sldId id="263" r:id="rId31"/>
    <p:sldId id="264" r:id="rId32"/>
    <p:sldId id="265" r:id="rId33"/>
    <p:sldId id="266" r:id="rId34"/>
    <p:sldId id="269" r:id="rId35"/>
    <p:sldId id="267" r:id="rId36"/>
    <p:sldId id="268" r:id="rId37"/>
    <p:sldId id="272" r:id="rId38"/>
    <p:sldId id="278" r:id="rId39"/>
    <p:sldId id="273" r:id="rId40"/>
    <p:sldId id="277" r:id="rId41"/>
    <p:sldId id="279" r:id="rId42"/>
    <p:sldId id="280" r:id="rId43"/>
    <p:sldId id="281" r:id="rId44"/>
    <p:sldId id="282" r:id="rId45"/>
    <p:sldId id="283" r:id="rId46"/>
    <p:sldId id="286" r:id="rId47"/>
    <p:sldId id="284" r:id="rId4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>
      <p:cViewPr>
        <p:scale>
          <a:sx n="76" d="100"/>
          <a:sy n="76" d="100"/>
        </p:scale>
        <p:origin x="2144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50" Type="http://schemas.openxmlformats.org/officeDocument/2006/relationships/handoutMaster" Target="handoutMasters/handout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mtClean="0"/>
              <a:t>8th grade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DBEC8F5-E619-44D7-8812-2CE68ECE838E}" type="datetimeFigureOut">
              <a:rPr lang="en-US" smtClean="0"/>
              <a:t>8/26/16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18DE787-1332-48A1-A5D5-948B37DE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372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mtClean="0"/>
              <a:t>8th grade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45B66-2701-4433-87E5-5404E33EC625}" type="datetimeFigureOut">
              <a:rPr lang="en-US" smtClean="0"/>
              <a:t>8/26/16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FE6AEC-5E0F-488E-BF0E-06ED6CA00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0795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E6AEC-5E0F-488E-BF0E-06ED6CA00451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02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1pPr>
            <a:lvl2pPr marL="757066" indent="-291179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2pPr>
            <a:lvl3pPr marL="1164717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3pPr>
            <a:lvl4pPr marL="1630604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4pPr>
            <a:lvl5pPr marL="2096491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eaLnBrk="1" hangingPunct="1"/>
            <a:fld id="{22789DBD-F41E-440E-B6BE-7088F28186B7}" type="slidenum">
              <a:rPr lang="en-US" sz="1200">
                <a:latin typeface="Arial" charset="0"/>
              </a:rPr>
              <a:pPr eaLnBrk="1" hangingPunct="1"/>
              <a:t>5</a:t>
            </a:fld>
            <a:endParaRPr lang="en-US" sz="120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1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1pPr>
            <a:lvl2pPr marL="757066" indent="-291179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2pPr>
            <a:lvl3pPr marL="1164717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3pPr>
            <a:lvl4pPr marL="1630604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4pPr>
            <a:lvl5pPr marL="2096491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eaLnBrk="1" hangingPunct="1"/>
            <a:fld id="{C5E297A3-CA90-40CD-8475-4CBCFAD75BBB}" type="slidenum">
              <a:rPr lang="en-US" sz="1200">
                <a:latin typeface="Arial" charset="0"/>
              </a:rPr>
              <a:pPr eaLnBrk="1" hangingPunct="1"/>
              <a:t>11</a:t>
            </a:fld>
            <a:endParaRPr lang="en-US" sz="1200"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3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1pPr>
            <a:lvl2pPr marL="757066" indent="-291179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2pPr>
            <a:lvl3pPr marL="1164717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3pPr>
            <a:lvl4pPr marL="1630604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4pPr>
            <a:lvl5pPr marL="2096491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eaLnBrk="1" hangingPunct="1"/>
            <a:fld id="{D1124E96-CC68-43ED-B45E-4FB0B0DC1689}" type="slidenum">
              <a:rPr lang="en-US" sz="1200">
                <a:latin typeface="Arial" charset="0"/>
              </a:rPr>
              <a:pPr eaLnBrk="1" hangingPunct="1"/>
              <a:t>25</a:t>
            </a:fld>
            <a:endParaRPr lang="en-US" sz="120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1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1pPr>
            <a:lvl2pPr marL="757066" indent="-291179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2pPr>
            <a:lvl3pPr marL="1164717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3pPr>
            <a:lvl4pPr marL="1630604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4pPr>
            <a:lvl5pPr marL="2096491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eaLnBrk="1" hangingPunct="1"/>
            <a:fld id="{27D22FF5-EB1F-48D1-87AA-0A6DE3043D8F}" type="slidenum">
              <a:rPr lang="en-US" sz="1200">
                <a:latin typeface="Arial" charset="0"/>
              </a:rPr>
              <a:pPr eaLnBrk="1" hangingPunct="1"/>
              <a:t>26</a:t>
            </a:fld>
            <a:endParaRPr lang="en-US" sz="1200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0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FE6AEC-5E0F-488E-BF0E-06ED6CA0045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15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1pPr>
            <a:lvl2pPr marL="757066" indent="-291179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2pPr>
            <a:lvl3pPr marL="1164717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3pPr>
            <a:lvl4pPr marL="1630604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4pPr>
            <a:lvl5pPr marL="2096491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eaLnBrk="1" hangingPunct="1"/>
            <a:fld id="{B6F6666A-3389-453A-9D0D-31DD90347C9A}" type="slidenum">
              <a:rPr lang="en-US" sz="1200">
                <a:latin typeface="Arial" charset="0"/>
              </a:rPr>
              <a:pPr eaLnBrk="1" hangingPunct="1"/>
              <a:t>34</a:t>
            </a:fld>
            <a:endParaRPr lang="en-US" sz="120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13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1pPr>
            <a:lvl2pPr marL="757066" indent="-291179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2pPr>
            <a:lvl3pPr marL="1164717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3pPr>
            <a:lvl4pPr marL="1630604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4pPr>
            <a:lvl5pPr marL="2096491" indent="-232943" eaLnBrk="0" hangingPunct="0">
              <a:defRPr sz="3700">
                <a:solidFill>
                  <a:schemeClr val="tx1"/>
                </a:solidFill>
                <a:latin typeface="20th Century Font" pitchFamily="2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7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eaLnBrk="1" hangingPunct="1"/>
            <a:fld id="{ADB13C06-3F96-4189-A738-D55FE29A8DAE}" type="slidenum">
              <a:rPr lang="en-US" sz="1200">
                <a:latin typeface="Arial" charset="0"/>
              </a:rPr>
              <a:pPr eaLnBrk="1" hangingPunct="1"/>
              <a:t>36</a:t>
            </a:fld>
            <a:endParaRPr lang="en-US" sz="1200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8th grade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9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46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0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17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838200"/>
            <a:ext cx="41148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1148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48F60-104D-402F-AD83-7FDDDC9DF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19191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8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3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66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6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0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59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785FA-8D2C-4DB1-87A3-36BD7F76A50F}" type="datetimeFigureOut">
              <a:rPr lang="en-US" smtClean="0"/>
              <a:t>8/26/16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BD4E9-C603-4CD7-A385-4FDC6196A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1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Relationship Id="rId3" Type="http://schemas.openxmlformats.org/officeDocument/2006/relationships/image" Target="http://www.fi.edu/tfi/units/life/inline/main.gi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Relationship Id="rId3" Type="http://schemas.openxmlformats.org/officeDocument/2006/relationships/image" Target="http://www.fi.edu/tfi/units/life/inline/main.g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www.fi.edu/tfi/units/life/inline/main.gif" TargetMode="External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file:///D:\chapter19\fig19_05_1.gif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0"/>
            <a:ext cx="7772400" cy="3146425"/>
          </a:xfrm>
        </p:spPr>
        <p:txBody>
          <a:bodyPr/>
          <a:lstStyle/>
          <a:p>
            <a:r>
              <a:rPr lang="en-US" sz="3200" dirty="0" smtClean="0"/>
              <a:t>and</a:t>
            </a:r>
            <a:br>
              <a:rPr lang="en-US" sz="3200" dirty="0" smtClean="0"/>
            </a:br>
            <a:r>
              <a:rPr lang="en-US" dirty="0" smtClean="0"/>
              <a:t>Levels </a:t>
            </a:r>
            <a:r>
              <a:rPr lang="en-US" dirty="0" smtClean="0"/>
              <a:t>of Organization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Lesson 3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990600"/>
            <a:ext cx="6400800" cy="17526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tx1"/>
                </a:solidFill>
              </a:rPr>
              <a:t>Classification</a:t>
            </a:r>
            <a:endParaRPr lang="en-US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5"/>
            <a:r>
              <a:rPr lang="en-US" sz="2400" dirty="0" smtClean="0"/>
              <a:t>This guy made it happen.		</a:t>
            </a:r>
          </a:p>
          <a:p>
            <a:pPr lvl="5"/>
            <a:r>
              <a:rPr lang="en-US" sz="2400" dirty="0" smtClean="0"/>
              <a:t>His name is </a:t>
            </a:r>
            <a:r>
              <a:rPr lang="en-US" sz="2400" dirty="0" err="1" smtClean="0"/>
              <a:t>Carolus</a:t>
            </a:r>
            <a:r>
              <a:rPr lang="en-US" sz="2400" dirty="0" smtClean="0"/>
              <a:t> Linnaeus. </a:t>
            </a:r>
          </a:p>
          <a:p>
            <a:pPr lvl="5"/>
            <a:r>
              <a:rPr lang="en-US" sz="2400" dirty="0" smtClean="0"/>
              <a:t>For years before him, people used a classification system created by the Greek philosopher </a:t>
            </a:r>
            <a:r>
              <a:rPr lang="en-US" sz="2400" dirty="0" smtClean="0">
                <a:solidFill>
                  <a:srgbClr val="FF0000"/>
                </a:solidFill>
              </a:rPr>
              <a:t>Aristotle.</a:t>
            </a:r>
          </a:p>
          <a:p>
            <a:pPr lvl="5"/>
            <a:r>
              <a:rPr lang="en-US" sz="2400" dirty="0" smtClean="0"/>
              <a:t>Aristotle only classified organisms as plants or animals.  He divided them more specifically by whether they swam, flew, or walked.  </a:t>
            </a:r>
            <a:r>
              <a:rPr lang="en-US" sz="2400" dirty="0" smtClean="0">
                <a:solidFill>
                  <a:srgbClr val="FF0000"/>
                </a:solidFill>
              </a:rPr>
              <a:t>What is the problem here?</a:t>
            </a:r>
          </a:p>
          <a:p>
            <a:pPr lvl="5"/>
            <a:r>
              <a:rPr lang="en-US" sz="2400" dirty="0" smtClean="0"/>
              <a:t>Linnaeus took it a step farther and grouped organisms based on their structure, or morphology.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2286000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40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02D9F-CBEE-440E-8281-013974C50C9C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457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b="1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Benefits of Classifying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62000"/>
            <a:ext cx="7543800" cy="4038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It accurately &amp; uniformly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names organisms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Prevents </a:t>
            </a:r>
            <a:r>
              <a:rPr lang="en-US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misnomers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such as starfish &amp; jellyfish that aren't really fish 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Groups organisms together at the cellular level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Uses </a:t>
            </a:r>
            <a:r>
              <a:rPr lang="en-US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same language (Latin or some Greek)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for all names </a:t>
            </a:r>
          </a:p>
        </p:txBody>
      </p:sp>
      <p:sp>
        <p:nvSpPr>
          <p:cNvPr id="89093" name="Oval 5"/>
          <p:cNvSpPr>
            <a:spLocks noChangeArrowheads="1"/>
          </p:cNvSpPr>
          <p:nvPr/>
        </p:nvSpPr>
        <p:spPr bwMode="auto">
          <a:xfrm>
            <a:off x="3886200" y="4800600"/>
            <a:ext cx="2362200" cy="838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4191000" y="5029200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Sea”horse”??</a:t>
            </a:r>
          </a:p>
        </p:txBody>
      </p:sp>
      <p:pic>
        <p:nvPicPr>
          <p:cNvPr id="89096" name="Picture 8" descr="3247348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8006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cmassengale</a:t>
            </a:r>
          </a:p>
        </p:txBody>
      </p:sp>
    </p:spTree>
    <p:extLst>
      <p:ext uri="{BB962C8B-B14F-4D97-AF65-F5344CB8AC3E}">
        <p14:creationId xmlns:p14="http://schemas.microsoft.com/office/powerpoint/2010/main" val="176866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  <p:bldP spid="89093" grpId="0" animBg="1"/>
      <p:bldP spid="890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Levels of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98417"/>
            <a:ext cx="4953000" cy="543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5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Levels of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Linnaeus’s system, </a:t>
            </a:r>
            <a:r>
              <a:rPr lang="en-US" u="sng" dirty="0" smtClean="0"/>
              <a:t>the largest and most general group into which organisms are classified is called a kingdom. </a:t>
            </a:r>
          </a:p>
          <a:p>
            <a:r>
              <a:rPr lang="en-US" dirty="0" smtClean="0"/>
              <a:t>There are </a:t>
            </a:r>
            <a:r>
              <a:rPr lang="en-US" dirty="0" smtClean="0"/>
              <a:t>five or six </a:t>
            </a:r>
            <a:r>
              <a:rPr lang="en-US" dirty="0" smtClean="0"/>
              <a:t>different kingdoms, including animals of which humans are a part.</a:t>
            </a:r>
          </a:p>
          <a:p>
            <a:r>
              <a:rPr lang="en-US" dirty="0" smtClean="0"/>
              <a:t>Organisms in each kingdom are organized into smaller groups, or lower levels. </a:t>
            </a:r>
          </a:p>
          <a:p>
            <a:r>
              <a:rPr lang="en-US" dirty="0" smtClean="0"/>
              <a:t>Each level contains organisms that are more similar to one another than the organisms in the level above 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70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</a:t>
            </a:r>
            <a:r>
              <a:rPr lang="en-US" sz="7100" dirty="0" smtClean="0"/>
              <a:t>5</a:t>
            </a:r>
            <a:endParaRPr lang="en-US" sz="7100" dirty="0" smtClean="0"/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Species-most </a:t>
            </a:r>
            <a:r>
              <a:rPr lang="en-US" sz="2400" dirty="0" smtClean="0"/>
              <a:t>specific-there are thousands if not more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130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Six Kingdoms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389669"/>
              </p:ext>
            </p:extLst>
          </p:nvPr>
        </p:nvGraphicFramePr>
        <p:xfrm>
          <a:off x="304800" y="1676401"/>
          <a:ext cx="8534400" cy="74810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45337"/>
                <a:gridCol w="3689063"/>
              </a:tblGrid>
              <a:tr h="1604011">
                <a:tc>
                  <a:txBody>
                    <a:bodyPr/>
                    <a:lstStyle/>
                    <a:p>
                      <a:pPr marL="742950" marR="0" indent="-7429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Plants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endParaRPr lang="en-US" sz="36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marR="0" indent="-7429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Animals, </a:t>
                      </a:r>
                    </a:p>
                    <a:p>
                      <a:pPr marL="742950" marR="0" indent="-7429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600" b="1" dirty="0" err="1" smtClean="0">
                          <a:effectLst/>
                          <a:latin typeface="Times New Roman"/>
                          <a:ea typeface="Times New Roman"/>
                        </a:rPr>
                        <a:t>Protists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endParaRPr lang="en-US" sz="36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marR="0" indent="-7429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Fungi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endParaRPr lang="en-US" sz="36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marR="0" indent="-7429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600" b="1" dirty="0" err="1" smtClean="0">
                          <a:effectLst/>
                          <a:latin typeface="Times New Roman"/>
                          <a:ea typeface="Times New Roman"/>
                        </a:rPr>
                        <a:t>Archaebacteria</a:t>
                      </a:r>
                      <a:endParaRPr lang="en-US" sz="36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marR="0" indent="-7429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Eubacteria</a:t>
                      </a:r>
                      <a:r>
                        <a:rPr lang="en-US" sz="3600" b="1" dirty="0">
                          <a:effectLst/>
                          <a:latin typeface="Verdana"/>
                          <a:ea typeface="Times New Roman"/>
                        </a:rPr>
                        <a:t>.</a:t>
                      </a:r>
                      <a:endParaRPr lang="en-US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Times New Roman"/>
                          <a:ea typeface="Times New Roman"/>
                        </a:rPr>
                        <a:t>How are organism placed into their kingdoms?</a:t>
                      </a:r>
                      <a:endParaRPr lang="en-US" sz="2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Cell type, complex or simple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Their ability to make food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The number of cells in their body</a:t>
                      </a:r>
                    </a:p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48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Plants and Animals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638800"/>
            <a:ext cx="36576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1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Six Kingdoms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705897"/>
              </p:ext>
            </p:extLst>
          </p:nvPr>
        </p:nvGraphicFramePr>
        <p:xfrm>
          <a:off x="304800" y="1676401"/>
          <a:ext cx="8534400" cy="74810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45337"/>
                <a:gridCol w="3689063"/>
              </a:tblGrid>
              <a:tr h="1604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Plants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endParaRPr lang="en-US" sz="36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Animals,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err="1" smtClean="0">
                          <a:effectLst/>
                          <a:latin typeface="Times New Roman"/>
                          <a:ea typeface="Times New Roman"/>
                        </a:rPr>
                        <a:t>Protists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Fungi, </a:t>
                      </a:r>
                      <a:r>
                        <a:rPr lang="en-US" sz="3600" b="1" dirty="0" err="1">
                          <a:effectLst/>
                          <a:latin typeface="Times New Roman"/>
                          <a:ea typeface="Times New Roman"/>
                        </a:rPr>
                        <a:t>Archaebacteria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Eubacteria</a:t>
                      </a:r>
                      <a:r>
                        <a:rPr lang="en-US" sz="3600" b="1" dirty="0">
                          <a:effectLst/>
                          <a:latin typeface="Verdana"/>
                          <a:ea typeface="Times New Roman"/>
                        </a:rPr>
                        <a:t>.</a:t>
                      </a:r>
                      <a:endParaRPr lang="en-US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Times New Roman"/>
                          <a:ea typeface="Times New Roman"/>
                        </a:rPr>
                        <a:t>How are organism placed into their kingdoms?</a:t>
                      </a:r>
                      <a:endParaRPr lang="en-US" sz="2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Cell type, complex or simple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Their ability to make food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The number of cells in their body</a:t>
                      </a:r>
                    </a:p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48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Plants and Animals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76800"/>
            <a:ext cx="36576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381000"/>
            <a:ext cx="19812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Why did the mushroom get invited to all the best parties?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0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Six Kingdoms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045025"/>
              </p:ext>
            </p:extLst>
          </p:nvPr>
        </p:nvGraphicFramePr>
        <p:xfrm>
          <a:off x="304800" y="1676401"/>
          <a:ext cx="8534400" cy="74810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45337"/>
                <a:gridCol w="3689063"/>
              </a:tblGrid>
              <a:tr h="1604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Plants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endParaRPr lang="en-US" sz="36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  <a:latin typeface="Times New Roman"/>
                          <a:ea typeface="Times New Roman"/>
                        </a:rPr>
                        <a:t>Animals,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err="1" smtClean="0">
                          <a:effectLst/>
                          <a:latin typeface="Times New Roman"/>
                          <a:ea typeface="Times New Roman"/>
                        </a:rPr>
                        <a:t>Protists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Fungi, </a:t>
                      </a:r>
                      <a:r>
                        <a:rPr lang="en-US" sz="3600" b="1" dirty="0" err="1">
                          <a:effectLst/>
                          <a:latin typeface="Times New Roman"/>
                          <a:ea typeface="Times New Roman"/>
                        </a:rPr>
                        <a:t>Archaebacteria</a:t>
                      </a:r>
                      <a:r>
                        <a:rPr lang="en-US" sz="3600" b="1" dirty="0">
                          <a:effectLst/>
                          <a:latin typeface="Times New Roman"/>
                          <a:ea typeface="Times New Roman"/>
                        </a:rPr>
                        <a:t>, Eubacteria</a:t>
                      </a:r>
                      <a:r>
                        <a:rPr lang="en-US" sz="3600" b="1" dirty="0">
                          <a:effectLst/>
                          <a:latin typeface="Verdana"/>
                          <a:ea typeface="Times New Roman"/>
                        </a:rPr>
                        <a:t>.</a:t>
                      </a:r>
                      <a:endParaRPr lang="en-US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Times New Roman"/>
                          <a:ea typeface="Times New Roman"/>
                        </a:rPr>
                        <a:t>How are organism placed into their kingdoms?</a:t>
                      </a:r>
                      <a:endParaRPr lang="en-US" sz="2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Cell type, complex or simple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Their ability to make food</a:t>
                      </a: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US" sz="2800" dirty="0" smtClean="0">
                          <a:effectLst/>
                          <a:latin typeface="Symbol"/>
                          <a:ea typeface="Symbol"/>
                          <a:cs typeface="Symbol"/>
                        </a:rPr>
                        <a:t>·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Symbol"/>
                          <a:cs typeface="Symbol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The number of cells in their body</a:t>
                      </a:r>
                    </a:p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48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Plants and Animals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76800"/>
            <a:ext cx="36576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381000"/>
            <a:ext cx="19812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Why did the mushroom get invited to all the best parties?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36" y="1828800"/>
            <a:ext cx="2143125" cy="214312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819400" y="1371600"/>
            <a:ext cx="22098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Because he was a fungi!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90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Species-most specific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540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>
                <a:solidFill>
                  <a:srgbClr val="FF0000"/>
                </a:solidFill>
              </a:rPr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Species-most specific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590800"/>
            <a:ext cx="243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 smaller classification: just below Kingdom.  One phylum contains animals with backbones.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 for this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2590800"/>
          </a:xfrm>
        </p:spPr>
        <p:txBody>
          <a:bodyPr/>
          <a:lstStyle/>
          <a:p>
            <a:r>
              <a:rPr lang="en-US" b="1" dirty="0"/>
              <a:t>SPI 0807.5.1 </a:t>
            </a:r>
            <a:r>
              <a:rPr lang="en-US" dirty="0"/>
              <a:t>Use a simple classification key to identify an unknown organism. 	</a:t>
            </a:r>
          </a:p>
        </p:txBody>
      </p:sp>
    </p:spTree>
    <p:extLst>
      <p:ext uri="{BB962C8B-B14F-4D97-AF65-F5344CB8AC3E}">
        <p14:creationId xmlns:p14="http://schemas.microsoft.com/office/powerpoint/2010/main" val="104749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>
                <a:solidFill>
                  <a:srgbClr val="FF0000"/>
                </a:solidFill>
              </a:rPr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Species-most specific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3429000"/>
            <a:ext cx="243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Class: Mammals are </a:t>
            </a:r>
            <a:r>
              <a:rPr lang="en-US" dirty="0" smtClean="0">
                <a:solidFill>
                  <a:srgbClr val="FF0000"/>
                </a:solidFill>
              </a:rPr>
              <a:t>one </a:t>
            </a:r>
            <a:r>
              <a:rPr lang="en-US" dirty="0" smtClean="0">
                <a:solidFill>
                  <a:srgbClr val="FF0000"/>
                </a:solidFill>
              </a:rPr>
              <a:t>class.  They all make milk to feed their young, have hair, and are born alive.  But there are still some big differences!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82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Order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733800"/>
            <a:ext cx="2286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Order: More similar than animals in the same class.  </a:t>
            </a:r>
            <a:r>
              <a:rPr lang="en-US" sz="2000" dirty="0" err="1" smtClean="0">
                <a:solidFill>
                  <a:srgbClr val="FF0000"/>
                </a:solidFill>
              </a:rPr>
              <a:t>Rodentia</a:t>
            </a:r>
            <a:r>
              <a:rPr lang="en-US" sz="2000" dirty="0" smtClean="0">
                <a:solidFill>
                  <a:srgbClr val="FF0000"/>
                </a:solidFill>
              </a:rPr>
              <a:t> is an order and includes mice, rats, beavers, and hamsters.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74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>
                <a:solidFill>
                  <a:srgbClr val="FF0000"/>
                </a:solidFill>
              </a:rPr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Species-most specific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172200" y="3657600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Family: A smaller group.  Rats are in the same family as mice but not In the same family as beavers.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09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dirty="0" smtClean="0"/>
              <a:t>Species-most specific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2971800"/>
            <a:ext cx="2667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Genera (plural): the last groups before species.  In rats, there are more than a dozen genera before they are divided further into species.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4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Top to Bottom-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7100" dirty="0" smtClean="0"/>
              <a:t>Kingdom-only 6</a:t>
            </a:r>
          </a:p>
          <a:p>
            <a:pPr algn="ctr"/>
            <a:r>
              <a:rPr lang="en-US" sz="5800" dirty="0" smtClean="0"/>
              <a:t>Phylum</a:t>
            </a:r>
          </a:p>
          <a:p>
            <a:pPr algn="ctr"/>
            <a:r>
              <a:rPr lang="en-US" sz="5800" dirty="0" smtClean="0"/>
              <a:t>Class</a:t>
            </a:r>
            <a:r>
              <a:rPr lang="en-US" sz="4400" dirty="0" smtClean="0"/>
              <a:t> </a:t>
            </a:r>
          </a:p>
          <a:p>
            <a:pPr algn="ctr"/>
            <a:r>
              <a:rPr lang="en-US" sz="4400" dirty="0" smtClean="0"/>
              <a:t>Order</a:t>
            </a:r>
            <a:r>
              <a:rPr lang="en-US" dirty="0" smtClean="0"/>
              <a:t> </a:t>
            </a:r>
          </a:p>
          <a:p>
            <a:pPr algn="ctr"/>
            <a:r>
              <a:rPr lang="en-US" sz="3300" dirty="0" smtClean="0"/>
              <a:t>Family</a:t>
            </a:r>
            <a:r>
              <a:rPr lang="en-US" dirty="0" smtClean="0"/>
              <a:t> </a:t>
            </a:r>
          </a:p>
          <a:p>
            <a:pPr algn="ctr"/>
            <a:r>
              <a:rPr lang="en-US" sz="2800" dirty="0" smtClean="0"/>
              <a:t>Genus</a:t>
            </a:r>
            <a:r>
              <a:rPr lang="en-US" dirty="0" smtClean="0"/>
              <a:t>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Species-most specific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2895600"/>
            <a:ext cx="2286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Species: the smallest groups.  The groups that are most alike.  Species can reproduce with each other.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F2BCE-88F9-4523-BC19-AB46EBECF51A}" type="slidenum">
              <a:rPr lang="en-US"/>
              <a:pPr>
                <a:defRPr/>
              </a:pPr>
              <a:t>25</a:t>
            </a:fld>
            <a:endParaRPr 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294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553200" y="0"/>
            <a:ext cx="2590800" cy="685800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endParaRPr lang="en-US" sz="1600" b="0" dirty="0" smtClean="0"/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You can remember these by-</a:t>
            </a: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ids</a:t>
            </a:r>
          </a:p>
          <a:p>
            <a:pPr eaLnBrk="1" hangingPunct="1">
              <a:defRPr/>
            </a:pPr>
            <a:endParaRPr lang="en-US" sz="10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lay</a:t>
            </a: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10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hess</a:t>
            </a: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9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nly</a:t>
            </a: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8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F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or</a:t>
            </a: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9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ood</a:t>
            </a:r>
          </a:p>
          <a:p>
            <a:pPr eaLnBrk="1" hangingPunct="1">
              <a:defRPr/>
            </a:pPr>
            <a:endParaRPr lang="en-US" sz="8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2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nacks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!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Make up your own way to remember.</a:t>
            </a: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cmassengale</a:t>
            </a:r>
          </a:p>
        </p:txBody>
      </p:sp>
    </p:spTree>
    <p:extLst>
      <p:ext uri="{BB962C8B-B14F-4D97-AF65-F5344CB8AC3E}">
        <p14:creationId xmlns:p14="http://schemas.microsoft.com/office/powerpoint/2010/main" val="233846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84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84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58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58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58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58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58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58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58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58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58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8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58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58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58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58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58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58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58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58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5FA5A-7929-4850-9980-BF8685EA8F8C}" type="slidenum">
              <a:rPr lang="en-US"/>
              <a:pPr>
                <a:defRPr/>
              </a:pPr>
              <a:t>26</a:t>
            </a:fld>
            <a:endParaRPr lang="en-US"/>
          </a:p>
        </p:txBody>
      </p:sp>
      <p:pic>
        <p:nvPicPr>
          <p:cNvPr id="19459" name="Picture 2" descr="01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 b="10416"/>
          <a:stretch>
            <a:fillRect/>
          </a:stretch>
        </p:blipFill>
        <p:spPr bwMode="auto">
          <a:xfrm>
            <a:off x="990600" y="838200"/>
            <a:ext cx="7239000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cmassengale</a:t>
            </a:r>
          </a:p>
        </p:txBody>
      </p:sp>
    </p:spTree>
    <p:extLst>
      <p:ext uri="{BB962C8B-B14F-4D97-AF65-F5344CB8AC3E}">
        <p14:creationId xmlns:p14="http://schemas.microsoft.com/office/powerpoint/2010/main" val="102836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Groups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The last group, </a:t>
            </a:r>
            <a:r>
              <a:rPr lang="en-US" sz="3600" u="sng" dirty="0" smtClean="0"/>
              <a:t>species, contains organisms that can breed to produce fertile offspring. </a:t>
            </a:r>
          </a:p>
          <a:p>
            <a:r>
              <a:rPr lang="en-US" sz="3600" dirty="0" smtClean="0"/>
              <a:t>Of all the groups, </a:t>
            </a:r>
            <a:r>
              <a:rPr lang="en-US" sz="3600" u="sng" dirty="0" smtClean="0"/>
              <a:t>a species contains organisms that are most like one another. </a:t>
            </a:r>
          </a:p>
          <a:p>
            <a:r>
              <a:rPr lang="en-US" sz="3600" dirty="0" smtClean="0"/>
              <a:t>Of all the groups, those in a kingdom are related most distantly. </a:t>
            </a:r>
          </a:p>
          <a:p>
            <a:r>
              <a:rPr lang="en-US" sz="3600" dirty="0" smtClean="0"/>
              <a:t>Think of the kingdom to species list as a family tree-example-From a far generation of </a:t>
            </a:r>
            <a:r>
              <a:rPr lang="en-US" sz="3600" dirty="0" err="1" smtClean="0"/>
              <a:t>Hudsons</a:t>
            </a:r>
            <a:r>
              <a:rPr lang="en-US" sz="3600" dirty="0" smtClean="0"/>
              <a:t> </a:t>
            </a:r>
            <a:r>
              <a:rPr lang="en-US" sz="3600" dirty="0" smtClean="0"/>
              <a:t>(most that I don’t even know) to my family of </a:t>
            </a:r>
            <a:r>
              <a:rPr lang="en-US" sz="3600" dirty="0" smtClean="0"/>
              <a:t>four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3144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US" dirty="0" smtClean="0"/>
              <a:t>When Linnaeus was grouping all these things, he was also grouping them with their relatives. </a:t>
            </a:r>
          </a:p>
          <a:p>
            <a:r>
              <a:rPr lang="en-US" dirty="0" smtClean="0"/>
              <a:t>For example, plants were classified by whether they had flowers.</a:t>
            </a:r>
          </a:p>
          <a:p>
            <a:r>
              <a:rPr lang="en-US" dirty="0" smtClean="0"/>
              <a:t>Rose bushes, grasses, and cherry trees went together, while </a:t>
            </a:r>
          </a:p>
          <a:p>
            <a:pPr marL="0" indent="0">
              <a:buNone/>
            </a:pPr>
            <a:r>
              <a:rPr lang="en-US" dirty="0" smtClean="0"/>
              <a:t>pine trees were in </a:t>
            </a:r>
          </a:p>
          <a:p>
            <a:pPr marL="0" indent="0">
              <a:buNone/>
            </a:pPr>
            <a:r>
              <a:rPr lang="en-US" dirty="0" smtClean="0"/>
              <a:t>another group.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81400"/>
            <a:ext cx="4399423" cy="299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00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4800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So, What Happens When a New Animal is Discovered?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82248"/>
            <a:ext cx="8229600" cy="4047151"/>
          </a:xfrm>
        </p:spPr>
        <p:txBody>
          <a:bodyPr>
            <a:normAutofit/>
          </a:bodyPr>
          <a:lstStyle/>
          <a:p>
            <a:r>
              <a:rPr lang="en-US" dirty="0" smtClean="0"/>
              <a:t>Scientists discover many new organisms every year. </a:t>
            </a:r>
          </a:p>
          <a:p>
            <a:r>
              <a:rPr lang="en-US" dirty="0" smtClean="0"/>
              <a:t>When it is discovered, it is classified. </a:t>
            </a:r>
          </a:p>
          <a:p>
            <a:r>
              <a:rPr lang="en-US" dirty="0" smtClean="0"/>
              <a:t>Scientists do this by looking at the animals traits, or characteristics like body structure or behavior.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52400"/>
            <a:ext cx="3505200" cy="2429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7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to know: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Classification</a:t>
            </a:r>
          </a:p>
          <a:p>
            <a:r>
              <a:rPr lang="en-US" sz="3600" dirty="0" smtClean="0"/>
              <a:t>Taxonomy</a:t>
            </a:r>
          </a:p>
          <a:p>
            <a:r>
              <a:rPr lang="en-US" sz="3600" dirty="0" smtClean="0"/>
              <a:t>Morphology</a:t>
            </a:r>
          </a:p>
          <a:p>
            <a:r>
              <a:rPr lang="en-US" sz="3600" dirty="0" smtClean="0"/>
              <a:t>Kingdom</a:t>
            </a:r>
          </a:p>
          <a:p>
            <a:r>
              <a:rPr lang="en-US" sz="3600" dirty="0" smtClean="0"/>
              <a:t>Species</a:t>
            </a:r>
          </a:p>
          <a:p>
            <a:r>
              <a:rPr lang="en-US" sz="3600" dirty="0" smtClean="0"/>
              <a:t>Phylum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/>
              <a:t>Class</a:t>
            </a:r>
          </a:p>
          <a:p>
            <a:r>
              <a:rPr lang="en-US" sz="3600" dirty="0"/>
              <a:t>Order</a:t>
            </a:r>
          </a:p>
          <a:p>
            <a:r>
              <a:rPr lang="en-US" sz="3600" dirty="0"/>
              <a:t>Family</a:t>
            </a:r>
          </a:p>
          <a:p>
            <a:r>
              <a:rPr lang="en-US" sz="3600" dirty="0"/>
              <a:t>Genus</a:t>
            </a:r>
          </a:p>
          <a:p>
            <a:r>
              <a:rPr lang="en-US" sz="3600" dirty="0"/>
              <a:t>Trait</a:t>
            </a:r>
          </a:p>
          <a:p>
            <a:r>
              <a:rPr lang="en-US" sz="3600" dirty="0" smtClean="0"/>
              <a:t>Dichotomous </a:t>
            </a:r>
            <a:r>
              <a:rPr lang="en-US" sz="3600" dirty="0"/>
              <a:t>key</a:t>
            </a:r>
          </a:p>
          <a:p>
            <a:r>
              <a:rPr lang="en-US" sz="3600" dirty="0"/>
              <a:t>Binomial nomenclature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4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Dichotomous Keys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dichotomous key, AKA a classification key, is an identification tool that uses paired statements to assist a person in learning the identity of an object.</a:t>
            </a:r>
          </a:p>
          <a:p>
            <a:endParaRPr lang="en-US" dirty="0" smtClean="0"/>
          </a:p>
          <a:p>
            <a:r>
              <a:rPr lang="en-US" u="sng" dirty="0" smtClean="0"/>
              <a:t>A dichotomous key is a listing of characteristics, such as structure and behavior, organized in such a way that an organism can be identified or classified.</a:t>
            </a:r>
          </a:p>
          <a:p>
            <a:endParaRPr lang="en-US" dirty="0" smtClean="0"/>
          </a:p>
          <a:p>
            <a:r>
              <a:rPr lang="en-US" dirty="0" smtClean="0"/>
              <a:t>Think of a dichotomous key as a type of scavenger hunt. All the </a:t>
            </a:r>
            <a:r>
              <a:rPr lang="en-US" dirty="0" smtClean="0"/>
              <a:t>answers </a:t>
            </a:r>
            <a:r>
              <a:rPr lang="en-US" dirty="0" smtClean="0"/>
              <a:t>are </a:t>
            </a:r>
            <a:r>
              <a:rPr lang="en-US" i="1" dirty="0" smtClean="0"/>
              <a:t>yes</a:t>
            </a:r>
            <a:r>
              <a:rPr lang="en-US" dirty="0" smtClean="0"/>
              <a:t> or </a:t>
            </a:r>
            <a:r>
              <a:rPr lang="en-US" i="1" dirty="0" smtClean="0"/>
              <a:t>no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56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 Dichotomous Key Works…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dichotomous key consists of several pairs of statements.  </a:t>
            </a:r>
            <a:endParaRPr lang="en-US" dirty="0" smtClean="0"/>
          </a:p>
          <a:p>
            <a:r>
              <a:rPr lang="en-US" dirty="0" smtClean="0"/>
              <a:t>A dichotomous key always includes a picture of the organism you are </a:t>
            </a:r>
            <a:r>
              <a:rPr lang="en-US" dirty="0" err="1" smtClean="0"/>
              <a:t>identifiying</a:t>
            </a:r>
            <a:r>
              <a:rPr lang="en-US" dirty="0" smtClean="0"/>
              <a:t>.  </a:t>
            </a:r>
            <a:endParaRPr lang="en-US" dirty="0" smtClean="0"/>
          </a:p>
          <a:p>
            <a:r>
              <a:rPr lang="en-US" dirty="0" smtClean="0"/>
              <a:t>Based on observations about the organism, the user of the key chooses a statement from the first pair. </a:t>
            </a:r>
          </a:p>
          <a:p>
            <a:r>
              <a:rPr lang="en-US" dirty="0" smtClean="0"/>
              <a:t>Each statement leads to either to the name of an organism or to another pair of statements. By working through the pairs, you can identify an organism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522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 Dichotomous Key…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163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Times New Roman" charset="0"/>
              </a:rPr>
              <a:t>1. a. tail fins are horizontal—whale………………….go to 2</a:t>
            </a:r>
          </a:p>
          <a:p>
            <a:r>
              <a:rPr lang="en-US" dirty="0" smtClean="0">
                <a:latin typeface="Times New Roman" charset="0"/>
              </a:rPr>
              <a:t>    b. tail fins are vertical—fish……………………….go to 3</a:t>
            </a:r>
          </a:p>
          <a:p>
            <a:r>
              <a:rPr lang="en-US" dirty="0" smtClean="0">
                <a:latin typeface="Times New Roman" charset="0"/>
              </a:rPr>
              <a:t>2. a. has teeth or tusk—toothed whale………………..go to 4</a:t>
            </a:r>
          </a:p>
          <a:p>
            <a:r>
              <a:rPr lang="en-US" dirty="0" smtClean="0">
                <a:latin typeface="Times New Roman" charset="0"/>
              </a:rPr>
              <a:t>    b. has no teeth………………………...</a:t>
            </a:r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BALEEN WHALE</a:t>
            </a:r>
          </a:p>
          <a:p>
            <a:r>
              <a:rPr lang="en-US" dirty="0" smtClean="0">
                <a:latin typeface="Times New Roman" charset="0"/>
              </a:rPr>
              <a:t>3. a. has gill slits behind mouth—shark…….………...go to 5</a:t>
            </a:r>
          </a:p>
          <a:p>
            <a:r>
              <a:rPr lang="en-US" dirty="0" smtClean="0">
                <a:latin typeface="Times New Roman" charset="0"/>
              </a:rPr>
              <a:t>    b. has no gill slits……………………..</a:t>
            </a:r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NONSHARK FISH</a:t>
            </a:r>
          </a:p>
          <a:p>
            <a:r>
              <a:rPr lang="en-US" dirty="0" smtClean="0">
                <a:latin typeface="Times New Roman" charset="0"/>
              </a:rPr>
              <a:t>4. a. black with white underside………….</a:t>
            </a:r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KILLER WHALE</a:t>
            </a:r>
          </a:p>
          <a:p>
            <a:r>
              <a:rPr lang="en-US" dirty="0" smtClean="0">
                <a:latin typeface="Times New Roman" charset="0"/>
              </a:rPr>
              <a:t>    b. tusk, gray with dark spots………………....</a:t>
            </a:r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NARWHAL</a:t>
            </a:r>
          </a:p>
          <a:p>
            <a:r>
              <a:rPr lang="en-US" dirty="0" smtClean="0">
                <a:latin typeface="Times New Roman" charset="0"/>
              </a:rPr>
              <a:t>5. a. head is hammer-shaped……..</a:t>
            </a:r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HAMMERHEAD SHARK</a:t>
            </a:r>
          </a:p>
          <a:p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    </a:t>
            </a:r>
            <a:r>
              <a:rPr lang="en-US" dirty="0" smtClean="0">
                <a:latin typeface="Times New Roman" charset="0"/>
              </a:rPr>
              <a:t>b. tail is half the body length……….</a:t>
            </a:r>
            <a:r>
              <a:rPr lang="en-US" dirty="0" smtClean="0">
                <a:solidFill>
                  <a:srgbClr val="FF33CC"/>
                </a:solidFill>
                <a:latin typeface="Times New Roman" charset="0"/>
              </a:rPr>
              <a:t>THRESHER SHARK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8200" y="526826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“I speak whale.”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613657"/>
            <a:ext cx="32766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2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Binomial Nomenclature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 smtClean="0"/>
              <a:t>Ever heard of E. coli?</a:t>
            </a:r>
          </a:p>
          <a:p>
            <a:r>
              <a:rPr lang="en-US" sz="4400" dirty="0" smtClean="0"/>
              <a:t>What about a T </a:t>
            </a:r>
            <a:r>
              <a:rPr lang="en-US" sz="4400" dirty="0" err="1" smtClean="0"/>
              <a:t>rex</a:t>
            </a:r>
            <a:r>
              <a:rPr lang="en-US" sz="4400" dirty="0" smtClean="0"/>
              <a:t>?</a:t>
            </a:r>
          </a:p>
          <a:p>
            <a:r>
              <a:rPr lang="en-US" sz="4400" u="sng" dirty="0" smtClean="0"/>
              <a:t>Binomial nomenclature is the scientific name of an organism made up of its genus and species names</a:t>
            </a:r>
            <a:r>
              <a:rPr lang="en-US" u="sng" dirty="0" smtClean="0"/>
              <a:t>.</a:t>
            </a:r>
          </a:p>
          <a:p>
            <a:r>
              <a:rPr lang="en-US" dirty="0" smtClean="0"/>
              <a:t>The word </a:t>
            </a:r>
            <a:r>
              <a:rPr lang="en-US" i="1" dirty="0" smtClean="0"/>
              <a:t>binomial</a:t>
            </a:r>
            <a:r>
              <a:rPr lang="en-US" dirty="0" smtClean="0"/>
              <a:t> means </a:t>
            </a:r>
            <a:r>
              <a:rPr lang="en-US" i="1" dirty="0" smtClean="0"/>
              <a:t>two names.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86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A25F1-7738-4F7A-B7B6-E2F3C73A6A5B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1722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Standardized Naming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609600"/>
            <a:ext cx="5029200" cy="556260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Tx/>
              <a:buChar char="•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We use binomial nomenclature to organize organisms.</a:t>
            </a:r>
          </a:p>
          <a:p>
            <a:pPr marL="0" indent="0" eaLnBrk="1" hangingPunct="1">
              <a:buFontTx/>
              <a:buChar char="•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The name is the Genus then species.</a:t>
            </a:r>
          </a:p>
          <a:p>
            <a:pPr marL="0" indent="0" eaLnBrk="1" hangingPunct="1">
              <a:buFontTx/>
              <a:buChar char="•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Written in Latin or Greek</a:t>
            </a:r>
          </a:p>
          <a:p>
            <a:pPr marL="0" indent="0" eaLnBrk="1" hangingPunct="1">
              <a:buFontTx/>
              <a:buChar char="•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Italicized in print</a:t>
            </a:r>
          </a:p>
          <a:p>
            <a:pPr marL="0" indent="0" eaLnBrk="1" hangingPunct="1">
              <a:buFontTx/>
              <a:buChar char="•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Capitalize genus, but NOT species</a:t>
            </a:r>
          </a:p>
          <a:p>
            <a:pPr marL="0" indent="0" eaLnBrk="1" hangingPunct="1">
              <a:buFontTx/>
              <a:buChar char="•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Underline when writing</a:t>
            </a:r>
          </a:p>
          <a:p>
            <a:pPr marL="0" indent="0" eaLnBrk="1" hangingPunct="1">
              <a:buFontTx/>
              <a:buChar char="•"/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Hudson lee</a:t>
            </a:r>
            <a:endParaRPr lang="en-US" sz="32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3317" name="Picture 4" descr="D:\chapter19\fig19_05_1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838200"/>
            <a:ext cx="3124200" cy="5257800"/>
          </a:xfrm>
        </p:spPr>
      </p:pic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5791200" y="1219200"/>
            <a:ext cx="335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Turdus migratorius</a:t>
            </a:r>
            <a:r>
              <a:rPr lang="en-US" sz="2400"/>
              <a:t/>
            </a:r>
            <a:br>
              <a:rPr lang="en-US" sz="2400"/>
            </a:br>
            <a:endParaRPr lang="en-US" sz="2400"/>
          </a:p>
        </p:txBody>
      </p:sp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6096000" y="62484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American Robin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cmassengale</a:t>
            </a:r>
          </a:p>
        </p:txBody>
      </p:sp>
    </p:spTree>
    <p:extLst>
      <p:ext uri="{BB962C8B-B14F-4D97-AF65-F5344CB8AC3E}">
        <p14:creationId xmlns:p14="http://schemas.microsoft.com/office/powerpoint/2010/main" val="166942948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/>
      <p:bldP spid="131077" grpId="0"/>
      <p:bldP spid="13107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Guess the Scientific Names/Common Names for these organisms: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447800"/>
            <a:ext cx="4114800" cy="4876800"/>
          </a:xfrm>
        </p:spPr>
        <p:txBody>
          <a:bodyPr/>
          <a:lstStyle/>
          <a:p>
            <a:r>
              <a:rPr lang="en-US" dirty="0" smtClean="0"/>
              <a:t>The Gorilla-</a:t>
            </a:r>
          </a:p>
          <a:p>
            <a:endParaRPr lang="en-US" dirty="0"/>
          </a:p>
          <a:p>
            <a:r>
              <a:rPr lang="en-US" i="1" dirty="0" smtClean="0"/>
              <a:t>Puma </a:t>
            </a:r>
            <a:r>
              <a:rPr lang="en-US" i="1" dirty="0" err="1" smtClean="0"/>
              <a:t>concolor</a:t>
            </a:r>
            <a:r>
              <a:rPr lang="en-US" i="1" dirty="0" smtClean="0"/>
              <a:t>-</a:t>
            </a:r>
          </a:p>
          <a:p>
            <a:r>
              <a:rPr lang="en-US" i="1" dirty="0" err="1" smtClean="0"/>
              <a:t>Rhincodon</a:t>
            </a:r>
            <a:r>
              <a:rPr lang="en-US" i="1" dirty="0" smtClean="0"/>
              <a:t> </a:t>
            </a:r>
            <a:r>
              <a:rPr lang="en-US" i="1" dirty="0" err="1" smtClean="0"/>
              <a:t>typus</a:t>
            </a:r>
            <a:r>
              <a:rPr lang="en-US" i="1" dirty="0" smtClean="0"/>
              <a:t>-</a:t>
            </a:r>
          </a:p>
          <a:p>
            <a:r>
              <a:rPr lang="en-US" i="1" dirty="0" err="1" smtClean="0"/>
              <a:t>Felis</a:t>
            </a:r>
            <a:r>
              <a:rPr lang="en-US" i="1" dirty="0" smtClean="0"/>
              <a:t> </a:t>
            </a:r>
            <a:r>
              <a:rPr lang="en-US" i="1" dirty="0" err="1" smtClean="0"/>
              <a:t>domesticus</a:t>
            </a:r>
            <a:r>
              <a:rPr lang="en-US" i="1" dirty="0" smtClean="0"/>
              <a:t>-</a:t>
            </a:r>
          </a:p>
          <a:p>
            <a:r>
              <a:rPr lang="en-US" i="1" dirty="0" smtClean="0"/>
              <a:t>Draco </a:t>
            </a:r>
            <a:r>
              <a:rPr lang="en-US" i="1" dirty="0" err="1" smtClean="0"/>
              <a:t>Volans</a:t>
            </a:r>
            <a:r>
              <a:rPr lang="en-US" i="1" dirty="0" smtClean="0"/>
              <a:t>-</a:t>
            </a:r>
            <a:endParaRPr lang="en-US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876800"/>
          </a:xfrm>
        </p:spPr>
        <p:txBody>
          <a:bodyPr/>
          <a:lstStyle/>
          <a:p>
            <a:r>
              <a:rPr lang="en-US" i="1" dirty="0" smtClean="0"/>
              <a:t>Gorilla </a:t>
            </a:r>
            <a:r>
              <a:rPr lang="en-US" i="1" dirty="0" err="1" smtClean="0"/>
              <a:t>gorilla</a:t>
            </a:r>
            <a:endParaRPr lang="en-US" i="1" dirty="0" smtClean="0"/>
          </a:p>
          <a:p>
            <a:endParaRPr lang="en-US" i="1" dirty="0"/>
          </a:p>
          <a:p>
            <a:r>
              <a:rPr lang="en-US" dirty="0" smtClean="0"/>
              <a:t>Mountain lion</a:t>
            </a:r>
          </a:p>
          <a:p>
            <a:r>
              <a:rPr lang="en-US" dirty="0" smtClean="0"/>
              <a:t>Whale shark</a:t>
            </a:r>
          </a:p>
          <a:p>
            <a:r>
              <a:rPr lang="en-US" dirty="0" smtClean="0"/>
              <a:t>House cat</a:t>
            </a:r>
          </a:p>
          <a:p>
            <a:r>
              <a:rPr lang="en-US" dirty="0" smtClean="0"/>
              <a:t>Dragon/lizard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35850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A5B039-3F9B-4880-9601-4361CF9D09F0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457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Binomial Nomenclature</a:t>
            </a:r>
          </a:p>
        </p:txBody>
      </p:sp>
      <p:pic>
        <p:nvPicPr>
          <p:cNvPr id="45064" name="Picture 8" descr="three_bea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5" r="1888"/>
          <a:stretch>
            <a:fillRect/>
          </a:stretch>
        </p:blipFill>
        <p:spPr bwMode="auto">
          <a:xfrm rot="-197007">
            <a:off x="304800" y="1143000"/>
            <a:ext cx="29432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9" descr="three_bea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3" r="35431"/>
          <a:stretch>
            <a:fillRect/>
          </a:stretch>
        </p:blipFill>
        <p:spPr bwMode="auto">
          <a:xfrm rot="193983">
            <a:off x="2971800" y="2286000"/>
            <a:ext cx="28638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7" name="Picture 11" descr="three_bea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24"/>
          <a:stretch>
            <a:fillRect/>
          </a:stretch>
        </p:blipFill>
        <p:spPr bwMode="auto">
          <a:xfrm rot="250095">
            <a:off x="5943600" y="1371600"/>
            <a:ext cx="291465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685800" y="62484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20th Century Font" pitchFamily="2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20th Century Font" pitchFamily="2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20th Century Font" pitchFamily="2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20th Century Font" pitchFamily="2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20th Century Fon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20th Century Fon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20th Century Fon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20th Century Fon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20th Century Font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latin typeface="Comic Sans MS" pitchFamily="66" charset="0"/>
              </a:rPr>
              <a:t>Which TWO are more closely related?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cmassengale</a:t>
            </a:r>
          </a:p>
        </p:txBody>
      </p:sp>
    </p:spTree>
    <p:extLst>
      <p:ext uri="{BB962C8B-B14F-4D97-AF65-F5344CB8AC3E}">
        <p14:creationId xmlns:p14="http://schemas.microsoft.com/office/powerpoint/2010/main" val="178774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Review!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organism’s name is based on how it is classified.  </a:t>
            </a:r>
          </a:p>
          <a:p>
            <a:r>
              <a:rPr lang="en-US" dirty="0" smtClean="0"/>
              <a:t>Which of the following levels of classification determine the name?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Kingdom and phylum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Genus and species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Class and order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Kingdom and species</a:t>
            </a:r>
          </a:p>
          <a:p>
            <a:pPr marL="0" indent="0">
              <a:buNone/>
            </a:pPr>
            <a:r>
              <a:rPr lang="en-US" dirty="0" smtClean="0"/>
              <a:t>Answer-B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2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What is the fifth level of organization </a:t>
            </a:r>
            <a:r>
              <a:rPr lang="en-US" u="sng" dirty="0" smtClean="0">
                <a:solidFill>
                  <a:schemeClr val="accent5">
                    <a:lumMod val="50000"/>
                  </a:schemeClr>
                </a:solidFill>
              </a:rPr>
              <a:t>starting with the largest level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Phylum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Order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Kingdom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Family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Answer-D Family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88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largest level of classification?</a:t>
            </a:r>
          </a:p>
          <a:p>
            <a:endParaRPr lang="en-US" dirty="0"/>
          </a:p>
          <a:p>
            <a:r>
              <a:rPr lang="en-US" dirty="0" smtClean="0"/>
              <a:t>Answer-kingdom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4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You Will Learn: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Organization makes things make sense.</a:t>
            </a:r>
          </a:p>
          <a:p>
            <a:r>
              <a:rPr lang="en-US" dirty="0" smtClean="0"/>
              <a:t>What if our school was not organized? Imagine if you could go to any class with any kids. </a:t>
            </a:r>
          </a:p>
          <a:p>
            <a:r>
              <a:rPr lang="en-US" dirty="0" smtClean="0"/>
              <a:t>Chaos.</a:t>
            </a:r>
          </a:p>
          <a:p>
            <a:r>
              <a:rPr lang="en-US" dirty="0" smtClean="0"/>
              <a:t>Scientists organize the millions of known organisms based on what they have in common.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6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 smtClean="0"/>
              <a:t>Matt Stafford wrote his </a:t>
            </a:r>
            <a:r>
              <a:rPr lang="en-US" dirty="0" smtClean="0"/>
              <a:t>name scientifically, what would it look like.</a:t>
            </a:r>
          </a:p>
          <a:p>
            <a:r>
              <a:rPr lang="en-US" dirty="0" smtClean="0"/>
              <a:t>Punctuation counts.</a:t>
            </a:r>
          </a:p>
          <a:p>
            <a:r>
              <a:rPr lang="en-US" dirty="0" smtClean="0"/>
              <a:t>So does capitalization.</a:t>
            </a:r>
          </a:p>
          <a:p>
            <a:endParaRPr lang="en-US" dirty="0"/>
          </a:p>
          <a:p>
            <a:r>
              <a:rPr lang="en-US" dirty="0" smtClean="0"/>
              <a:t>Answer- </a:t>
            </a:r>
            <a:r>
              <a:rPr lang="en-US" i="1" dirty="0" smtClean="0"/>
              <a:t>Stafford matt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5786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scientists need to classify animals?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7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List the levels of classification in order from the largest to the smallest. </a:t>
            </a:r>
          </a:p>
          <a:p>
            <a:r>
              <a:rPr lang="en-US" dirty="0" smtClean="0"/>
              <a:t>Kingdom</a:t>
            </a:r>
          </a:p>
          <a:p>
            <a:r>
              <a:rPr lang="en-US" dirty="0" smtClean="0"/>
              <a:t>Phylum</a:t>
            </a:r>
          </a:p>
          <a:p>
            <a:r>
              <a:rPr lang="en-US" dirty="0" smtClean="0"/>
              <a:t>Class </a:t>
            </a:r>
          </a:p>
          <a:p>
            <a:r>
              <a:rPr lang="en-US" dirty="0" smtClean="0"/>
              <a:t>Order </a:t>
            </a:r>
          </a:p>
          <a:p>
            <a:r>
              <a:rPr lang="en-US" dirty="0" smtClean="0"/>
              <a:t>Family </a:t>
            </a:r>
          </a:p>
          <a:p>
            <a:r>
              <a:rPr lang="en-US" dirty="0" smtClean="0"/>
              <a:t>Genus </a:t>
            </a:r>
          </a:p>
          <a:p>
            <a:r>
              <a:rPr lang="en-US" dirty="0" smtClean="0"/>
              <a:t>Species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scientific name for our fish in our aquarium is </a:t>
            </a:r>
            <a:r>
              <a:rPr lang="en-US" i="1" dirty="0" err="1"/>
              <a:t>Carassius</a:t>
            </a:r>
            <a:r>
              <a:rPr lang="en-US" i="1" dirty="0"/>
              <a:t> </a:t>
            </a:r>
            <a:r>
              <a:rPr lang="en-US" i="1" dirty="0" err="1" smtClean="0"/>
              <a:t>auratus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What genus is it part of?</a:t>
            </a:r>
          </a:p>
          <a:p>
            <a:r>
              <a:rPr lang="en-US" dirty="0" smtClean="0"/>
              <a:t>What species is it part of?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575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Now, we create!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Your task is to create a classification key.</a:t>
            </a:r>
          </a:p>
          <a:p>
            <a:r>
              <a:rPr lang="en-US" dirty="0" smtClean="0"/>
              <a:t>You need a piece of notebook paper, a piece of copy paper, and your imagination. </a:t>
            </a:r>
          </a:p>
          <a:p>
            <a:r>
              <a:rPr lang="en-US" dirty="0" smtClean="0"/>
              <a:t>In your classification key, you will select </a:t>
            </a:r>
            <a:r>
              <a:rPr lang="en-US" dirty="0"/>
              <a:t>characteristics of </a:t>
            </a:r>
            <a:r>
              <a:rPr lang="en-US" dirty="0" smtClean="0"/>
              <a:t>an animal </a:t>
            </a:r>
            <a:r>
              <a:rPr lang="en-US" dirty="0"/>
              <a:t>that </a:t>
            </a:r>
            <a:r>
              <a:rPr lang="en-US" dirty="0" smtClean="0"/>
              <a:t>will serve </a:t>
            </a:r>
            <a:r>
              <a:rPr lang="en-US" dirty="0"/>
              <a:t>as the basis for developing </a:t>
            </a:r>
            <a:r>
              <a:rPr lang="en-US" dirty="0" smtClean="0"/>
              <a:t>your </a:t>
            </a:r>
            <a:r>
              <a:rPr lang="en-US" dirty="0"/>
              <a:t>classification key.</a:t>
            </a:r>
          </a:p>
          <a:p>
            <a:r>
              <a:rPr lang="en-US" dirty="0" smtClean="0">
                <a:sym typeface="Wingdings"/>
              </a:rPr>
              <a:t>Then, you will c</a:t>
            </a:r>
            <a:r>
              <a:rPr lang="en-US" dirty="0" smtClean="0"/>
              <a:t>reate </a:t>
            </a:r>
            <a:r>
              <a:rPr lang="en-US" dirty="0"/>
              <a:t>and apply a simple classification key to identify </a:t>
            </a:r>
            <a:r>
              <a:rPr lang="en-US" dirty="0" smtClean="0"/>
              <a:t>at least five organisms.</a:t>
            </a:r>
          </a:p>
          <a:p>
            <a:r>
              <a:rPr lang="en-US" dirty="0" smtClean="0"/>
              <a:t>The five organisms are you and the four people sitting closest to you. Keep it simple. </a:t>
            </a:r>
          </a:p>
          <a:p>
            <a:r>
              <a:rPr lang="en-US" dirty="0" smtClean="0"/>
              <a:t>Use the “scientific name” for your people.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7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81A7F-02BB-4B3F-94F5-B4FF022ABC82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7162800" cy="4572000"/>
          </a:xfrm>
        </p:spPr>
        <p:txBody>
          <a:bodyPr/>
          <a:lstStyle/>
          <a:p>
            <a:pPr eaLnBrk="1" hangingPunct="1">
              <a:buFontTx/>
              <a:buChar char="•"/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There are </a:t>
            </a:r>
            <a:r>
              <a:rPr lang="en-US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13 billion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known species of organisms</a:t>
            </a:r>
          </a:p>
          <a:p>
            <a:pPr eaLnBrk="1" hangingPunct="1">
              <a:buFontTx/>
              <a:buChar char="•"/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This is </a:t>
            </a:r>
            <a:r>
              <a:rPr lang="en-US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only 5% of all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organisms that ever lived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.</a:t>
            </a:r>
            <a:endParaRPr lang="en-US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New organisms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are still being found and identified.</a:t>
            </a:r>
          </a:p>
          <a:p>
            <a:pPr eaLnBrk="1" hangingPunct="1">
              <a:buFontTx/>
              <a:buChar char="•"/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How do we handle all this?</a:t>
            </a:r>
          </a:p>
          <a:p>
            <a:pPr eaLnBrk="1" hangingPunct="1">
              <a:buFontTx/>
              <a:buChar char="•"/>
              <a:defRPr/>
            </a:pPr>
            <a:endParaRPr lang="en-US" sz="3600" b="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382000" cy="457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Species of Organisms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cmassengale</a:t>
            </a:r>
          </a:p>
        </p:txBody>
      </p:sp>
    </p:spTree>
    <p:extLst>
      <p:ext uri="{BB962C8B-B14F-4D97-AF65-F5344CB8AC3E}">
        <p14:creationId xmlns:p14="http://schemas.microsoft.com/office/powerpoint/2010/main" val="41514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Grouping objects based on what they have in common is called </a:t>
            </a:r>
            <a:r>
              <a:rPr lang="en-US" sz="3600" b="1" dirty="0" smtClean="0"/>
              <a:t>classification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The science of identifying, classifying, and naming living things is called </a:t>
            </a:r>
            <a:r>
              <a:rPr lang="en-US" sz="3600" b="1" dirty="0" smtClean="0"/>
              <a:t>taxonomy.  </a:t>
            </a:r>
          </a:p>
          <a:p>
            <a:r>
              <a:rPr lang="en-US" sz="3600" dirty="0" smtClean="0"/>
              <a:t>An organism’s structure is its </a:t>
            </a:r>
            <a:r>
              <a:rPr lang="en-US" sz="3600" b="1" dirty="0" smtClean="0"/>
              <a:t>morphology.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6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classification of organisms helps scientists these questions:</a:t>
            </a:r>
          </a:p>
          <a:p>
            <a:r>
              <a:rPr lang="en-US" dirty="0" smtClean="0"/>
              <a:t>How many species are there?</a:t>
            </a:r>
          </a:p>
          <a:p>
            <a:r>
              <a:rPr lang="en-US" dirty="0" smtClean="0"/>
              <a:t>What are the characteristics of each organism?</a:t>
            </a:r>
          </a:p>
          <a:p>
            <a:r>
              <a:rPr lang="en-US" dirty="0" smtClean="0"/>
              <a:t>What are the relationships between species?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Why do we need to know this info?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9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try classifying!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classify the objects in your bag in any categories you want but </a:t>
            </a:r>
            <a:r>
              <a:rPr lang="en-US" u="sng" dirty="0" smtClean="0"/>
              <a:t>all objects must be classified.</a:t>
            </a:r>
          </a:p>
          <a:p>
            <a:r>
              <a:rPr lang="en-US" dirty="0" smtClean="0"/>
              <a:t>You can have as many classes as you want but you must be able to explain the classifying criteria.</a:t>
            </a:r>
            <a:endParaRPr lang="en-US" dirty="0"/>
          </a:p>
        </p:txBody>
      </p:sp>
      <p:pic>
        <p:nvPicPr>
          <p:cNvPr id="1026" name="Picture 2" descr="C:\Users\millert\AppData\Local\Microsoft\Windows\Temporary Internet Files\Content.IE5\ZEVR8GT7\MC90029091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665663"/>
            <a:ext cx="1474787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0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Now, let’s evaluate what we discovered!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classes did we have that were the same?</a:t>
            </a:r>
          </a:p>
          <a:p>
            <a:r>
              <a:rPr lang="en-US" dirty="0" smtClean="0"/>
              <a:t>How many different classes did we have?</a:t>
            </a:r>
          </a:p>
          <a:p>
            <a:r>
              <a:rPr lang="en-US" dirty="0" smtClean="0"/>
              <a:t>What were some of the problems you had in deciding how to classify some of the items?</a:t>
            </a:r>
          </a:p>
          <a:p>
            <a:r>
              <a:rPr lang="en-US" dirty="0" smtClean="0"/>
              <a:t>Would rules or guidelines have been helpful?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9530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9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65F9F81537F34EB8B8E77C27A1D6DB" ma:contentTypeVersion="0" ma:contentTypeDescription="Create a new document." ma:contentTypeScope="" ma:versionID="dc0ee200c45828f35c93eec2d662a5e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9df92b6f6e8fcb7420d1a432c65589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0A07D9-AE6B-48F4-848D-1E420E9DEA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41E6A7-8B08-4199-ADF9-346F5F2D2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48F57AE-4763-4D5B-98E7-CCFE3424263D}">
  <ds:schemaRefs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1739</Words>
  <Application>Microsoft Macintosh PowerPoint</Application>
  <PresentationFormat>On-screen Show (4:3)</PresentationFormat>
  <Paragraphs>323</Paragraphs>
  <Slides>44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Calibri</vt:lpstr>
      <vt:lpstr>Comic Sans MS</vt:lpstr>
      <vt:lpstr>Symbol</vt:lpstr>
      <vt:lpstr>Times New Roman</vt:lpstr>
      <vt:lpstr>Verdana</vt:lpstr>
      <vt:lpstr>Wingdings</vt:lpstr>
      <vt:lpstr>Arial</vt:lpstr>
      <vt:lpstr>Office Theme</vt:lpstr>
      <vt:lpstr>and Levels of Organization  Lesson 3</vt:lpstr>
      <vt:lpstr>Standards for this unit</vt:lpstr>
      <vt:lpstr>Terms to know:</vt:lpstr>
      <vt:lpstr>What You Will Learn:</vt:lpstr>
      <vt:lpstr>Species of Organisms</vt:lpstr>
      <vt:lpstr>Taxonomy</vt:lpstr>
      <vt:lpstr>Classification</vt:lpstr>
      <vt:lpstr>Let’s try classifying!</vt:lpstr>
      <vt:lpstr>Now, let’s evaluate what we discovered!</vt:lpstr>
      <vt:lpstr>History of Classification </vt:lpstr>
      <vt:lpstr>Benefits of Classifying</vt:lpstr>
      <vt:lpstr>Levels of Classification</vt:lpstr>
      <vt:lpstr>Levels of Classification</vt:lpstr>
      <vt:lpstr>From Top to Bottom-</vt:lpstr>
      <vt:lpstr>The Six Kingdoms</vt:lpstr>
      <vt:lpstr>The Six Kingdoms</vt:lpstr>
      <vt:lpstr>The Six Kingdoms</vt:lpstr>
      <vt:lpstr>From Top to Bottom-</vt:lpstr>
      <vt:lpstr>From Top to Bottom-</vt:lpstr>
      <vt:lpstr>From Top to Bottom-</vt:lpstr>
      <vt:lpstr>From Top to Bottom-</vt:lpstr>
      <vt:lpstr>From Top to Bottom-</vt:lpstr>
      <vt:lpstr>From Top to Bottom-</vt:lpstr>
      <vt:lpstr>From Top to Bottom-</vt:lpstr>
      <vt:lpstr>PowerPoint Presentation</vt:lpstr>
      <vt:lpstr>PowerPoint Presentation</vt:lpstr>
      <vt:lpstr>The Groups </vt:lpstr>
      <vt:lpstr>PowerPoint Presentation</vt:lpstr>
      <vt:lpstr>So, What Happens When a New Animal is Discovered?</vt:lpstr>
      <vt:lpstr>Dichotomous Keys </vt:lpstr>
      <vt:lpstr>How a Dichotomous Key Works…</vt:lpstr>
      <vt:lpstr>Example of a Dichotomous Key…</vt:lpstr>
      <vt:lpstr>Binomial Nomenclature</vt:lpstr>
      <vt:lpstr>Standardized Naming</vt:lpstr>
      <vt:lpstr>Guess the Scientific Names/Common Names for these organisms:</vt:lpstr>
      <vt:lpstr>Binomial Nomenclature</vt:lpstr>
      <vt:lpstr>Review!</vt:lpstr>
      <vt:lpstr>Question #2</vt:lpstr>
      <vt:lpstr>Question #3</vt:lpstr>
      <vt:lpstr>Question #4</vt:lpstr>
      <vt:lpstr>Question #5</vt:lpstr>
      <vt:lpstr>Question #6</vt:lpstr>
      <vt:lpstr>Question #7</vt:lpstr>
      <vt:lpstr>Now, we create!</vt:lpstr>
    </vt:vector>
  </TitlesOfParts>
  <Company>GCSSD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Hudson</dc:creator>
  <cp:lastModifiedBy>Microsoft Office User</cp:lastModifiedBy>
  <cp:revision>45</cp:revision>
  <cp:lastPrinted>2013-09-03T12:52:45Z</cp:lastPrinted>
  <dcterms:created xsi:type="dcterms:W3CDTF">2012-08-15T00:11:21Z</dcterms:created>
  <dcterms:modified xsi:type="dcterms:W3CDTF">2016-08-26T16:14:04Z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0x010100D765F9F81537F34EB8B8E77C27A1D6DB</vt:lpwstr>
  </property>
</Properties>
</file>