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79" r:id="rId4"/>
    <p:sldId id="28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81" r:id="rId22"/>
    <p:sldId id="274" r:id="rId23"/>
    <p:sldId id="275" r:id="rId24"/>
    <p:sldId id="276" r:id="rId25"/>
    <p:sldId id="277" r:id="rId26"/>
    <p:sldId id="27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2/14/2014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2/14/2014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2/14/2014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2/14/2014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2/14/2014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2/14/2014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2/14/2014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dc.gov/alcohol/faqs.htm#heavyDrinking" TargetMode="External"/><Relationship Id="rId2" Type="http://schemas.openxmlformats.org/officeDocument/2006/relationships/hyperlink" Target="http://www.cdc.gov/alcohol/faqs.htm#bingeDrinking" TargetMode="External"/><Relationship Id="rId1" Type="http://schemas.openxmlformats.org/officeDocument/2006/relationships/slideLayout" Target="../slideLayouts/slideLayout2.xml"/><Relationship Id="rId5" Type="http://schemas.openxmlformats.org/officeDocument/2006/relationships/hyperlink" Target="http://www.cdc.gov/alcohol/faqs.htm#drinkPreg" TargetMode="External"/><Relationship Id="rId4" Type="http://schemas.openxmlformats.org/officeDocument/2006/relationships/hyperlink" Target="http://www.cdc.gov/alcohol/faqs.htm#you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dc.gov/ncbddd/fasd/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dc.gov/alcohol/faqs.htm#bingeDrinking" TargetMode="External"/><Relationship Id="rId2" Type="http://schemas.openxmlformats.org/officeDocument/2006/relationships/hyperlink" Target="http://www.cdc.gov/ncbddd/fasd/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htsa.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htsa.gov/people/injury/alcohol/SFST/appendix_a.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Xj4mWkNvq3c&amp;list=PLCD5564C819F6976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file:///\\fcs-w2k8\teachers\youngd\SFST%20Activiti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abycenter.com/0_developmental-milestones-grasping_6578.bc" TargetMode="External"/><Relationship Id="rId2" Type="http://schemas.openxmlformats.org/officeDocument/2006/relationships/hyperlink" Target="http://www.babycenter.com/" TargetMode="External"/><Relationship Id="rId1" Type="http://schemas.openxmlformats.org/officeDocument/2006/relationships/slideLayout" Target="../slideLayouts/slideLayout2.xml"/><Relationship Id="rId5" Type="http://schemas.openxmlformats.org/officeDocument/2006/relationships/hyperlink" Target="http://www.babycenter.com/0_developmental-milestones-sitting_6505.bc" TargetMode="External"/><Relationship Id="rId4" Type="http://schemas.openxmlformats.org/officeDocument/2006/relationships/hyperlink" Target="http://www.babycenter.com/0_developmental-milestones-rolling-over_6504.bc"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ehow.com/info_8145345_difference-between-somatic-autonomic-system.html#ixzz2tKD18GU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EFFECTS OF ALCOHOL and Standardized Field Sobriety Testing</a:t>
            </a:r>
            <a:endParaRPr lang="en-US" sz="3200" dirty="0"/>
          </a:p>
        </p:txBody>
      </p:sp>
      <p:sp>
        <p:nvSpPr>
          <p:cNvPr id="3" name="Subtitle 2"/>
          <p:cNvSpPr>
            <a:spLocks noGrp="1"/>
          </p:cNvSpPr>
          <p:nvPr>
            <p:ph type="subTitle" idx="1"/>
          </p:nvPr>
        </p:nvSpPr>
        <p:spPr/>
        <p:txBody>
          <a:bodyPr>
            <a:normAutofit fontScale="92500" lnSpcReduction="10000"/>
          </a:bodyPr>
          <a:lstStyle/>
          <a:p>
            <a:r>
              <a:rPr lang="en-US" dirty="0" smtClean="0"/>
              <a:t>Criminal Justice 1, 2, and 3</a:t>
            </a:r>
          </a:p>
          <a:p>
            <a:r>
              <a:rPr lang="en-US" dirty="0" smtClean="0"/>
              <a:t>Instructor: Drew Young</a:t>
            </a:r>
            <a:endParaRPr lang="en-US" dirty="0"/>
          </a:p>
        </p:txBody>
      </p:sp>
    </p:spTree>
    <p:extLst>
      <p:ext uri="{BB962C8B-B14F-4D97-AF65-F5344CB8AC3E}">
        <p14:creationId xmlns:p14="http://schemas.microsoft.com/office/powerpoint/2010/main" val="2068391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EXCESSIVE USE, BINGE Drinking, and heavy drinking</a:t>
            </a:r>
            <a:endParaRPr lang="en-US" dirty="0"/>
          </a:p>
        </p:txBody>
      </p:sp>
      <p:sp>
        <p:nvSpPr>
          <p:cNvPr id="3" name="Content Placeholder 2"/>
          <p:cNvSpPr>
            <a:spLocks noGrp="1"/>
          </p:cNvSpPr>
          <p:nvPr>
            <p:ph idx="1"/>
          </p:nvPr>
        </p:nvSpPr>
        <p:spPr/>
        <p:txBody>
          <a:bodyPr>
            <a:normAutofit/>
          </a:bodyPr>
          <a:lstStyle/>
          <a:p>
            <a:r>
              <a:rPr lang="en-US" sz="1600" b="1" dirty="0"/>
              <a:t>What is excessive alcohol use? </a:t>
            </a:r>
            <a:r>
              <a:rPr lang="en-US" sz="1600" dirty="0"/>
              <a:t/>
            </a:r>
            <a:br>
              <a:rPr lang="en-US" sz="1600" dirty="0"/>
            </a:br>
            <a:r>
              <a:rPr lang="en-US" sz="1600" dirty="0"/>
              <a:t>Excessive alcohol use includes </a:t>
            </a:r>
            <a:r>
              <a:rPr lang="en-US" sz="1600" dirty="0">
                <a:hlinkClick r:id="rId2"/>
              </a:rPr>
              <a:t>binge drinking</a:t>
            </a:r>
            <a:r>
              <a:rPr lang="en-US" sz="1600" dirty="0"/>
              <a:t>, </a:t>
            </a:r>
            <a:r>
              <a:rPr lang="en-US" sz="1600" dirty="0">
                <a:hlinkClick r:id="rId3"/>
              </a:rPr>
              <a:t>heavy drinking</a:t>
            </a:r>
            <a:r>
              <a:rPr lang="en-US" sz="1600" dirty="0"/>
              <a:t>, </a:t>
            </a:r>
            <a:r>
              <a:rPr lang="en-US" sz="1600" dirty="0">
                <a:hlinkClick r:id="rId4"/>
              </a:rPr>
              <a:t>any alcohol use by people under the age 21 minimum legal drinking age</a:t>
            </a:r>
            <a:r>
              <a:rPr lang="en-US" sz="1600" dirty="0"/>
              <a:t>, and </a:t>
            </a:r>
            <a:r>
              <a:rPr lang="en-US" sz="1600" dirty="0">
                <a:hlinkClick r:id="rId5"/>
              </a:rPr>
              <a:t>any alcohol use by pregnant women</a:t>
            </a:r>
            <a:r>
              <a:rPr lang="en-US" sz="1600" dirty="0" smtClean="0">
                <a:hlinkClick r:id="rId5"/>
              </a:rPr>
              <a:t>.</a:t>
            </a:r>
            <a:endParaRPr lang="en-US" sz="1600" dirty="0" smtClean="0"/>
          </a:p>
          <a:p>
            <a:endParaRPr lang="en-US" sz="1600" dirty="0" smtClean="0"/>
          </a:p>
          <a:p>
            <a:r>
              <a:rPr lang="en-US" sz="1600" dirty="0"/>
              <a:t>B</a:t>
            </a:r>
            <a:r>
              <a:rPr lang="en-US" sz="1600" dirty="0" smtClean="0"/>
              <a:t>inge </a:t>
            </a:r>
            <a:r>
              <a:rPr lang="en-US" sz="1600" dirty="0"/>
              <a:t>drinking is defined as a pattern of alcohol consumption that brings the blood alcohol concentration (BAC) level to 0.08% or more. This pattern of drinking usually corresponds to 5 or more drinks on a single occasion for men or 4 or more drinks on a single occasion for women, generally within about 2 </a:t>
            </a:r>
            <a:r>
              <a:rPr lang="en-US" sz="1600" dirty="0" smtClean="0"/>
              <a:t>hours.</a:t>
            </a:r>
          </a:p>
          <a:p>
            <a:endParaRPr lang="en-US" sz="1600" dirty="0"/>
          </a:p>
          <a:p>
            <a:r>
              <a:rPr lang="en-US" sz="1600" b="1" dirty="0"/>
              <a:t>What do you mean by heavy drinking?</a:t>
            </a:r>
            <a:r>
              <a:rPr lang="en-US" sz="1600" dirty="0"/>
              <a:t/>
            </a:r>
            <a:br>
              <a:rPr lang="en-US" sz="1600" dirty="0"/>
            </a:br>
            <a:r>
              <a:rPr lang="en-US" sz="1600" dirty="0"/>
              <a:t>For men, heavy drinking is typically defined as consuming an average of more than 2 drinks per day, or more than 14 drinks per week. For women, heavy drinking is typically defined as consuming an average of more than 1 drink per day, or more than 7 drinks per week.</a:t>
            </a:r>
            <a:endParaRPr lang="en-US" sz="1600" dirty="0"/>
          </a:p>
        </p:txBody>
      </p:sp>
    </p:spTree>
    <p:extLst>
      <p:ext uri="{BB962C8B-B14F-4D97-AF65-F5344CB8AC3E}">
        <p14:creationId xmlns:p14="http://schemas.microsoft.com/office/powerpoint/2010/main" val="3189508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ALCOHOLISM VS. ABUSE</a:t>
            </a:r>
            <a:endParaRPr lang="en-US" dirty="0"/>
          </a:p>
        </p:txBody>
      </p:sp>
      <p:sp>
        <p:nvSpPr>
          <p:cNvPr id="3" name="Content Placeholder 2"/>
          <p:cNvSpPr>
            <a:spLocks noGrp="1"/>
          </p:cNvSpPr>
          <p:nvPr>
            <p:ph idx="1"/>
          </p:nvPr>
        </p:nvSpPr>
        <p:spPr/>
        <p:txBody>
          <a:bodyPr>
            <a:normAutofit lnSpcReduction="10000"/>
          </a:bodyPr>
          <a:lstStyle/>
          <a:p>
            <a:r>
              <a:rPr lang="en-US" sz="1400" b="1" dirty="0"/>
              <a:t>What is the difference between alcoholism and alcohol abuse?</a:t>
            </a:r>
            <a:r>
              <a:rPr lang="en-US" sz="1400" dirty="0"/>
              <a:t/>
            </a:r>
            <a:br>
              <a:rPr lang="en-US" sz="1400" dirty="0"/>
            </a:br>
            <a:r>
              <a:rPr lang="en-US" sz="1400" dirty="0"/>
              <a:t>Alcohol abuse</a:t>
            </a:r>
            <a:r>
              <a:rPr lang="en-US" sz="1400" baseline="30000" dirty="0"/>
              <a:t>4</a:t>
            </a:r>
            <a:r>
              <a:rPr lang="en-US" sz="1400" dirty="0"/>
              <a:t> is a pattern of drinking that results in harm to one’s health, interpersonal relationships, or ability to work. Manifestations of alcohol abuse include the following:</a:t>
            </a:r>
          </a:p>
          <a:p>
            <a:r>
              <a:rPr lang="en-US" sz="1400" dirty="0"/>
              <a:t>Failure to fulfill major responsibilities at work, school, or home.</a:t>
            </a:r>
          </a:p>
          <a:p>
            <a:r>
              <a:rPr lang="en-US" sz="1400" dirty="0"/>
              <a:t>Drinking in dangerous situations, such as drinking while driving or operating machinery.</a:t>
            </a:r>
          </a:p>
          <a:p>
            <a:r>
              <a:rPr lang="en-US" sz="1400" dirty="0"/>
              <a:t>Legal problems related to alcohol, such as being arrested for drinking while driving or for physically hurting someone while drunk.</a:t>
            </a:r>
          </a:p>
          <a:p>
            <a:r>
              <a:rPr lang="en-US" sz="1400" dirty="0"/>
              <a:t>Continued drinking despite ongoing relationship problems that are caused or worsened by drinking.</a:t>
            </a:r>
          </a:p>
          <a:p>
            <a:r>
              <a:rPr lang="en-US" sz="1400" dirty="0"/>
              <a:t>Long-term alcohol abuse can turn into alcohol dependence</a:t>
            </a:r>
            <a:r>
              <a:rPr lang="en-US" sz="1400" dirty="0" smtClean="0"/>
              <a:t>.</a:t>
            </a:r>
          </a:p>
          <a:p>
            <a:endParaRPr lang="en-US" sz="1400" dirty="0"/>
          </a:p>
          <a:p>
            <a:r>
              <a:rPr lang="en-US" sz="1400" dirty="0"/>
              <a:t>Dependency on alcohol, also known as alcohol addiction and alcoholism</a:t>
            </a:r>
            <a:r>
              <a:rPr lang="en-US" sz="1400" baseline="30000" dirty="0"/>
              <a:t>4</a:t>
            </a:r>
            <a:r>
              <a:rPr lang="en-US" sz="1400" dirty="0"/>
              <a:t>, is a chronic disease. The signs and symptoms of alcohol dependence include—</a:t>
            </a:r>
          </a:p>
          <a:p>
            <a:r>
              <a:rPr lang="en-US" sz="1400" dirty="0"/>
              <a:t>A strong craving for alcohol.</a:t>
            </a:r>
          </a:p>
          <a:p>
            <a:r>
              <a:rPr lang="en-US" sz="1400" dirty="0"/>
              <a:t>Continued use despite repeated physical, psychological, or interpersonal problems.</a:t>
            </a:r>
          </a:p>
          <a:p>
            <a:r>
              <a:rPr lang="en-US" sz="1400" dirty="0"/>
              <a:t>The inability to limit drinking.</a:t>
            </a:r>
          </a:p>
          <a:p>
            <a:endParaRPr lang="en-US" sz="1200" dirty="0"/>
          </a:p>
        </p:txBody>
      </p:sp>
    </p:spTree>
    <p:extLst>
      <p:ext uri="{BB962C8B-B14F-4D97-AF65-F5344CB8AC3E}">
        <p14:creationId xmlns:p14="http://schemas.microsoft.com/office/powerpoint/2010/main" val="2229457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INTOXICATION</a:t>
            </a:r>
            <a:endParaRPr lang="en-US" dirty="0"/>
          </a:p>
        </p:txBody>
      </p:sp>
      <p:sp>
        <p:nvSpPr>
          <p:cNvPr id="3" name="Content Placeholder 2"/>
          <p:cNvSpPr>
            <a:spLocks noGrp="1"/>
          </p:cNvSpPr>
          <p:nvPr>
            <p:ph idx="1"/>
          </p:nvPr>
        </p:nvSpPr>
        <p:spPr/>
        <p:txBody>
          <a:bodyPr>
            <a:normAutofit/>
          </a:bodyPr>
          <a:lstStyle/>
          <a:p>
            <a:r>
              <a:rPr lang="en-US" sz="1600" dirty="0"/>
              <a:t>Alcohol intoxication can be harmful for a variety of reasons, including—</a:t>
            </a:r>
          </a:p>
          <a:p>
            <a:r>
              <a:rPr lang="en-US" sz="1600" dirty="0"/>
              <a:t>Impaired brain function resulting in poor judgment, reduced reaction time, loss of balance and motor skills, or slurred speech.</a:t>
            </a:r>
          </a:p>
          <a:p>
            <a:r>
              <a:rPr lang="en-US" sz="1600" dirty="0"/>
              <a:t>Dilation of blood vessels causing a feeling of warmth but resulting in rapid loss of body heat.</a:t>
            </a:r>
          </a:p>
          <a:p>
            <a:r>
              <a:rPr lang="en-US" sz="1600" dirty="0"/>
              <a:t>Increased risk of certain cancers, stroke, and liver diseases (e.g., cirrhosis), particularly when excessive amounts of alcohol are consumed over extended periods of time.</a:t>
            </a:r>
          </a:p>
          <a:p>
            <a:r>
              <a:rPr lang="en-US" sz="1600" dirty="0"/>
              <a:t>Damage to a developing fetus if consumed by pregnant women</a:t>
            </a:r>
            <a:r>
              <a:rPr lang="en-US" sz="1600" dirty="0" smtClean="0"/>
              <a:t>.</a:t>
            </a:r>
            <a:endParaRPr lang="en-US" sz="1600" dirty="0"/>
          </a:p>
          <a:p>
            <a:r>
              <a:rPr lang="en-US" sz="1600" dirty="0"/>
              <a:t>Increased risk of motor-vehicle traffic crashes, violence, and other injuries.</a:t>
            </a:r>
          </a:p>
          <a:p>
            <a:r>
              <a:rPr lang="en-US" sz="1600" dirty="0"/>
              <a:t>Coma and death can occur if alcohol is consumed rapidly and in large amounts.</a:t>
            </a:r>
          </a:p>
          <a:p>
            <a:endParaRPr lang="en-US" sz="1600" dirty="0"/>
          </a:p>
        </p:txBody>
      </p:sp>
    </p:spTree>
    <p:extLst>
      <p:ext uri="{BB962C8B-B14F-4D97-AF65-F5344CB8AC3E}">
        <p14:creationId xmlns:p14="http://schemas.microsoft.com/office/powerpoint/2010/main" val="3359379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PROBLEMS</a:t>
            </a:r>
            <a:endParaRPr lang="en-US" dirty="0"/>
          </a:p>
        </p:txBody>
      </p:sp>
      <p:sp>
        <p:nvSpPr>
          <p:cNvPr id="3" name="Content Placeholder 2"/>
          <p:cNvSpPr>
            <a:spLocks noGrp="1"/>
          </p:cNvSpPr>
          <p:nvPr>
            <p:ph idx="1"/>
          </p:nvPr>
        </p:nvSpPr>
        <p:spPr/>
        <p:txBody>
          <a:bodyPr>
            <a:normAutofit lnSpcReduction="10000"/>
          </a:bodyPr>
          <a:lstStyle/>
          <a:p>
            <a:r>
              <a:rPr lang="en-US" b="1" dirty="0"/>
              <a:t>How do I know if I have a drinking problem?</a:t>
            </a:r>
            <a:r>
              <a:rPr lang="en-US" dirty="0"/>
              <a:t/>
            </a:r>
            <a:br>
              <a:rPr lang="en-US" dirty="0"/>
            </a:br>
            <a:r>
              <a:rPr lang="en-US" dirty="0"/>
              <a:t>Drinking is a problem if it causes trouble in your relationships, in school, in social activities, or in how you think and feel. If you are concerned that either you or someone in your family might have a drinking problem, consult your personal health care provider</a:t>
            </a:r>
            <a:r>
              <a:rPr lang="en-US" dirty="0" smtClean="0"/>
              <a:t>.</a:t>
            </a:r>
          </a:p>
          <a:p>
            <a:endParaRPr lang="en-US" dirty="0"/>
          </a:p>
          <a:p>
            <a:r>
              <a:rPr lang="en-US" b="1" dirty="0"/>
              <a:t>What can I do if I or someone I know has a drinking problem?</a:t>
            </a:r>
            <a:r>
              <a:rPr lang="en-US" dirty="0"/>
              <a:t/>
            </a:r>
            <a:br>
              <a:rPr lang="en-US" dirty="0"/>
            </a:br>
            <a:r>
              <a:rPr lang="en-US" dirty="0"/>
              <a:t>Consult your personal health care provider if you feel you or someone you know has a drinking problem. Other resources include the National Drug and Alcohol Treatment Referral Routing Service available at 1-800-662-HELP. This service can provide you with information about treatment programs in your local community and allow you to speak with someone about alcohol </a:t>
            </a:r>
            <a:r>
              <a:rPr lang="en-US" dirty="0" smtClean="0"/>
              <a:t>problems.</a:t>
            </a:r>
            <a:endParaRPr lang="en-US" dirty="0"/>
          </a:p>
        </p:txBody>
      </p:sp>
    </p:spTree>
    <p:extLst>
      <p:ext uri="{BB962C8B-B14F-4D97-AF65-F5344CB8AC3E}">
        <p14:creationId xmlns:p14="http://schemas.microsoft.com/office/powerpoint/2010/main" val="2474000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HEALTH PROBLEMS ASSOCIATED WITH EXCESSIVE ALCOHOL USE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What health problems are associated with excessive alcohol use?</a:t>
            </a:r>
            <a:r>
              <a:rPr lang="en-US" dirty="0"/>
              <a:t/>
            </a:r>
            <a:br>
              <a:rPr lang="en-US" dirty="0"/>
            </a:br>
            <a:r>
              <a:rPr lang="en-US" dirty="0"/>
              <a:t>Excessive drinking both in the form of heavy drinking or binge drinking, is associated with numerous health problems, including—</a:t>
            </a:r>
          </a:p>
          <a:p>
            <a:r>
              <a:rPr lang="en-US" dirty="0"/>
              <a:t>Chronic diseases such as liver cirrhosis (damage to liver cells); pancreatitis (inflammation of the pancreas); various cancers, including liver, mouth, throat, larynx (the voice box), and esophagus; high blood pressure; and psychological disorders.</a:t>
            </a:r>
          </a:p>
          <a:p>
            <a:r>
              <a:rPr lang="en-US" dirty="0"/>
              <a:t>Unintentional injuries, such as motor-vehicle traffic crashes, falls, drowning, burns and firearm injuries.</a:t>
            </a:r>
          </a:p>
          <a:p>
            <a:r>
              <a:rPr lang="en-US" dirty="0"/>
              <a:t>Violence, such as child maltreatment, homicide, and suicide.</a:t>
            </a:r>
          </a:p>
          <a:p>
            <a:r>
              <a:rPr lang="en-US" dirty="0"/>
              <a:t>Harm to a developing fetus if a woman drinks while pregnant, such as </a:t>
            </a:r>
            <a:r>
              <a:rPr lang="en-US" dirty="0">
                <a:hlinkClick r:id="rId2"/>
              </a:rPr>
              <a:t>fetal alcohol spectrum disorders</a:t>
            </a:r>
            <a:r>
              <a:rPr lang="en-US" dirty="0"/>
              <a:t>.</a:t>
            </a:r>
          </a:p>
          <a:p>
            <a:r>
              <a:rPr lang="en-US" dirty="0"/>
              <a:t>Sudden infant death syndrome (SIDS).</a:t>
            </a:r>
          </a:p>
          <a:p>
            <a:r>
              <a:rPr lang="en-US" dirty="0"/>
              <a:t>Alcohol abuse or dependence.</a:t>
            </a:r>
          </a:p>
          <a:p>
            <a:endParaRPr lang="en-US" dirty="0"/>
          </a:p>
        </p:txBody>
      </p:sp>
    </p:spTree>
    <p:extLst>
      <p:ext uri="{BB962C8B-B14F-4D97-AF65-F5344CB8AC3E}">
        <p14:creationId xmlns:p14="http://schemas.microsoft.com/office/powerpoint/2010/main" val="2570156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YOUTH AND DRINKING</a:t>
            </a:r>
            <a:endParaRPr lang="en-US" dirty="0"/>
          </a:p>
        </p:txBody>
      </p:sp>
      <p:sp>
        <p:nvSpPr>
          <p:cNvPr id="3" name="Content Placeholder 2"/>
          <p:cNvSpPr>
            <a:spLocks noGrp="1"/>
          </p:cNvSpPr>
          <p:nvPr>
            <p:ph idx="1"/>
          </p:nvPr>
        </p:nvSpPr>
        <p:spPr/>
        <p:txBody>
          <a:bodyPr/>
          <a:lstStyle/>
          <a:p>
            <a:r>
              <a:rPr lang="en-US" b="1" dirty="0"/>
              <a:t>I’m young. Is drinking bad for my health?</a:t>
            </a:r>
            <a:r>
              <a:rPr lang="en-US" dirty="0"/>
              <a:t/>
            </a:r>
            <a:br>
              <a:rPr lang="en-US" dirty="0"/>
            </a:br>
            <a:r>
              <a:rPr lang="en-US" dirty="0" smtClean="0"/>
              <a:t>Yes.</a:t>
            </a:r>
            <a:r>
              <a:rPr lang="en-US" baseline="30000" dirty="0"/>
              <a:t> </a:t>
            </a:r>
            <a:r>
              <a:rPr lang="en-US" dirty="0" smtClean="0"/>
              <a:t> </a:t>
            </a:r>
            <a:r>
              <a:rPr lang="en-US" dirty="0"/>
              <a:t>Studies have shown that alcohol use by youth and young adults increases the risk of both fatal and nonfatal </a:t>
            </a:r>
            <a:r>
              <a:rPr lang="en-US" dirty="0" smtClean="0"/>
              <a:t>injuries.</a:t>
            </a:r>
            <a:r>
              <a:rPr lang="en-US" baseline="30000" dirty="0"/>
              <a:t> </a:t>
            </a:r>
            <a:r>
              <a:rPr lang="en-US" dirty="0" smtClean="0"/>
              <a:t> </a:t>
            </a:r>
            <a:r>
              <a:rPr lang="en-US" dirty="0"/>
              <a:t>Research has also shown that youth who use alcohol before age 15 are five times more likely to become alcohol dependent than adults who begin drinking at age </a:t>
            </a:r>
            <a:r>
              <a:rPr lang="en-US" dirty="0" smtClean="0"/>
              <a:t>21.</a:t>
            </a:r>
            <a:r>
              <a:rPr lang="en-US" baseline="30000" dirty="0"/>
              <a:t> </a:t>
            </a:r>
            <a:r>
              <a:rPr lang="en-US" dirty="0" smtClean="0"/>
              <a:t>Other </a:t>
            </a:r>
            <a:r>
              <a:rPr lang="en-US" dirty="0"/>
              <a:t>consequences of youth alcohol use include increased risky sexual behaviors, poor school performance, and increased risk of suicide and </a:t>
            </a:r>
            <a:r>
              <a:rPr lang="en-US" dirty="0" smtClean="0"/>
              <a:t>homicide.</a:t>
            </a:r>
            <a:endParaRPr lang="en-US" dirty="0"/>
          </a:p>
        </p:txBody>
      </p:sp>
    </p:spTree>
    <p:extLst>
      <p:ext uri="{BB962C8B-B14F-4D97-AF65-F5344CB8AC3E}">
        <p14:creationId xmlns:p14="http://schemas.microsoft.com/office/powerpoint/2010/main" val="3369699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DRINKING AND PREGNANCY</a:t>
            </a:r>
            <a:endParaRPr lang="en-US" dirty="0"/>
          </a:p>
        </p:txBody>
      </p:sp>
      <p:sp>
        <p:nvSpPr>
          <p:cNvPr id="3" name="Content Placeholder 2"/>
          <p:cNvSpPr>
            <a:spLocks noGrp="1"/>
          </p:cNvSpPr>
          <p:nvPr>
            <p:ph idx="1"/>
          </p:nvPr>
        </p:nvSpPr>
        <p:spPr/>
        <p:txBody>
          <a:bodyPr/>
          <a:lstStyle/>
          <a:p>
            <a:r>
              <a:rPr lang="en-US" b="1" dirty="0"/>
              <a:t>Is it okay to drink when pregnant?</a:t>
            </a:r>
            <a:r>
              <a:rPr lang="en-US" dirty="0"/>
              <a:t/>
            </a:r>
            <a:br>
              <a:rPr lang="en-US" dirty="0"/>
            </a:br>
            <a:r>
              <a:rPr lang="en-US" dirty="0"/>
              <a:t>No. There is no safe level of alcohol use during pregnancy. Women who are pregnant or plan on becoming pregnant should refrain from drinking alcohol.</a:t>
            </a:r>
            <a:r>
              <a:rPr lang="en-US" baseline="30000" dirty="0"/>
              <a:t>16</a:t>
            </a:r>
            <a:r>
              <a:rPr lang="en-US" dirty="0"/>
              <a:t> Several conditions, including </a:t>
            </a:r>
            <a:r>
              <a:rPr lang="en-US" dirty="0">
                <a:hlinkClick r:id="rId2"/>
              </a:rPr>
              <a:t>Fetal Alcohol Spectrum Disorders</a:t>
            </a:r>
            <a:r>
              <a:rPr lang="en-US" dirty="0"/>
              <a:t> have been linked to alcohol use during pregnancy. Women of child bearing age should also avoid </a:t>
            </a:r>
            <a:r>
              <a:rPr lang="en-US" dirty="0">
                <a:hlinkClick r:id="rId3"/>
              </a:rPr>
              <a:t>Binge drinking</a:t>
            </a:r>
            <a:r>
              <a:rPr lang="en-US" dirty="0"/>
              <a:t> to reduce the risk of unintended pregnancy and potential exposure of a developing fetus to alcohol.</a:t>
            </a:r>
            <a:endParaRPr lang="en-US" dirty="0"/>
          </a:p>
        </p:txBody>
      </p:sp>
    </p:spTree>
    <p:extLst>
      <p:ext uri="{BB962C8B-B14F-4D97-AF65-F5344CB8AC3E}">
        <p14:creationId xmlns:p14="http://schemas.microsoft.com/office/powerpoint/2010/main" val="3217267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NATIONal</a:t>
            </a:r>
            <a:r>
              <a:rPr lang="en-US" dirty="0"/>
              <a:t> </a:t>
            </a:r>
            <a:r>
              <a:rPr lang="en-US" dirty="0" smtClean="0"/>
              <a:t>highway traffic safety Administration</a:t>
            </a:r>
            <a:endParaRPr lang="en-US" dirty="0"/>
          </a:p>
        </p:txBody>
      </p:sp>
      <p:sp>
        <p:nvSpPr>
          <p:cNvPr id="3" name="Content Placeholder 2"/>
          <p:cNvSpPr>
            <a:spLocks noGrp="1"/>
          </p:cNvSpPr>
          <p:nvPr>
            <p:ph idx="1"/>
          </p:nvPr>
        </p:nvSpPr>
        <p:spPr/>
        <p:txBody>
          <a:bodyPr/>
          <a:lstStyle/>
          <a:p>
            <a:r>
              <a:rPr lang="en-US" dirty="0" smtClean="0">
                <a:hlinkClick r:id="rId2"/>
              </a:rPr>
              <a:t>http://www.nhtsa.gov/</a:t>
            </a:r>
            <a:endParaRPr lang="en-US" dirty="0"/>
          </a:p>
        </p:txBody>
      </p:sp>
    </p:spTree>
    <p:extLst>
      <p:ext uri="{BB962C8B-B14F-4D97-AF65-F5344CB8AC3E}">
        <p14:creationId xmlns:p14="http://schemas.microsoft.com/office/powerpoint/2010/main" val="3848250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NHTSA </a:t>
            </a:r>
            <a:r>
              <a:rPr lang="en-US" dirty="0" err="1" smtClean="0"/>
              <a:t>d.u.i</a:t>
            </a:r>
            <a:r>
              <a:rPr lang="en-US" dirty="0" smtClean="0"/>
              <a:t>. STATISTICS</a:t>
            </a:r>
            <a:endParaRPr lang="en-US" dirty="0"/>
          </a:p>
        </p:txBody>
      </p:sp>
      <p:sp>
        <p:nvSpPr>
          <p:cNvPr id="4" name="Rectangle 1"/>
          <p:cNvSpPr>
            <a:spLocks noGrp="1" noChangeArrowheads="1"/>
          </p:cNvSpPr>
          <p:nvPr>
            <p:ph idx="1"/>
          </p:nvPr>
        </p:nvSpPr>
        <p:spPr bwMode="auto">
          <a:xfrm>
            <a:off x="685800" y="3283293"/>
            <a:ext cx="11256287"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rPr>
              <a:t>Did You Know? </a:t>
            </a:r>
            <a:r>
              <a:rPr kumimoji="0" lang="en-US" sz="2000" b="0" i="0" u="none" strike="noStrike" cap="none" normalizeH="0" baseline="0" dirty="0" smtClean="0">
                <a:ln>
                  <a:noFill/>
                </a:ln>
                <a:solidFill>
                  <a:schemeClr val="tx1"/>
                </a:solidFill>
                <a:effectLst/>
                <a:latin typeface="Arial" panose="020B0604020202020204" pitchFamily="34" charset="0"/>
              </a:rPr>
              <a:t/>
            </a:r>
            <a:br>
              <a:rPr kumimoji="0" lang="en-US" sz="2000" b="0" i="0" u="none" strike="noStrike" cap="none" normalizeH="0" baseline="0" dirty="0" smtClean="0">
                <a:ln>
                  <a:noFill/>
                </a:ln>
                <a:solidFill>
                  <a:schemeClr val="tx1"/>
                </a:solidFill>
                <a:effectLst/>
                <a:latin typeface="Arial" panose="020B0604020202020204" pitchFamily="34" charset="0"/>
              </a:rPr>
            </a:b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panose="020B0604020202020204" pitchFamily="34" charset="0"/>
              </a:rPr>
              <a:t>Drunk driving is often a symptom of a larger problem: alcohol misuse and abuse.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panose="020B0604020202020204" pitchFamily="34" charset="0"/>
              </a:rPr>
              <a:t>Alcohol-impaired motor vehicle crashes cost more than an estimated $37 billion annually.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Arial" panose="020B0604020202020204" pitchFamily="34" charset="0"/>
              </a:rPr>
              <a:t>In 2012, more than 10,000 people died in alcohol-impaired driving crashes - one every 51 minutes.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3805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Standardized field sobriety testing</a:t>
            </a:r>
            <a:endParaRPr lang="en-US" dirty="0"/>
          </a:p>
        </p:txBody>
      </p:sp>
      <p:sp>
        <p:nvSpPr>
          <p:cNvPr id="3" name="Content Placeholder 2"/>
          <p:cNvSpPr>
            <a:spLocks noGrp="1"/>
          </p:cNvSpPr>
          <p:nvPr>
            <p:ph idx="1"/>
          </p:nvPr>
        </p:nvSpPr>
        <p:spPr/>
        <p:txBody>
          <a:bodyPr/>
          <a:lstStyle/>
          <a:p>
            <a:r>
              <a:rPr lang="en-US" dirty="0" smtClean="0">
                <a:hlinkClick r:id="rId2"/>
              </a:rPr>
              <a:t>http://www.nhtsa.gov/people/injury/alcohol/SFST/appendix_a.htm</a:t>
            </a:r>
            <a:endParaRPr lang="en-US" dirty="0"/>
          </a:p>
        </p:txBody>
      </p:sp>
    </p:spTree>
    <p:extLst>
      <p:ext uri="{BB962C8B-B14F-4D97-AF65-F5344CB8AC3E}">
        <p14:creationId xmlns:p14="http://schemas.microsoft.com/office/powerpoint/2010/main" val="423054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 OF ALCOHOL</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28822" y="1915285"/>
            <a:ext cx="3982289" cy="3982289"/>
          </a:xfrm>
        </p:spPr>
      </p:pic>
      <p:sp>
        <p:nvSpPr>
          <p:cNvPr id="6" name="Text Placeholder 5"/>
          <p:cNvSpPr>
            <a:spLocks noGrp="1"/>
          </p:cNvSpPr>
          <p:nvPr>
            <p:ph type="body" sz="half" idx="2"/>
          </p:nvPr>
        </p:nvSpPr>
        <p:spPr/>
        <p:txBody>
          <a:bodyPr/>
          <a:lstStyle/>
          <a:p>
            <a:r>
              <a:rPr lang="en-US" dirty="0" smtClean="0"/>
              <a:t>“Containing or relating to alcoholic liquor.”</a:t>
            </a:r>
          </a:p>
          <a:p>
            <a:endParaRPr lang="en-US" dirty="0"/>
          </a:p>
          <a:p>
            <a:r>
              <a:rPr lang="en-US" dirty="0" smtClean="0"/>
              <a:t>According to the CDC: </a:t>
            </a:r>
          </a:p>
          <a:p>
            <a:r>
              <a:rPr lang="en-US" b="1" dirty="0"/>
              <a:t>What is alcohol?</a:t>
            </a:r>
            <a:r>
              <a:rPr lang="en-US" dirty="0"/>
              <a:t/>
            </a:r>
            <a:br>
              <a:rPr lang="en-US" dirty="0"/>
            </a:br>
            <a:r>
              <a:rPr lang="en-US" dirty="0"/>
              <a:t>Ethyl alcohol, or ethanol, is an intoxicating ingredient found in beer, wine, and liquor. Alcohol is produced by the fermentation of yeast, sugars, and starches.</a:t>
            </a:r>
            <a:endParaRPr lang="en-US" dirty="0" smtClean="0"/>
          </a:p>
          <a:p>
            <a:endParaRPr lang="en-US" dirty="0"/>
          </a:p>
        </p:txBody>
      </p:sp>
    </p:spTree>
    <p:extLst>
      <p:ext uri="{BB962C8B-B14F-4D97-AF65-F5344CB8AC3E}">
        <p14:creationId xmlns:p14="http://schemas.microsoft.com/office/powerpoint/2010/main" val="379010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HGN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HGN Testing</a:t>
            </a:r>
            <a:endParaRPr lang="en-US" b="1" dirty="0"/>
          </a:p>
          <a:p>
            <a:r>
              <a:rPr lang="en-US" dirty="0"/>
              <a:t>Horizontal Gaze </a:t>
            </a:r>
            <a:r>
              <a:rPr lang="en-US" dirty="0" err="1"/>
              <a:t>Nystagmus</a:t>
            </a:r>
            <a:r>
              <a:rPr lang="en-US" dirty="0"/>
              <a:t> is an involuntary jerking of the eye that occurs naturally as the eyes gaze to the side. Under normal circumstances, </a:t>
            </a:r>
            <a:r>
              <a:rPr lang="en-US" dirty="0" err="1"/>
              <a:t>nystagmus</a:t>
            </a:r>
            <a:r>
              <a:rPr lang="en-US" dirty="0"/>
              <a:t> occurs when the eyes are rotated at high peripheral angles. However, when a person is impaired by alcohol, </a:t>
            </a:r>
            <a:r>
              <a:rPr lang="en-US" dirty="0" err="1"/>
              <a:t>nystagmus</a:t>
            </a:r>
            <a:r>
              <a:rPr lang="en-US" dirty="0"/>
              <a:t> is exaggerated and may occur at lesser angles. An alcohol-impaired person will also often have difficulty smoothly tracking a moving object. In the HGN test, the officer observes the eyes of a suspect as the suspect follows a slowly moving object such as a pen or small flashlight, horizontally with his or her eyes. The examiner looks for three indicators of impairment in each eye: if the eye cannot follow a moving object smoothly, if jerking is distinct when the eye is at maximum deviation, and if the angle of onset of jerking is within 45 degrees of center. If, between the two eyes, four or more clues appear, the suspect likely has a BAC of 0.08 or greater. NHTSA research found that this test allows proper classification of approximately 88 percent of suspects (</a:t>
            </a:r>
            <a:r>
              <a:rPr lang="en-US" dirty="0" err="1"/>
              <a:t>Stuster</a:t>
            </a:r>
            <a:r>
              <a:rPr lang="en-US" dirty="0"/>
              <a:t> and Burns, 1998). HGN may also indicate consumption of seizure medications, phencyclidine, a variety of inhalants, barbiturates, and other depressants.</a:t>
            </a:r>
          </a:p>
          <a:p>
            <a:endParaRPr lang="en-US" dirty="0"/>
          </a:p>
        </p:txBody>
      </p:sp>
    </p:spTree>
    <p:extLst>
      <p:ext uri="{BB962C8B-B14F-4D97-AF65-F5344CB8AC3E}">
        <p14:creationId xmlns:p14="http://schemas.microsoft.com/office/powerpoint/2010/main" val="2245009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of HGN</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https://www.youtube.com/watch?v=Xj4mWkNvq3c&amp;list=PLCD5564C819F6976E</a:t>
            </a:r>
            <a:endParaRPr lang="en-US" dirty="0"/>
          </a:p>
        </p:txBody>
      </p:sp>
    </p:spTree>
    <p:extLst>
      <p:ext uri="{BB962C8B-B14F-4D97-AF65-F5344CB8AC3E}">
        <p14:creationId xmlns:p14="http://schemas.microsoft.com/office/powerpoint/2010/main" val="1629602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WALK AND TURN</a:t>
            </a:r>
            <a:endParaRPr lang="en-US" dirty="0"/>
          </a:p>
        </p:txBody>
      </p:sp>
      <p:sp>
        <p:nvSpPr>
          <p:cNvPr id="3" name="Content Placeholder 2"/>
          <p:cNvSpPr>
            <a:spLocks noGrp="1"/>
          </p:cNvSpPr>
          <p:nvPr>
            <p:ph idx="1"/>
          </p:nvPr>
        </p:nvSpPr>
        <p:spPr/>
        <p:txBody>
          <a:bodyPr>
            <a:normAutofit lnSpcReduction="10000"/>
          </a:bodyPr>
          <a:lstStyle/>
          <a:p>
            <a:r>
              <a:rPr lang="en-US" sz="1900" b="1" dirty="0"/>
              <a:t>Walk and Turn</a:t>
            </a:r>
            <a:endParaRPr lang="en-US" sz="1900" b="1" dirty="0"/>
          </a:p>
          <a:p>
            <a:r>
              <a:rPr lang="en-US" sz="1900" dirty="0"/>
              <a:t>The Walk-and-Turn test and One-Leg Stand test are "divided attention" tests that are easily performed by most unimpaired people. They require a suspect to listen to and follow instructions while performing simple physical movements. Impaired persons have difficulty with tasks requiring their attention to be divided between simple mental and physical exercises.</a:t>
            </a:r>
          </a:p>
          <a:p>
            <a:r>
              <a:rPr lang="en-US" sz="1900" dirty="0"/>
              <a:t>In the Walk-and-Turn test, the subject is directed to take nine steps, heel-to-toe, along a straight line. After taking the steps, the suspect must turn on one foot and return in the same manner in the opposite direction. The examiner looks for eight indicators of impairment: if the suspect cannot keep balance while listening to the instructions, begins before the instructions are finished, stops while walking to regain balance, does not touch heel-to-toe, steps off the line, uses arms to balance, makes an improper turn, or takes an incorrect number of steps. NHTSA research indicates that 79 percent of individuals who exhibit two or more indicators in the performance of the test will have a BAC of 0.08 or greater (</a:t>
            </a:r>
            <a:r>
              <a:rPr lang="en-US" sz="1900" dirty="0" err="1"/>
              <a:t>Stuster</a:t>
            </a:r>
            <a:r>
              <a:rPr lang="en-US" sz="1900" dirty="0"/>
              <a:t> and Burns, 1998).</a:t>
            </a:r>
          </a:p>
          <a:p>
            <a:endParaRPr lang="en-US" dirty="0"/>
          </a:p>
        </p:txBody>
      </p:sp>
    </p:spTree>
    <p:extLst>
      <p:ext uri="{BB962C8B-B14F-4D97-AF65-F5344CB8AC3E}">
        <p14:creationId xmlns:p14="http://schemas.microsoft.com/office/powerpoint/2010/main" val="3427091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ONE LEG STAND</a:t>
            </a:r>
            <a:endParaRPr lang="en-US" dirty="0"/>
          </a:p>
        </p:txBody>
      </p:sp>
      <p:sp>
        <p:nvSpPr>
          <p:cNvPr id="3" name="Content Placeholder 2"/>
          <p:cNvSpPr>
            <a:spLocks noGrp="1"/>
          </p:cNvSpPr>
          <p:nvPr>
            <p:ph idx="1"/>
          </p:nvPr>
        </p:nvSpPr>
        <p:spPr/>
        <p:txBody>
          <a:bodyPr/>
          <a:lstStyle/>
          <a:p>
            <a:r>
              <a:rPr lang="en-US" b="1" dirty="0"/>
              <a:t>One Leg Stand</a:t>
            </a:r>
            <a:endParaRPr lang="en-US" b="1" dirty="0"/>
          </a:p>
          <a:p>
            <a:r>
              <a:rPr lang="en-US" dirty="0"/>
              <a:t>In the One-Leg Stand test, the suspect is instructed to stand with one foot approximately six inches off the ground and count aloud by thousands (One thousand-one, one thousand-two, etc.) until told to put the foot down. The officer times the subject for 30 seconds. The officer looks for four indicators of impairment, including swaying while balancing, using arms to balance, hopping to maintain balance, and putting the foot down. NHTSA research indicates that 83 percent of individuals who exhibit two or more such indicators in the performance of the test will have a BAC of 0.08 of greater (</a:t>
            </a:r>
            <a:r>
              <a:rPr lang="en-US" dirty="0" err="1"/>
              <a:t>Stuster</a:t>
            </a:r>
            <a:r>
              <a:rPr lang="en-US" dirty="0"/>
              <a:t> and Burns, 1998).</a:t>
            </a:r>
          </a:p>
          <a:p>
            <a:endParaRPr lang="en-US" dirty="0"/>
          </a:p>
        </p:txBody>
      </p:sp>
    </p:spTree>
    <p:extLst>
      <p:ext uri="{BB962C8B-B14F-4D97-AF65-F5344CB8AC3E}">
        <p14:creationId xmlns:p14="http://schemas.microsoft.com/office/powerpoint/2010/main" val="3724633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CLASSROOM ACTIVITY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are to attempt the “Walk and Turn” , the “One Leg Stand”, the “Catch the Ball” drill, and the “Coin Pick Up” drill while wearing “Drunk Busters Goggles”.  </a:t>
            </a:r>
          </a:p>
          <a:p>
            <a:r>
              <a:rPr lang="en-US" dirty="0" smtClean="0"/>
              <a:t>Students are to be in groups of no less than three.</a:t>
            </a:r>
          </a:p>
          <a:p>
            <a:r>
              <a:rPr lang="en-US" dirty="0" smtClean="0"/>
              <a:t>Students taking the “sobriety tests” will have progress monitored by one student, while being “spotted” for safety measures by another student.</a:t>
            </a:r>
          </a:p>
          <a:p>
            <a:r>
              <a:rPr lang="en-US" dirty="0" smtClean="0"/>
              <a:t>The “safety” or “spotter” will stand behind the student being tested and will not interfere in any way.  It is the responsibility of the “safety” to insure that the student that is testing is not hurt or harmed in any way.</a:t>
            </a:r>
          </a:p>
          <a:p>
            <a:r>
              <a:rPr lang="en-US" dirty="0" smtClean="0"/>
              <a:t>Students will rotate turns being tested at each station.  When all three members of the group have completed the station, they will progress to a new station.</a:t>
            </a:r>
            <a:endParaRPr lang="en-US" dirty="0"/>
          </a:p>
        </p:txBody>
      </p:sp>
    </p:spTree>
    <p:extLst>
      <p:ext uri="{BB962C8B-B14F-4D97-AF65-F5344CB8AC3E}">
        <p14:creationId xmlns:p14="http://schemas.microsoft.com/office/powerpoint/2010/main" val="3850392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“Walk and Turn”</a:t>
            </a:r>
          </a:p>
          <a:p>
            <a:r>
              <a:rPr lang="en-US" dirty="0" smtClean="0"/>
              <a:t>“One Leg Stand”</a:t>
            </a:r>
          </a:p>
          <a:p>
            <a:r>
              <a:rPr lang="en-US" dirty="0" smtClean="0"/>
              <a:t>“Catch the Ball”</a:t>
            </a:r>
          </a:p>
          <a:p>
            <a:r>
              <a:rPr lang="en-US" dirty="0" smtClean="0"/>
              <a:t>“Coin Pick Up”</a:t>
            </a:r>
          </a:p>
          <a:p>
            <a:endParaRPr lang="en-US" dirty="0"/>
          </a:p>
        </p:txBody>
      </p:sp>
    </p:spTree>
    <p:extLst>
      <p:ext uri="{BB962C8B-B14F-4D97-AF65-F5344CB8AC3E}">
        <p14:creationId xmlns:p14="http://schemas.microsoft.com/office/powerpoint/2010/main" val="220242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“Drunk Busters” and SFST ACTIVITIES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\\fcs-w2k8\teachers\youngd\SFST Activities.docx</a:t>
            </a:r>
            <a:endParaRPr lang="en-US" dirty="0" smtClean="0"/>
          </a:p>
          <a:p>
            <a:pPr marL="0" indent="0">
              <a:buNone/>
            </a:pPr>
            <a:endParaRPr lang="en-US" dirty="0"/>
          </a:p>
        </p:txBody>
      </p:sp>
    </p:spTree>
    <p:extLst>
      <p:ext uri="{BB962C8B-B14F-4D97-AF65-F5344CB8AC3E}">
        <p14:creationId xmlns:p14="http://schemas.microsoft.com/office/powerpoint/2010/main" val="2421543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GROSS motor skills vs. fine motor skills</a:t>
            </a:r>
            <a:endParaRPr lang="en-US" dirty="0"/>
          </a:p>
        </p:txBody>
      </p:sp>
      <p:sp>
        <p:nvSpPr>
          <p:cNvPr id="6" name="Content Placeholder 5"/>
          <p:cNvSpPr>
            <a:spLocks noGrp="1"/>
          </p:cNvSpPr>
          <p:nvPr>
            <p:ph idx="1"/>
          </p:nvPr>
        </p:nvSpPr>
        <p:spPr/>
        <p:txBody>
          <a:bodyPr/>
          <a:lstStyle/>
          <a:p>
            <a:r>
              <a:rPr lang="en-US" dirty="0" smtClean="0"/>
              <a:t>ACCORDING TO </a:t>
            </a:r>
            <a:r>
              <a:rPr lang="en-US" dirty="0" smtClean="0">
                <a:hlinkClick r:id="rId2"/>
              </a:rPr>
              <a:t>www.babycenter.com</a:t>
            </a:r>
            <a:r>
              <a:rPr lang="en-US" dirty="0" smtClean="0"/>
              <a:t>:</a:t>
            </a:r>
          </a:p>
          <a:p>
            <a:r>
              <a:rPr lang="en-US" dirty="0"/>
              <a:t>Motor skills are motions carried out when the brain, nervous system, and muscles work together. Fine motor skills are small movements — such as </a:t>
            </a:r>
            <a:r>
              <a:rPr lang="en-US" dirty="0">
                <a:hlinkClick r:id="rId3"/>
              </a:rPr>
              <a:t>picking up small objects</a:t>
            </a:r>
            <a:r>
              <a:rPr lang="en-US" dirty="0"/>
              <a:t> and holding a spoon — that use the small muscles of the fingers, toes, wrists, lips, and tongue. Gross motor skills are the bigger movements — such as </a:t>
            </a:r>
            <a:r>
              <a:rPr lang="en-US" dirty="0">
                <a:hlinkClick r:id="rId4"/>
              </a:rPr>
              <a:t>rolling over</a:t>
            </a:r>
            <a:r>
              <a:rPr lang="en-US" dirty="0"/>
              <a:t> and </a:t>
            </a:r>
            <a:r>
              <a:rPr lang="en-US" dirty="0">
                <a:hlinkClick r:id="rId5"/>
              </a:rPr>
              <a:t>sitting</a:t>
            </a:r>
            <a:r>
              <a:rPr lang="en-US" dirty="0"/>
              <a:t> — that use the large muscles in the arms, legs, torso, and </a:t>
            </a:r>
            <a:r>
              <a:rPr lang="en-US" dirty="0" smtClean="0"/>
              <a:t>feet.</a:t>
            </a:r>
            <a:endParaRPr lang="en-US" dirty="0"/>
          </a:p>
        </p:txBody>
      </p:sp>
    </p:spTree>
    <p:extLst>
      <p:ext uri="{BB962C8B-B14F-4D97-AF65-F5344CB8AC3E}">
        <p14:creationId xmlns:p14="http://schemas.microsoft.com/office/powerpoint/2010/main" val="1070232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Autonomic and Somatic Nervous Systems</a:t>
            </a:r>
            <a:endParaRPr lang="en-US" dirty="0"/>
          </a:p>
        </p:txBody>
      </p:sp>
      <p:sp>
        <p:nvSpPr>
          <p:cNvPr id="3" name="Content Placeholder 2"/>
          <p:cNvSpPr>
            <a:spLocks noGrp="1"/>
          </p:cNvSpPr>
          <p:nvPr>
            <p:ph idx="1"/>
          </p:nvPr>
        </p:nvSpPr>
        <p:spPr/>
        <p:txBody>
          <a:bodyPr>
            <a:normAutofit fontScale="85000" lnSpcReduction="20000"/>
          </a:bodyPr>
          <a:lstStyle/>
          <a:p>
            <a:r>
              <a:rPr lang="en-US" sz="2100" dirty="0"/>
              <a:t>The autonomic nervous system regulates activities that are not under conscious control. These involuntary functions include the regulation of blood flow, sweating, digestion and many others. The autonomic nervous system works closely with the somatic nervous system. For example, you use your somatic nervous system to engage in voluntary physical activity, like running. Once you start running, your autonomic nervous system kicks in to speed up your heart rate </a:t>
            </a:r>
            <a:r>
              <a:rPr lang="en-US" sz="2100" dirty="0" smtClean="0"/>
              <a:t>and breathing </a:t>
            </a:r>
            <a:r>
              <a:rPr lang="en-US" sz="2100" dirty="0"/>
              <a:t>increase blood flow to your muscles and fire up your sweat glands</a:t>
            </a:r>
            <a:r>
              <a:rPr lang="en-US" sz="2100" dirty="0" smtClean="0"/>
              <a:t>.</a:t>
            </a:r>
            <a:r>
              <a:rPr lang="en-US" sz="2100" dirty="0"/>
              <a:t> </a:t>
            </a:r>
            <a:endParaRPr lang="en-US" sz="2100" dirty="0" smtClean="0"/>
          </a:p>
          <a:p>
            <a:endParaRPr lang="en-US" sz="2100" dirty="0" smtClean="0"/>
          </a:p>
          <a:p>
            <a:r>
              <a:rPr lang="en-US" sz="2100" dirty="0" smtClean="0"/>
              <a:t>The </a:t>
            </a:r>
            <a:r>
              <a:rPr lang="en-US" sz="2100" dirty="0"/>
              <a:t>somatic nervous system regulates the movements of muscles under conscious control, such as the skeletal muscles. Any voluntary muscle movement, therefore, is controlled by the somatic nervous system. Once you decide upon an action, your brain sends a signal to your somatic nervous system to perform the movement. Examples of voluntary muscle movement include simple activities like giving a thumbs-up or complex motions like running or swimming.</a:t>
            </a:r>
            <a:br>
              <a:rPr lang="en-US" sz="2100" dirty="0"/>
            </a:br>
            <a:r>
              <a:rPr lang="en-US" sz="2100" dirty="0"/>
              <a:t/>
            </a:r>
            <a:br>
              <a:rPr lang="en-US" sz="2100" dirty="0"/>
            </a:br>
            <a:r>
              <a:rPr lang="en-US" sz="2100" dirty="0"/>
              <a:t>Read more: </a:t>
            </a:r>
            <a:r>
              <a:rPr lang="en-US" sz="2100" dirty="0">
                <a:hlinkClick r:id="rId2"/>
              </a:rPr>
              <a:t>http://</a:t>
            </a:r>
            <a:r>
              <a:rPr lang="en-US" sz="2100" dirty="0" smtClean="0">
                <a:hlinkClick r:id="rId2"/>
              </a:rPr>
              <a:t>www.ehow.com/info_8145345_difference-between-somatic-autonomic-system.html#ixzz2tKD18GUg</a:t>
            </a:r>
            <a:r>
              <a:rPr lang="en-US" sz="2100" dirty="0"/>
              <a:t/>
            </a:r>
            <a:br>
              <a:rPr lang="en-US" sz="2100" dirty="0"/>
            </a:br>
            <a:r>
              <a:rPr lang="en-US" sz="2100" dirty="0"/>
              <a:t/>
            </a:r>
            <a:br>
              <a:rPr lang="en-US" sz="2100" dirty="0"/>
            </a:br>
            <a:r>
              <a:rPr lang="en-US" sz="2100" dirty="0"/>
              <a:t/>
            </a:r>
            <a:br>
              <a:rPr lang="en-US" sz="2100" dirty="0"/>
            </a:br>
            <a:r>
              <a:rPr lang="en-US" sz="1800" dirty="0"/>
              <a:t/>
            </a:r>
            <a:br>
              <a:rPr lang="en-US" sz="1800" dirty="0"/>
            </a:br>
            <a:endParaRPr lang="en-US" sz="1800" dirty="0"/>
          </a:p>
        </p:txBody>
      </p:sp>
    </p:spTree>
    <p:extLst>
      <p:ext uri="{BB962C8B-B14F-4D97-AF65-F5344CB8AC3E}">
        <p14:creationId xmlns:p14="http://schemas.microsoft.com/office/powerpoint/2010/main" val="4067641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WHAT IS ALCOHOL ABUSE and what is acceptable usage?</a:t>
            </a:r>
            <a:br>
              <a:rPr lang="en-US" dirty="0" smtClean="0"/>
            </a:br>
            <a:r>
              <a:rPr lang="en-US" dirty="0" smtClean="0"/>
              <a:t>(See CDC Website)</a:t>
            </a:r>
            <a:endParaRPr lang="en-US" dirty="0"/>
          </a:p>
        </p:txBody>
      </p:sp>
      <p:sp>
        <p:nvSpPr>
          <p:cNvPr id="6" name="Content Placeholder 5"/>
          <p:cNvSpPr>
            <a:spLocks noGrp="1"/>
          </p:cNvSpPr>
          <p:nvPr>
            <p:ph idx="1"/>
          </p:nvPr>
        </p:nvSpPr>
        <p:spPr/>
        <p:txBody>
          <a:bodyPr>
            <a:normAutofit fontScale="62500" lnSpcReduction="20000"/>
          </a:bodyPr>
          <a:lstStyle/>
          <a:p>
            <a:r>
              <a:rPr lang="en-US" b="1" dirty="0"/>
              <a:t>How does alcohol affect a person?</a:t>
            </a:r>
            <a:r>
              <a:rPr lang="en-US" dirty="0"/>
              <a:t/>
            </a:r>
            <a:br>
              <a:rPr lang="en-US" dirty="0"/>
            </a:br>
            <a:r>
              <a:rPr lang="en-US" dirty="0"/>
              <a:t>Alcohol affects every organ in the body. It is a central nervous system depressant that is rapidly absorbed from the stomach and small intestine into the bloodstream. Alcohol is metabolized in the liver by enzymes; however, the liver can only metabolize a small amount of alcohol at a time, leaving the excess alcohol to circulate throughout the body. The intensity of the effect of alcohol on the body is directly related to the amount consumed.</a:t>
            </a:r>
          </a:p>
          <a:p>
            <a:pPr marL="0" indent="0">
              <a:buNone/>
            </a:pPr>
            <a:endParaRPr lang="en-US" dirty="0"/>
          </a:p>
          <a:p>
            <a:r>
              <a:rPr lang="en-US" b="1" dirty="0"/>
              <a:t>Why do some people react differently to alcohol than others?</a:t>
            </a:r>
            <a:r>
              <a:rPr lang="en-US" dirty="0"/>
              <a:t/>
            </a:r>
            <a:br>
              <a:rPr lang="en-US" dirty="0"/>
            </a:br>
            <a:r>
              <a:rPr lang="en-US" dirty="0"/>
              <a:t>Individual reactions to alcohol vary, and are influenced by many factors; such as:</a:t>
            </a:r>
          </a:p>
          <a:p>
            <a:r>
              <a:rPr lang="en-US" dirty="0"/>
              <a:t>Age.</a:t>
            </a:r>
          </a:p>
          <a:p>
            <a:r>
              <a:rPr lang="en-US" dirty="0"/>
              <a:t>Gender.</a:t>
            </a:r>
          </a:p>
          <a:p>
            <a:r>
              <a:rPr lang="en-US" dirty="0"/>
              <a:t>Race or ethnicity.</a:t>
            </a:r>
          </a:p>
          <a:p>
            <a:r>
              <a:rPr lang="en-US" dirty="0"/>
              <a:t>Physical condition (weight, fitness level, </a:t>
            </a:r>
            <a:r>
              <a:rPr lang="en-US" dirty="0" err="1"/>
              <a:t>etc</a:t>
            </a:r>
            <a:r>
              <a:rPr lang="en-US" dirty="0"/>
              <a:t>).</a:t>
            </a:r>
          </a:p>
          <a:p>
            <a:r>
              <a:rPr lang="en-US" dirty="0"/>
              <a:t>Amount of food consumed before drinking.</a:t>
            </a:r>
          </a:p>
          <a:p>
            <a:r>
              <a:rPr lang="en-US" dirty="0"/>
              <a:t>How quickly the alcohol was consumed.</a:t>
            </a:r>
          </a:p>
          <a:p>
            <a:r>
              <a:rPr lang="en-US" dirty="0"/>
              <a:t>Use of drugs or prescription medicines.</a:t>
            </a:r>
          </a:p>
          <a:p>
            <a:r>
              <a:rPr lang="en-US" dirty="0"/>
              <a:t>Family history of alcohol problems.</a:t>
            </a:r>
          </a:p>
          <a:p>
            <a:endParaRPr lang="en-US" sz="1800" dirty="0"/>
          </a:p>
        </p:txBody>
      </p:sp>
    </p:spTree>
    <p:extLst>
      <p:ext uri="{BB962C8B-B14F-4D97-AF65-F5344CB8AC3E}">
        <p14:creationId xmlns:p14="http://schemas.microsoft.com/office/powerpoint/2010/main" val="2138427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AND ABUSE Continued</a:t>
            </a:r>
            <a:endParaRPr lang="en-US" dirty="0"/>
          </a:p>
        </p:txBody>
      </p:sp>
      <p:sp>
        <p:nvSpPr>
          <p:cNvPr id="3" name="Content Placeholder 2"/>
          <p:cNvSpPr>
            <a:spLocks noGrp="1"/>
          </p:cNvSpPr>
          <p:nvPr>
            <p:ph idx="1"/>
          </p:nvPr>
        </p:nvSpPr>
        <p:spPr/>
        <p:txBody>
          <a:bodyPr>
            <a:normAutofit/>
          </a:bodyPr>
          <a:lstStyle/>
          <a:p>
            <a:r>
              <a:rPr lang="en-US" sz="1600" b="1" dirty="0"/>
              <a:t>What is a standard drink in the United States?</a:t>
            </a:r>
            <a:r>
              <a:rPr lang="en-US" sz="1600" dirty="0"/>
              <a:t/>
            </a:r>
            <a:br>
              <a:rPr lang="en-US" sz="1600" dirty="0"/>
            </a:br>
            <a:r>
              <a:rPr lang="en-US" sz="1600" dirty="0"/>
              <a:t>A standard drink is equal to 14.0 grams (0.6 ounces) of pure alcohol. Generally, this amount of pure alcohol is found in</a:t>
            </a:r>
          </a:p>
          <a:p>
            <a:r>
              <a:rPr lang="en-US" sz="1600" dirty="0"/>
              <a:t>12-ounces of beer.</a:t>
            </a:r>
          </a:p>
          <a:p>
            <a:r>
              <a:rPr lang="en-US" sz="1600" dirty="0"/>
              <a:t>8-ounces of malt liquor.</a:t>
            </a:r>
          </a:p>
          <a:p>
            <a:r>
              <a:rPr lang="en-US" sz="1600" dirty="0"/>
              <a:t>5-ounces of wine.</a:t>
            </a:r>
          </a:p>
          <a:p>
            <a:r>
              <a:rPr lang="en-US" sz="1600" dirty="0"/>
              <a:t>1.5-ounces or a “shot” of 80-proof distilled spirits or liquor (e.g., gin, rum, vodka, or whiskey</a:t>
            </a:r>
            <a:r>
              <a:rPr lang="en-US" sz="1600" dirty="0" smtClean="0"/>
              <a:t>).</a:t>
            </a:r>
          </a:p>
          <a:p>
            <a:endParaRPr lang="en-US" sz="1600" dirty="0"/>
          </a:p>
          <a:p>
            <a:r>
              <a:rPr lang="en-US" sz="1600" b="1" dirty="0"/>
              <a:t>Is beer or wine safer to drink than liquor?</a:t>
            </a:r>
            <a:r>
              <a:rPr lang="en-US" sz="1600" dirty="0"/>
              <a:t/>
            </a:r>
            <a:br>
              <a:rPr lang="en-US" sz="1600" dirty="0"/>
            </a:br>
            <a:r>
              <a:rPr lang="en-US" sz="1600" dirty="0"/>
              <a:t>No. One 12-ounce beer has about the same amount of alcohol as one 5-ounce glass of wine, or 1.5-ounce shot of liquor. It is the amount of alcohol consumed that affects a person most, not the type of alcoholic drink.</a:t>
            </a:r>
          </a:p>
          <a:p>
            <a:endParaRPr lang="en-US" sz="1600" dirty="0"/>
          </a:p>
        </p:txBody>
      </p:sp>
    </p:spTree>
    <p:extLst>
      <p:ext uri="{BB962C8B-B14F-4D97-AF65-F5344CB8AC3E}">
        <p14:creationId xmlns:p14="http://schemas.microsoft.com/office/powerpoint/2010/main" val="3721547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AND ABUSE CONTINUED</a:t>
            </a:r>
            <a:endParaRPr lang="en-US" dirty="0"/>
          </a:p>
        </p:txBody>
      </p:sp>
      <p:sp>
        <p:nvSpPr>
          <p:cNvPr id="3" name="Content Placeholder 2"/>
          <p:cNvSpPr>
            <a:spLocks noGrp="1"/>
          </p:cNvSpPr>
          <p:nvPr>
            <p:ph idx="1"/>
          </p:nvPr>
        </p:nvSpPr>
        <p:spPr/>
        <p:txBody>
          <a:bodyPr>
            <a:normAutofit/>
          </a:bodyPr>
          <a:lstStyle/>
          <a:p>
            <a:r>
              <a:rPr lang="en-US" sz="1600" b="1" dirty="0"/>
              <a:t>What does moderate drinking mean?</a:t>
            </a:r>
            <a:r>
              <a:rPr lang="en-US" sz="1600" dirty="0"/>
              <a:t/>
            </a:r>
            <a:br>
              <a:rPr lang="en-US" sz="1600" dirty="0"/>
            </a:br>
            <a:r>
              <a:rPr lang="en-US" sz="1600" dirty="0"/>
              <a:t>According to the </a:t>
            </a:r>
            <a:r>
              <a:rPr lang="en-US" sz="1600" i="1" dirty="0"/>
              <a:t>Dietary Guidelines for </a:t>
            </a:r>
            <a:r>
              <a:rPr lang="en-US" sz="1600" i="1" dirty="0" smtClean="0"/>
              <a:t>Americans</a:t>
            </a:r>
            <a:r>
              <a:rPr lang="en-US" sz="1600" dirty="0" smtClean="0"/>
              <a:t>,</a:t>
            </a:r>
            <a:r>
              <a:rPr lang="en-US" sz="1600" baseline="30000" dirty="0"/>
              <a:t> </a:t>
            </a:r>
            <a:r>
              <a:rPr lang="en-US" sz="1600" dirty="0" smtClean="0"/>
              <a:t>moderate </a:t>
            </a:r>
            <a:r>
              <a:rPr lang="en-US" sz="1600" dirty="0"/>
              <a:t>alcohol consumption is defined as having up to 1 drink per day for women and up to 2 drinks per day for men. This definition is referring to the amount consumed on any single day and is not intended as an average over several days. The </a:t>
            </a:r>
            <a:r>
              <a:rPr lang="en-US" sz="1600" i="1" dirty="0"/>
              <a:t>Dietary Guidelines</a:t>
            </a:r>
            <a:r>
              <a:rPr lang="en-US" sz="1600" dirty="0"/>
              <a:t> also state that it is not recommended that anyone begin drinking or drink more frequently on the basis of potential health benefits because moderate alcohol intake also is associated with increased risk of breast cancer, violence, drowning, and injuries from falls and motor vehicle crashes.</a:t>
            </a:r>
          </a:p>
          <a:p>
            <a:pPr marL="0" indent="0">
              <a:buNone/>
            </a:pPr>
            <a:endParaRPr lang="en-US" sz="1600" dirty="0"/>
          </a:p>
          <a:p>
            <a:r>
              <a:rPr lang="en-US" sz="1600" b="1" dirty="0"/>
              <a:t>Is it safe to drink alcohol and drive?</a:t>
            </a:r>
            <a:r>
              <a:rPr lang="en-US" sz="1600" dirty="0"/>
              <a:t/>
            </a:r>
            <a:br>
              <a:rPr lang="en-US" sz="1600" dirty="0"/>
            </a:br>
            <a:r>
              <a:rPr lang="en-US" sz="1600" dirty="0"/>
              <a:t>No. Alcohol use slows reaction time and impairs judgment and coordination, which are all skills needed to drive a car safely.</a:t>
            </a:r>
            <a:r>
              <a:rPr lang="en-US" sz="1600" baseline="30000" dirty="0"/>
              <a:t>2</a:t>
            </a:r>
            <a:r>
              <a:rPr lang="en-US" sz="1600" dirty="0"/>
              <a:t> The more alcohol consumed, the greater the impairment.</a:t>
            </a:r>
          </a:p>
          <a:p>
            <a:endParaRPr lang="en-US" sz="1400" dirty="0"/>
          </a:p>
        </p:txBody>
      </p:sp>
    </p:spTree>
    <p:extLst>
      <p:ext uri="{BB962C8B-B14F-4D97-AF65-F5344CB8AC3E}">
        <p14:creationId xmlns:p14="http://schemas.microsoft.com/office/powerpoint/2010/main" val="69304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AND ABUSE CONTINUED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What does it mean to be above the legal limit for drinking?</a:t>
            </a:r>
            <a:r>
              <a:rPr lang="en-US" dirty="0"/>
              <a:t/>
            </a:r>
            <a:br>
              <a:rPr lang="en-US" dirty="0"/>
            </a:br>
            <a:r>
              <a:rPr lang="en-US" dirty="0"/>
              <a:t>The legal limit for drinking is the alcohol level above which an individual is subject to legal penalties (e.g., arrest or loss of a driver's license).</a:t>
            </a:r>
            <a:br>
              <a:rPr lang="en-US" dirty="0"/>
            </a:br>
            <a:r>
              <a:rPr lang="en-US" dirty="0"/>
              <a:t> </a:t>
            </a:r>
          </a:p>
          <a:p>
            <a:r>
              <a:rPr lang="en-US" dirty="0"/>
              <a:t>Legal limits are measured using either a blood alcohol test or a </a:t>
            </a:r>
            <a:r>
              <a:rPr lang="en-US" dirty="0" err="1"/>
              <a:t>breathalyzer</a:t>
            </a:r>
            <a:r>
              <a:rPr lang="en-US" dirty="0"/>
              <a:t>.</a:t>
            </a:r>
          </a:p>
          <a:p>
            <a:r>
              <a:rPr lang="en-US" dirty="0"/>
              <a:t>Legal limits are typically defined by state law, and may vary based on individual characteristics, such as age and occupation.</a:t>
            </a:r>
          </a:p>
          <a:p>
            <a:r>
              <a:rPr lang="en-US" dirty="0"/>
              <a:t>All states in the United States have adopted 0.08% (80 mg/</a:t>
            </a:r>
            <a:r>
              <a:rPr lang="en-US" dirty="0" err="1"/>
              <a:t>dL</a:t>
            </a:r>
            <a:r>
              <a:rPr lang="en-US" dirty="0"/>
              <a:t>) as the legal limit for operating a motor vehicle for drivers aged 21 years or older. However, drivers younger than 21 are not allowed to operate a motor vehicle with any level of alcohol in their system.</a:t>
            </a:r>
          </a:p>
          <a:p>
            <a:r>
              <a:rPr lang="en-US" dirty="0"/>
              <a:t>Note: Legal limits do not define a level below which it is safe to operate a vehicle or engage in some other activity. Impairment due to alcohol use begins to occur at levels well below the legal limit.</a:t>
            </a:r>
          </a:p>
          <a:p>
            <a:endParaRPr lang="en-US" dirty="0"/>
          </a:p>
        </p:txBody>
      </p:sp>
    </p:spTree>
    <p:extLst>
      <p:ext uri="{BB962C8B-B14F-4D97-AF65-F5344CB8AC3E}">
        <p14:creationId xmlns:p14="http://schemas.microsoft.com/office/powerpoint/2010/main" val="1852462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AND ABUSE CONTINUED</a:t>
            </a:r>
            <a:endParaRPr lang="en-US" dirty="0"/>
          </a:p>
        </p:txBody>
      </p:sp>
      <p:sp>
        <p:nvSpPr>
          <p:cNvPr id="3" name="Content Placeholder 2"/>
          <p:cNvSpPr>
            <a:spLocks noGrp="1"/>
          </p:cNvSpPr>
          <p:nvPr>
            <p:ph idx="1"/>
          </p:nvPr>
        </p:nvSpPr>
        <p:spPr/>
        <p:txBody>
          <a:bodyPr>
            <a:normAutofit/>
          </a:bodyPr>
          <a:lstStyle/>
          <a:p>
            <a:r>
              <a:rPr lang="en-US" sz="1400" b="1" dirty="0"/>
              <a:t>How do I know if it’s okay to drink?</a:t>
            </a:r>
            <a:r>
              <a:rPr lang="en-US" sz="1400" dirty="0"/>
              <a:t/>
            </a:r>
            <a:br>
              <a:rPr lang="en-US" sz="1400" dirty="0"/>
            </a:br>
            <a:r>
              <a:rPr lang="en-US" sz="1400" dirty="0"/>
              <a:t>The current </a:t>
            </a:r>
            <a:r>
              <a:rPr lang="en-US" sz="1400" i="1" dirty="0"/>
              <a:t>Dietary Guidelines for </a:t>
            </a:r>
            <a:r>
              <a:rPr lang="en-US" sz="1400" i="1" dirty="0" smtClean="0"/>
              <a:t>Americans</a:t>
            </a:r>
            <a:r>
              <a:rPr lang="en-US" sz="1400" dirty="0" smtClean="0"/>
              <a:t> </a:t>
            </a:r>
            <a:r>
              <a:rPr lang="en-US" sz="1400" dirty="0"/>
              <a:t>recommend that if you choose to drink alcoholic beverages, do not exceed 1 drink per day for women or 2 drinks per day for men. According to the guidelines, people who should not drink alcoholic beverages at all include the following:</a:t>
            </a:r>
          </a:p>
          <a:p>
            <a:r>
              <a:rPr lang="en-US" sz="1400" dirty="0"/>
              <a:t>Children and adolescents.</a:t>
            </a:r>
          </a:p>
          <a:p>
            <a:r>
              <a:rPr lang="en-US" sz="1400" dirty="0"/>
              <a:t>Individuals of any age who cannot limit their drinking to low level.</a:t>
            </a:r>
          </a:p>
          <a:p>
            <a:r>
              <a:rPr lang="en-US" sz="1400" dirty="0"/>
              <a:t>Women who may become pregnant or who are pregnant.</a:t>
            </a:r>
          </a:p>
          <a:p>
            <a:r>
              <a:rPr lang="en-US" sz="1400" dirty="0"/>
              <a:t>Individuals who plan to drive, operate machinery, or take part in other activities that require attention, skill, or coordination.</a:t>
            </a:r>
          </a:p>
          <a:p>
            <a:r>
              <a:rPr lang="en-US" sz="1400" dirty="0"/>
              <a:t>Individuals taking prescription or over-the-counter medications that can interact with alcohol.</a:t>
            </a:r>
          </a:p>
          <a:p>
            <a:r>
              <a:rPr lang="en-US" sz="1400" dirty="0"/>
              <a:t>Individuals with certain medical conditions.</a:t>
            </a:r>
          </a:p>
          <a:p>
            <a:r>
              <a:rPr lang="en-US" sz="1400" dirty="0"/>
              <a:t>Persons recovering from alcoholism.</a:t>
            </a:r>
          </a:p>
          <a:p>
            <a:r>
              <a:rPr lang="en-US" sz="1400" dirty="0"/>
              <a:t>According to the Dietary Guidelines for Americans, it is not recommended that anyone begin drinking or drink more frequently on the basis of potential health benefits because moderate alcohol intake also is associated with increased risk of breast cancer, violence, drowning, and injuries from falls and motor vehicle crashes.</a:t>
            </a:r>
          </a:p>
          <a:p>
            <a:endParaRPr lang="en-US" sz="1400" dirty="0"/>
          </a:p>
        </p:txBody>
      </p:sp>
    </p:spTree>
    <p:extLst>
      <p:ext uri="{BB962C8B-B14F-4D97-AF65-F5344CB8AC3E}">
        <p14:creationId xmlns:p14="http://schemas.microsoft.com/office/powerpoint/2010/main" val="1091330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372</TotalTime>
  <Words>1299</Words>
  <Application>Microsoft Office PowerPoint</Application>
  <PresentationFormat>Widescreen</PresentationFormat>
  <Paragraphs>131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Century Gothic</vt:lpstr>
      <vt:lpstr>Vapor Trail</vt:lpstr>
      <vt:lpstr>EFFECTS OF ALCOHOL and Standardized Field Sobriety Testing</vt:lpstr>
      <vt:lpstr>DEFINITION OF ALCOHOL</vt:lpstr>
      <vt:lpstr>GROSS motor skills vs. fine motor skills</vt:lpstr>
      <vt:lpstr>Autonomic and Somatic Nervous Systems</vt:lpstr>
      <vt:lpstr>WHAT IS ALCOHOL ABUSE and what is acceptable usage? (See CDC Website)</vt:lpstr>
      <vt:lpstr>USE AND ABUSE Continued</vt:lpstr>
      <vt:lpstr>USE AND ABUSE CONTINUED</vt:lpstr>
      <vt:lpstr>USE AND ABUSE CONTINUED</vt:lpstr>
      <vt:lpstr>USE AND ABUSE CONTINUED</vt:lpstr>
      <vt:lpstr>EXCESSIVE USE, BINGE Drinking, and heavy drinking</vt:lpstr>
      <vt:lpstr>ALCOHOLISM VS. ABUSE</vt:lpstr>
      <vt:lpstr>INTOXICATION</vt:lpstr>
      <vt:lpstr>PROBLEMS</vt:lpstr>
      <vt:lpstr>HEALTH PROBLEMS ASSOCIATED WITH EXCESSIVE ALCOHOL USE</vt:lpstr>
      <vt:lpstr>YOUTH AND DRINKING</vt:lpstr>
      <vt:lpstr>DRINKING AND PREGNANCY</vt:lpstr>
      <vt:lpstr>NATIONal highway traffic safety Administration</vt:lpstr>
      <vt:lpstr>NHTSA d.u.i. STATISTICS</vt:lpstr>
      <vt:lpstr>Standardized field sobriety testing</vt:lpstr>
      <vt:lpstr>HGN</vt:lpstr>
      <vt:lpstr>Example of HGN</vt:lpstr>
      <vt:lpstr>WALK AND TURN</vt:lpstr>
      <vt:lpstr>ONE LEG STAND</vt:lpstr>
      <vt:lpstr>CLASSROOM ACTIVITY</vt:lpstr>
      <vt:lpstr>ACTIVITIES</vt:lpstr>
      <vt:lpstr>“Drunk Busters” and SFST ACTIVITIES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ALCOHOL and Standardized Field Sobriety Testing</dc:title>
  <dc:creator>Mike Mullins</dc:creator>
  <cp:lastModifiedBy>Mike Mullins</cp:lastModifiedBy>
  <cp:revision>13</cp:revision>
  <cp:lastPrinted>2014-02-14T19:27:33Z</cp:lastPrinted>
  <dcterms:created xsi:type="dcterms:W3CDTF">2014-02-14T14:18:06Z</dcterms:created>
  <dcterms:modified xsi:type="dcterms:W3CDTF">2014-02-14T20:30:47Z</dcterms:modified>
</cp:coreProperties>
</file>