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82" r:id="rId4"/>
    <p:sldId id="283" r:id="rId5"/>
    <p:sldId id="284" r:id="rId6"/>
    <p:sldId id="285" r:id="rId7"/>
    <p:sldId id="275" r:id="rId8"/>
    <p:sldId id="279" r:id="rId9"/>
    <p:sldId id="257" r:id="rId10"/>
    <p:sldId id="258" r:id="rId11"/>
    <p:sldId id="274" r:id="rId12"/>
    <p:sldId id="273" r:id="rId13"/>
    <p:sldId id="278" r:id="rId14"/>
    <p:sldId id="260" r:id="rId15"/>
    <p:sldId id="262" r:id="rId16"/>
    <p:sldId id="276" r:id="rId17"/>
    <p:sldId id="277" r:id="rId18"/>
    <p:sldId id="261" r:id="rId19"/>
    <p:sldId id="259" r:id="rId20"/>
    <p:sldId id="281" r:id="rId21"/>
    <p:sldId id="286" r:id="rId22"/>
    <p:sldId id="280" r:id="rId23"/>
    <p:sldId id="263" r:id="rId24"/>
    <p:sldId id="264" r:id="rId25"/>
    <p:sldId id="290" r:id="rId26"/>
    <p:sldId id="265" r:id="rId27"/>
    <p:sldId id="266" r:id="rId28"/>
    <p:sldId id="289" r:id="rId29"/>
    <p:sldId id="288" r:id="rId30"/>
    <p:sldId id="291" r:id="rId31"/>
    <p:sldId id="293" r:id="rId32"/>
    <p:sldId id="295" r:id="rId33"/>
    <p:sldId id="292" r:id="rId34"/>
    <p:sldId id="294" r:id="rId35"/>
    <p:sldId id="270" r:id="rId36"/>
    <p:sldId id="287" r:id="rId37"/>
    <p:sldId id="267" r:id="rId38"/>
    <p:sldId id="268" r:id="rId39"/>
    <p:sldId id="269" r:id="rId40"/>
    <p:sldId id="27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B562705-875F-4EAC-8B04-275EDCBFFE43}" type="datetimeFigureOut">
              <a:rPr lang="en-US" smtClean="0"/>
              <a:t>2/1/2012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61E14C7-F1AE-41C0-8EA3-B5049F95EB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562705-875F-4EAC-8B04-275EDCBFFE43}" type="datetimeFigureOut">
              <a:rPr lang="en-US" smtClean="0"/>
              <a:t>2/1/2012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1E14C7-F1AE-41C0-8EA3-B5049F95EB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6B562705-875F-4EAC-8B04-275EDCBFFE43}" type="datetimeFigureOut">
              <a:rPr lang="en-US" smtClean="0"/>
              <a:t>2/1/2012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61E14C7-F1AE-41C0-8EA3-B5049F95EB4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29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257800" y="1981200"/>
            <a:ext cx="3810000" cy="4114800"/>
          </a:xfrm>
        </p:spPr>
        <p:txBody>
          <a:bodyPr/>
          <a:lstStyle/>
          <a:p>
            <a:endParaRPr lang="en-US"/>
          </a:p>
        </p:txBody>
      </p:sp>
      <p:sp>
        <p:nvSpPr>
          <p:cNvPr id="5" name="Date Placeholder 4"/>
          <p:cNvSpPr>
            <a:spLocks noGrp="1"/>
          </p:cNvSpPr>
          <p:nvPr>
            <p:ph type="dt" sz="half" idx="10"/>
          </p:nvPr>
        </p:nvSpPr>
        <p:spPr>
          <a:xfrm>
            <a:off x="12954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7338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162800" y="6248400"/>
            <a:ext cx="1905000" cy="457200"/>
          </a:xfrm>
        </p:spPr>
        <p:txBody>
          <a:bodyPr/>
          <a:lstStyle>
            <a:lvl1pPr>
              <a:defRPr/>
            </a:lvl1pPr>
          </a:lstStyle>
          <a:p>
            <a:fld id="{AE83E2A1-066C-4F02-AC01-CE9EF8711D54}" type="slidenum">
              <a:rPr lang="en-US"/>
              <a:pPr/>
              <a:t>‹#›</a:t>
            </a:fld>
            <a:endParaRPr lang="en-US"/>
          </a:p>
        </p:txBody>
      </p:sp>
    </p:spTree>
    <p:extLst>
      <p:ext uri="{BB962C8B-B14F-4D97-AF65-F5344CB8AC3E}">
        <p14:creationId xmlns:p14="http://schemas.microsoft.com/office/powerpoint/2010/main" val="3823250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858000" cy="609600"/>
          </a:xfrm>
        </p:spPr>
        <p:txBody>
          <a:bodyPr/>
          <a:lstStyle/>
          <a:p>
            <a:r>
              <a:rPr lang="en-US"/>
              <a:t>Click to edit Master title style</a:t>
            </a:r>
          </a:p>
        </p:txBody>
      </p:sp>
      <p:sp>
        <p:nvSpPr>
          <p:cNvPr id="3" name="ClipArt Placeholder 2"/>
          <p:cNvSpPr>
            <a:spLocks noGrp="1"/>
          </p:cNvSpPr>
          <p:nvPr>
            <p:ph type="clipArt" sz="half" idx="1"/>
          </p:nvPr>
        </p:nvSpPr>
        <p:spPr>
          <a:xfrm>
            <a:off x="685800" y="609600"/>
            <a:ext cx="3390900" cy="5943600"/>
          </a:xfrm>
        </p:spPr>
        <p:txBody>
          <a:bodyPr/>
          <a:lstStyle/>
          <a:p>
            <a:endParaRPr lang="en-US"/>
          </a:p>
        </p:txBody>
      </p:sp>
      <p:sp>
        <p:nvSpPr>
          <p:cNvPr id="4" name="Text Placeholder 3"/>
          <p:cNvSpPr>
            <a:spLocks noGrp="1"/>
          </p:cNvSpPr>
          <p:nvPr>
            <p:ph type="body" sz="half" idx="2"/>
          </p:nvPr>
        </p:nvSpPr>
        <p:spPr>
          <a:xfrm>
            <a:off x="4229100" y="609600"/>
            <a:ext cx="33909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661150"/>
            <a:ext cx="2133600" cy="196850"/>
          </a:xfrm>
        </p:spPr>
        <p:txBody>
          <a:bodyPr/>
          <a:lstStyle>
            <a:lvl1pPr>
              <a:defRPr/>
            </a:lvl1pPr>
          </a:lstStyle>
          <a:p>
            <a:endParaRPr lang="en-US"/>
          </a:p>
        </p:txBody>
      </p:sp>
      <p:sp>
        <p:nvSpPr>
          <p:cNvPr id="6" name="Footer Placeholder 5"/>
          <p:cNvSpPr>
            <a:spLocks noGrp="1"/>
          </p:cNvSpPr>
          <p:nvPr>
            <p:ph type="ftr" sz="quarter" idx="11"/>
          </p:nvPr>
        </p:nvSpPr>
        <p:spPr>
          <a:xfrm>
            <a:off x="3124200" y="6689725"/>
            <a:ext cx="2895600" cy="168275"/>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689725"/>
            <a:ext cx="2133600" cy="136525"/>
          </a:xfrm>
        </p:spPr>
        <p:txBody>
          <a:bodyPr/>
          <a:lstStyle>
            <a:lvl1pPr>
              <a:defRPr/>
            </a:lvl1pPr>
          </a:lstStyle>
          <a:p>
            <a:fld id="{F1C40E0A-BED4-4DB7-9E93-F33BC539B47C}" type="slidenum">
              <a:rPr lang="en-US"/>
              <a:pPr/>
              <a:t>‹#›</a:t>
            </a:fld>
            <a:endParaRPr lang="en-US"/>
          </a:p>
        </p:txBody>
      </p:sp>
    </p:spTree>
    <p:extLst>
      <p:ext uri="{BB962C8B-B14F-4D97-AF65-F5344CB8AC3E}">
        <p14:creationId xmlns:p14="http://schemas.microsoft.com/office/powerpoint/2010/main" val="1232326436"/>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562705-875F-4EAC-8B04-275EDCBFFE43}" type="datetimeFigureOut">
              <a:rPr lang="en-US" smtClean="0"/>
              <a:t>2/1/2012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1E14C7-F1AE-41C0-8EA3-B5049F95EB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B562705-875F-4EAC-8B04-275EDCBFFE43}" type="datetimeFigureOut">
              <a:rPr lang="en-US" smtClean="0"/>
              <a:t>2/1/2012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61E14C7-F1AE-41C0-8EA3-B5049F95EB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562705-875F-4EAC-8B04-275EDCBFFE43}" type="datetimeFigureOut">
              <a:rPr lang="en-US" smtClean="0"/>
              <a:t>2/1/2012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61E14C7-F1AE-41C0-8EA3-B5049F95EB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562705-875F-4EAC-8B04-275EDCBFFE43}" type="datetimeFigureOut">
              <a:rPr lang="en-US" smtClean="0"/>
              <a:t>2/1/2012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61E14C7-F1AE-41C0-8EA3-B5049F95EB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562705-875F-4EAC-8B04-275EDCBFFE43}" type="datetimeFigureOut">
              <a:rPr lang="en-US" smtClean="0"/>
              <a:t>2/1/2012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61E14C7-F1AE-41C0-8EA3-B5049F95EB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B562705-875F-4EAC-8B04-275EDCBFFE43}" type="datetimeFigureOut">
              <a:rPr lang="en-US" smtClean="0"/>
              <a:t>2/1/2012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361E14C7-F1AE-41C0-8EA3-B5049F95EB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562705-875F-4EAC-8B04-275EDCBFFE43}" type="datetimeFigureOut">
              <a:rPr lang="en-US" smtClean="0"/>
              <a:t>2/1/2012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61E14C7-F1AE-41C0-8EA3-B5049F95EB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6B562705-875F-4EAC-8B04-275EDCBFFE43}" type="datetimeFigureOut">
              <a:rPr lang="en-US" smtClean="0"/>
              <a:t>2/1/2012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61E14C7-F1AE-41C0-8EA3-B5049F95EB48}"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5">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B562705-875F-4EAC-8B04-275EDCBFFE43}" type="datetimeFigureOut">
              <a:rPr lang="en-US" smtClean="0"/>
              <a:t>2/1/2012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61E14C7-F1AE-41C0-8EA3-B5049F95EB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hyperlink" Target="http://www.animationfactory.com/free/animals/horses_mule_variant_page_horse_with_halter_trotting.html" TargetMode="External"/><Relationship Id="rId7" Type="http://schemas.openxmlformats.org/officeDocument/2006/relationships/hyperlink" Target="http://www.animationfactory.com/free/animals/snake_variant_page_rattle_snake_in_grass.html" TargetMode="Externa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0.gif"/><Relationship Id="rId5" Type="http://schemas.openxmlformats.org/officeDocument/2006/relationships/image" Target="../media/image9.gif"/><Relationship Id="rId10" Type="http://schemas.openxmlformats.org/officeDocument/2006/relationships/image" Target="../media/image6.gif"/><Relationship Id="rId4" Type="http://schemas.openxmlformats.org/officeDocument/2006/relationships/hyperlink" Target="http://www.animationfactory.com/free/animals/rabbits_variant_page_rabbit_in_grass.html" TargetMode="External"/><Relationship Id="rId9" Type="http://schemas.openxmlformats.org/officeDocument/2006/relationships/hyperlink" Target="http://www.animationfactory.com/free/people_a_l/children_variant_page_girl_splashing_in_pool.html"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audio" Target="../media/audio2.wav"/><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18.gif"/><Relationship Id="rId4" Type="http://schemas.openxmlformats.org/officeDocument/2006/relationships/image" Target="../media/image17.gi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slideLayout" Target="../slideLayouts/slideLayout4.xml"/><Relationship Id="rId7" Type="http://schemas.openxmlformats.org/officeDocument/2006/relationships/image" Target="../media/image21.wmf"/><Relationship Id="rId2" Type="http://schemas.openxmlformats.org/officeDocument/2006/relationships/tags" Target="../tags/tag25.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audio" Target="../media/audio3.wav"/><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package" Target="../embeddings/Microsoft_Word_Document1.docx"/></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vmlDrawing" Target="../drawings/vmlDrawing5.vml"/><Relationship Id="rId5" Type="http://schemas.openxmlformats.org/officeDocument/2006/relationships/image" Target="../media/image26.emf"/><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audio" Target="../media/audio1.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hyperlink" Target="http://www.animationfactory.com/free/people_a_l/children_variant_page_girl_splashing_in_pool.html" TargetMode="Externa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7.gif"/><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Figurative Language</a:t>
            </a:r>
            <a:endParaRPr lang="en-US" dirty="0"/>
          </a:p>
        </p:txBody>
      </p:sp>
    </p:spTree>
    <p:custDataLst>
      <p:tags r:id="rId1"/>
    </p:custDataLst>
    <p:extLst>
      <p:ext uri="{BB962C8B-B14F-4D97-AF65-F5344CB8AC3E}">
        <p14:creationId xmlns:p14="http://schemas.microsoft.com/office/powerpoint/2010/main" val="451123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7239000" cy="4846320"/>
          </a:xfrm>
        </p:spPr>
        <p:txBody>
          <a:bodyPr>
            <a:normAutofit fontScale="92500" lnSpcReduction="20000"/>
          </a:bodyPr>
          <a:lstStyle/>
          <a:p>
            <a:r>
              <a:rPr lang="en-US" dirty="0"/>
              <a:t>Identify the object or idea that is the subject of what you are writing or saying. For example, suppose you are trying to describe a sunset.</a:t>
            </a:r>
          </a:p>
          <a:p>
            <a:r>
              <a:rPr lang="en-US" dirty="0"/>
              <a:t>Identify what it is you want to communicate about that object or idea. You want to bring out how beautiful the sunset is.</a:t>
            </a:r>
          </a:p>
          <a:p>
            <a:r>
              <a:rPr lang="en-US" dirty="0"/>
              <a:t>Identify another object or idea that strongly implies what you want to communicate. You decide that the idea of "painted" would be a good way to communicate the beauty of the sunset.</a:t>
            </a:r>
          </a:p>
          <a:p>
            <a:r>
              <a:rPr lang="en-US" dirty="0"/>
              <a:t>Construct a sentence in which you link the idea of painted with sunset. For example, you could write or say, "The sunset painted the sky with vibrant colors."</a:t>
            </a:r>
          </a:p>
          <a:p>
            <a:endParaRPr lang="en-US" dirty="0"/>
          </a:p>
        </p:txBody>
      </p:sp>
    </p:spTree>
    <p:custDataLst>
      <p:tags r:id="rId1"/>
    </p:custDataLst>
    <p:extLst>
      <p:ext uri="{BB962C8B-B14F-4D97-AF65-F5344CB8AC3E}">
        <p14:creationId xmlns:p14="http://schemas.microsoft.com/office/powerpoint/2010/main" val="10925167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sz="6000"/>
              <a:t>Simile</a:t>
            </a:r>
            <a:endParaRPr lang="en-US"/>
          </a:p>
        </p:txBody>
      </p:sp>
      <p:sp>
        <p:nvSpPr>
          <p:cNvPr id="6147" name="Rectangle 3"/>
          <p:cNvSpPr>
            <a:spLocks noGrp="1" noChangeAspect="1" noChangeArrowheads="1"/>
          </p:cNvSpPr>
          <p:nvPr>
            <p:ph type="clipArt" sz="half" idx="1"/>
          </p:nvPr>
        </p:nvSpPr>
        <p:spPr>
          <a:xfrm>
            <a:off x="1371600" y="1905000"/>
            <a:ext cx="1128713" cy="1219200"/>
          </a:xfrm>
        </p:spPr>
      </p:sp>
      <p:sp>
        <p:nvSpPr>
          <p:cNvPr id="6148" name="Rectangle 4"/>
          <p:cNvSpPr>
            <a:spLocks noGrp="1" noChangeArrowheads="1"/>
          </p:cNvSpPr>
          <p:nvPr>
            <p:ph type="body" sz="half" idx="2"/>
          </p:nvPr>
        </p:nvSpPr>
        <p:spPr/>
        <p:txBody>
          <a:bodyPr/>
          <a:lstStyle/>
          <a:p>
            <a:r>
              <a:rPr lang="en-US" sz="3600"/>
              <a:t>A simile is used to compare two things </a:t>
            </a:r>
          </a:p>
          <a:p>
            <a:r>
              <a:rPr lang="en-US" sz="3600"/>
              <a:t>It uses the words “like” or “as” to make comparisons.</a:t>
            </a:r>
          </a:p>
        </p:txBody>
      </p:sp>
    </p:spTree>
    <p:custDataLst>
      <p:tags r:id="rId1"/>
    </p:custDataLst>
    <p:extLst>
      <p:ext uri="{BB962C8B-B14F-4D97-AF65-F5344CB8AC3E}">
        <p14:creationId xmlns:p14="http://schemas.microsoft.com/office/powerpoint/2010/main" val="961096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8">
                                            <p:txEl>
                                              <p:pRg st="0" end="0"/>
                                            </p:txEl>
                                          </p:spTgt>
                                        </p:tgtEl>
                                        <p:attrNameLst>
                                          <p:attrName>style.visibility</p:attrName>
                                        </p:attrNameLst>
                                      </p:cBhvr>
                                      <p:to>
                                        <p:strVal val="visible"/>
                                      </p:to>
                                    </p:set>
                                    <p:anim calcmode="lin" valueType="num">
                                      <p:cBhvr additive="base">
                                        <p:cTn id="13" dur="500" fill="hold"/>
                                        <p:tgtEl>
                                          <p:spTgt spid="614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8">
                                            <p:txEl>
                                              <p:pRg st="1" end="1"/>
                                            </p:txEl>
                                          </p:spTgt>
                                        </p:tgtEl>
                                        <p:attrNameLst>
                                          <p:attrName>style.visibility</p:attrName>
                                        </p:attrNameLst>
                                      </p:cBhvr>
                                      <p:to>
                                        <p:strVal val="visible"/>
                                      </p:to>
                                    </p:set>
                                    <p:anim calcmode="lin" valueType="num">
                                      <p:cBhvr additive="base">
                                        <p:cTn id="19" dur="500" fill="hold"/>
                                        <p:tgtEl>
                                          <p:spTgt spid="614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sz="6000"/>
              <a:t>Simile</a:t>
            </a:r>
            <a:endParaRPr lang="en-US"/>
          </a:p>
        </p:txBody>
      </p:sp>
      <p:sp>
        <p:nvSpPr>
          <p:cNvPr id="7172" name="Rectangle 4"/>
          <p:cNvSpPr>
            <a:spLocks noGrp="1" noChangeArrowheads="1"/>
          </p:cNvSpPr>
          <p:nvPr>
            <p:ph type="body" sz="half" idx="2"/>
          </p:nvPr>
        </p:nvSpPr>
        <p:spPr>
          <a:xfrm>
            <a:off x="4953000" y="1371600"/>
            <a:ext cx="3886200" cy="5029200"/>
          </a:xfrm>
        </p:spPr>
        <p:txBody>
          <a:bodyPr/>
          <a:lstStyle/>
          <a:p>
            <a:r>
              <a:rPr lang="en-US" sz="3600"/>
              <a:t>Krissy is as pretty as a picture.</a:t>
            </a:r>
          </a:p>
          <a:p>
            <a:r>
              <a:rPr lang="en-US" sz="3600"/>
              <a:t>Her hair shines like the sun.</a:t>
            </a:r>
          </a:p>
          <a:p>
            <a:r>
              <a:rPr lang="en-US" sz="3600"/>
              <a:t>Her eyes sparkle like the stars in the sky.</a:t>
            </a:r>
            <a:endParaRPr lang="en-US" sz="2800"/>
          </a:p>
        </p:txBody>
      </p:sp>
      <p:pic>
        <p:nvPicPr>
          <p:cNvPr id="7176" name="Picture 8"/>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830388" y="1981200"/>
            <a:ext cx="2740025" cy="41148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991042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2">
                                            <p:txEl>
                                              <p:pRg st="0" end="0"/>
                                            </p:txEl>
                                          </p:spTgt>
                                        </p:tgtEl>
                                        <p:attrNameLst>
                                          <p:attrName>style.visibility</p:attrName>
                                        </p:attrNameLst>
                                      </p:cBhvr>
                                      <p:to>
                                        <p:strVal val="visible"/>
                                      </p:to>
                                    </p:set>
                                    <p:anim calcmode="lin" valueType="num">
                                      <p:cBhvr additive="base">
                                        <p:cTn id="13" dur="500" fill="hold"/>
                                        <p:tgtEl>
                                          <p:spTgt spid="717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2">
                                            <p:txEl>
                                              <p:pRg st="1" end="1"/>
                                            </p:txEl>
                                          </p:spTgt>
                                        </p:tgtEl>
                                        <p:attrNameLst>
                                          <p:attrName>style.visibility</p:attrName>
                                        </p:attrNameLst>
                                      </p:cBhvr>
                                      <p:to>
                                        <p:strVal val="visible"/>
                                      </p:to>
                                    </p:set>
                                    <p:anim calcmode="lin" valueType="num">
                                      <p:cBhvr additive="base">
                                        <p:cTn id="19" dur="500" fill="hold"/>
                                        <p:tgtEl>
                                          <p:spTgt spid="717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2">
                                            <p:txEl>
                                              <p:pRg st="2" end="2"/>
                                            </p:txEl>
                                          </p:spTgt>
                                        </p:tgtEl>
                                        <p:attrNameLst>
                                          <p:attrName>style.visibility</p:attrName>
                                        </p:attrNameLst>
                                      </p:cBhvr>
                                      <p:to>
                                        <p:strVal val="visible"/>
                                      </p:to>
                                    </p:set>
                                    <p:anim calcmode="lin" valueType="num">
                                      <p:cBhvr additive="base">
                                        <p:cTn id="25" dur="500" fill="hold"/>
                                        <p:tgtEl>
                                          <p:spTgt spid="717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57200" y="609600"/>
            <a:ext cx="6400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I am hungry as a horse. </a:t>
            </a:r>
            <a:r>
              <a:rPr lang="en-US">
                <a:solidFill>
                  <a:srgbClr val="000000"/>
                </a:solidFill>
                <a:latin typeface="Arial" charset="0"/>
                <a:cs typeface="Arial" charset="0"/>
                <a:hlinkClick r:id="rId3"/>
              </a:rPr>
              <a:t> </a:t>
            </a:r>
            <a:endParaRPr lang="en-US"/>
          </a:p>
          <a:p>
            <a:pPr>
              <a:spcBef>
                <a:spcPct val="50000"/>
              </a:spcBef>
            </a:pPr>
            <a:endParaRPr lang="en-US"/>
          </a:p>
        </p:txBody>
      </p:sp>
      <p:sp>
        <p:nvSpPr>
          <p:cNvPr id="4099" name="Rectangle 3"/>
          <p:cNvSpPr>
            <a:spLocks noChangeArrowheads="1"/>
          </p:cNvSpPr>
          <p:nvPr/>
        </p:nvSpPr>
        <p:spPr bwMode="auto">
          <a:xfrm>
            <a:off x="0" y="2735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4105" name="Group 9"/>
          <p:cNvGrpSpPr>
            <a:grpSpLocks/>
          </p:cNvGrpSpPr>
          <p:nvPr/>
        </p:nvGrpSpPr>
        <p:grpSpPr bwMode="auto">
          <a:xfrm>
            <a:off x="0" y="2735263"/>
            <a:ext cx="9144000" cy="1387475"/>
            <a:chOff x="0" y="0"/>
            <a:chExt cx="5760" cy="874"/>
          </a:xfrm>
        </p:grpSpPr>
        <p:sp>
          <p:nvSpPr>
            <p:cNvPr id="4100" name="Rectangle 4"/>
            <p:cNvSpPr>
              <a:spLocks noChangeArrowheads="1"/>
            </p:cNvSpPr>
            <p:nvPr/>
          </p:nvSpPr>
          <p:spPr bwMode="auto">
            <a:xfrm>
              <a:off x="0" y="0"/>
              <a:ext cx="45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4104" name="Group 8"/>
            <p:cNvGrpSpPr>
              <a:grpSpLocks/>
            </p:cNvGrpSpPr>
            <p:nvPr/>
          </p:nvGrpSpPr>
          <p:grpSpPr bwMode="auto">
            <a:xfrm>
              <a:off x="0" y="0"/>
              <a:ext cx="5760" cy="874"/>
              <a:chOff x="0" y="0"/>
              <a:chExt cx="5760" cy="874"/>
            </a:xfrm>
          </p:grpSpPr>
          <p:sp>
            <p:nvSpPr>
              <p:cNvPr id="4101" name="Rectangle 5"/>
              <p:cNvSpPr>
                <a:spLocks noChangeArrowheads="1"/>
              </p:cNvSpPr>
              <p:nvPr/>
            </p:nvSpPr>
            <p:spPr bwMode="auto">
              <a:xfrm>
                <a:off x="0" y="0"/>
                <a:ext cx="363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02" name="Rectangle 6"/>
              <p:cNvSpPr>
                <a:spLocks noChangeArrowheads="1"/>
              </p:cNvSpPr>
              <p:nvPr/>
            </p:nvSpPr>
            <p:spPr bwMode="auto">
              <a:xfrm>
                <a:off x="0" y="0"/>
                <a:ext cx="5760" cy="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600">
                    <a:solidFill>
                      <a:srgbClr val="000000"/>
                    </a:solidFill>
                    <a:latin typeface="Arial" charset="0"/>
                    <a:cs typeface="Arial" charset="0"/>
                    <a:hlinkClick r:id="rId3"/>
                  </a:rPr>
                  <a:t>  </a:t>
                </a:r>
                <a:r>
                  <a:rPr lang="en-US" sz="7900">
                    <a:solidFill>
                      <a:srgbClr val="000000"/>
                    </a:solidFill>
                    <a:latin typeface="Arial" charset="0"/>
                    <a:cs typeface="Arial" charset="0"/>
                  </a:rPr>
                  <a:t> </a:t>
                </a:r>
                <a:r>
                  <a:rPr lang="en-US" sz="600">
                    <a:solidFill>
                      <a:srgbClr val="000000"/>
                    </a:solidFill>
                    <a:latin typeface="Arial" charset="0"/>
                    <a:cs typeface="Arial" charset="0"/>
                  </a:rPr>
                  <a:t>                                                      </a:t>
                </a:r>
                <a:endParaRPr lang="en-US" sz="1400"/>
              </a:p>
              <a:p>
                <a:pPr algn="ctr" eaLnBrk="0" hangingPunct="0"/>
                <a:r>
                  <a:rPr lang="en-US" sz="600">
                    <a:solidFill>
                      <a:srgbClr val="000000"/>
                    </a:solidFill>
                    <a:latin typeface="Arial" charset="0"/>
                    <a:cs typeface="Arial" charset="0"/>
                    <a:hlinkClick r:id="rId4"/>
                  </a:rPr>
                  <a:t> </a:t>
                </a:r>
                <a:endParaRPr lang="en-US" sz="600">
                  <a:solidFill>
                    <a:srgbClr val="000000"/>
                  </a:solidFill>
                  <a:latin typeface="Arial" charset="0"/>
                  <a:cs typeface="Arial" charset="0"/>
                </a:endParaRPr>
              </a:p>
              <a:p>
                <a:pPr algn="ctr" eaLnBrk="0" hangingPunct="0"/>
                <a:endParaRPr lang="en-US" sz="600">
                  <a:solidFill>
                    <a:srgbClr val="000000"/>
                  </a:solidFill>
                  <a:latin typeface="Arial" charset="0"/>
                  <a:cs typeface="Arial" charset="0"/>
                </a:endParaRPr>
              </a:p>
            </p:txBody>
          </p:sp>
        </p:grpSp>
      </p:grpSp>
      <p:pic>
        <p:nvPicPr>
          <p:cNvPr id="4103" name="Picture 7" descr="horse_with_halter_trotting_md_wht.gif">
            <a:hlinkClick r:id="rId3"/>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57200"/>
            <a:ext cx="1143000" cy="1257300"/>
          </a:xfrm>
          <a:prstGeom prst="rect">
            <a:avLst/>
          </a:prstGeom>
          <a:noFill/>
          <a:extLst>
            <a:ext uri="{909E8E84-426E-40DD-AFC4-6F175D3DCCD1}">
              <a14:hiddenFill xmlns:a14="http://schemas.microsoft.com/office/drawing/2010/main">
                <a:solidFill>
                  <a:srgbClr val="FFFFFF"/>
                </a:solidFill>
              </a14:hiddenFill>
            </a:ext>
          </a:extLst>
        </p:spPr>
      </p:pic>
      <p:sp>
        <p:nvSpPr>
          <p:cNvPr id="4106" name="Text Box 10"/>
          <p:cNvSpPr txBox="1">
            <a:spLocks noChangeArrowheads="1"/>
          </p:cNvSpPr>
          <p:nvPr/>
        </p:nvSpPr>
        <p:spPr bwMode="auto">
          <a:xfrm>
            <a:off x="1143000" y="25908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You run like a rabbit. </a:t>
            </a:r>
          </a:p>
        </p:txBody>
      </p:sp>
      <p:sp>
        <p:nvSpPr>
          <p:cNvPr id="4107" name="Rectangle 11"/>
          <p:cNvSpPr>
            <a:spLocks noChangeArrowheads="1"/>
          </p:cNvSpPr>
          <p:nvPr/>
        </p:nvSpPr>
        <p:spPr bwMode="auto">
          <a:xfrm>
            <a:off x="0" y="2849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4113" name="Group 17"/>
          <p:cNvGrpSpPr>
            <a:grpSpLocks/>
          </p:cNvGrpSpPr>
          <p:nvPr/>
        </p:nvGrpSpPr>
        <p:grpSpPr bwMode="auto">
          <a:xfrm>
            <a:off x="0" y="2849563"/>
            <a:ext cx="9144000" cy="1158875"/>
            <a:chOff x="0" y="0"/>
            <a:chExt cx="5760" cy="730"/>
          </a:xfrm>
        </p:grpSpPr>
        <p:sp>
          <p:nvSpPr>
            <p:cNvPr id="4108" name="Rectangle 12"/>
            <p:cNvSpPr>
              <a:spLocks noChangeArrowheads="1"/>
            </p:cNvSpPr>
            <p:nvPr/>
          </p:nvSpPr>
          <p:spPr bwMode="auto">
            <a:xfrm>
              <a:off x="0" y="0"/>
              <a:ext cx="45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4112" name="Group 16"/>
            <p:cNvGrpSpPr>
              <a:grpSpLocks/>
            </p:cNvGrpSpPr>
            <p:nvPr/>
          </p:nvGrpSpPr>
          <p:grpSpPr bwMode="auto">
            <a:xfrm>
              <a:off x="0" y="0"/>
              <a:ext cx="5760" cy="730"/>
              <a:chOff x="0" y="0"/>
              <a:chExt cx="5760" cy="730"/>
            </a:xfrm>
          </p:grpSpPr>
          <p:sp>
            <p:nvSpPr>
              <p:cNvPr id="4109" name="Rectangle 13"/>
              <p:cNvSpPr>
                <a:spLocks noChangeArrowheads="1"/>
              </p:cNvSpPr>
              <p:nvPr/>
            </p:nvSpPr>
            <p:spPr bwMode="auto">
              <a:xfrm>
                <a:off x="0" y="0"/>
                <a:ext cx="363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10" name="Rectangle 14"/>
              <p:cNvSpPr>
                <a:spLocks noChangeArrowheads="1"/>
              </p:cNvSpPr>
              <p:nvPr/>
            </p:nvSpPr>
            <p:spPr bwMode="auto">
              <a:xfrm>
                <a:off x="0" y="0"/>
                <a:ext cx="5760"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600">
                    <a:solidFill>
                      <a:srgbClr val="000000"/>
                    </a:solidFill>
                    <a:latin typeface="Arial" charset="0"/>
                    <a:cs typeface="Arial" charset="0"/>
                    <a:hlinkClick r:id="rId4"/>
                  </a:rPr>
                  <a:t>  </a:t>
                </a:r>
                <a:r>
                  <a:rPr lang="en-US" sz="6400">
                    <a:solidFill>
                      <a:srgbClr val="000000"/>
                    </a:solidFill>
                    <a:latin typeface="Arial" charset="0"/>
                    <a:cs typeface="Arial" charset="0"/>
                  </a:rPr>
                  <a:t> </a:t>
                </a:r>
                <a:r>
                  <a:rPr lang="en-US" sz="600">
                    <a:solidFill>
                      <a:srgbClr val="000000"/>
                    </a:solidFill>
                    <a:latin typeface="Arial" charset="0"/>
                    <a:cs typeface="Arial" charset="0"/>
                  </a:rPr>
                  <a:t>                                                                       </a:t>
                </a:r>
                <a:endParaRPr lang="en-US" sz="1400"/>
              </a:p>
              <a:p>
                <a:pPr algn="ctr" eaLnBrk="0" hangingPunct="0"/>
                <a:endParaRPr lang="en-US" sz="600">
                  <a:solidFill>
                    <a:srgbClr val="000000"/>
                  </a:solidFill>
                  <a:latin typeface="Arial" charset="0"/>
                  <a:cs typeface="Arial" charset="0"/>
                </a:endParaRPr>
              </a:p>
            </p:txBody>
          </p:sp>
        </p:grpSp>
      </p:grpSp>
      <p:pic>
        <p:nvPicPr>
          <p:cNvPr id="4111" name="Picture 15" descr="rabbit_in_grass_md_wht.gif">
            <a:hlinkClick r:id="rId4"/>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438400"/>
            <a:ext cx="2057400" cy="1423988"/>
          </a:xfrm>
          <a:prstGeom prst="rect">
            <a:avLst/>
          </a:prstGeom>
          <a:noFill/>
          <a:extLst>
            <a:ext uri="{909E8E84-426E-40DD-AFC4-6F175D3DCCD1}">
              <a14:hiddenFill xmlns:a14="http://schemas.microsoft.com/office/drawing/2010/main">
                <a:solidFill>
                  <a:srgbClr val="FFFFFF"/>
                </a:solidFill>
              </a14:hiddenFill>
            </a:ext>
          </a:extLst>
        </p:spPr>
      </p:pic>
      <p:sp>
        <p:nvSpPr>
          <p:cNvPr id="4114" name="Rectangle 18"/>
          <p:cNvSpPr>
            <a:spLocks noChangeArrowheads="1"/>
          </p:cNvSpPr>
          <p:nvPr/>
        </p:nvSpPr>
        <p:spPr bwMode="auto">
          <a:xfrm>
            <a:off x="0" y="2789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4120" name="Group 24"/>
          <p:cNvGrpSpPr>
            <a:grpSpLocks/>
          </p:cNvGrpSpPr>
          <p:nvPr/>
        </p:nvGrpSpPr>
        <p:grpSpPr bwMode="auto">
          <a:xfrm>
            <a:off x="0" y="2789238"/>
            <a:ext cx="9144000" cy="1281112"/>
            <a:chOff x="0" y="0"/>
            <a:chExt cx="5760" cy="807"/>
          </a:xfrm>
        </p:grpSpPr>
        <p:sp>
          <p:nvSpPr>
            <p:cNvPr id="4115" name="Rectangle 19"/>
            <p:cNvSpPr>
              <a:spLocks noChangeArrowheads="1"/>
            </p:cNvSpPr>
            <p:nvPr/>
          </p:nvSpPr>
          <p:spPr bwMode="auto">
            <a:xfrm>
              <a:off x="0" y="0"/>
              <a:ext cx="45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4119" name="Group 23"/>
            <p:cNvGrpSpPr>
              <a:grpSpLocks/>
            </p:cNvGrpSpPr>
            <p:nvPr/>
          </p:nvGrpSpPr>
          <p:grpSpPr bwMode="auto">
            <a:xfrm>
              <a:off x="0" y="0"/>
              <a:ext cx="5760" cy="807"/>
              <a:chOff x="0" y="0"/>
              <a:chExt cx="5760" cy="807"/>
            </a:xfrm>
          </p:grpSpPr>
          <p:sp>
            <p:nvSpPr>
              <p:cNvPr id="4116" name="Rectangle 20"/>
              <p:cNvSpPr>
                <a:spLocks noChangeArrowheads="1"/>
              </p:cNvSpPr>
              <p:nvPr/>
            </p:nvSpPr>
            <p:spPr bwMode="auto">
              <a:xfrm>
                <a:off x="0" y="0"/>
                <a:ext cx="363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17" name="Rectangle 21"/>
              <p:cNvSpPr>
                <a:spLocks noChangeArrowheads="1"/>
              </p:cNvSpPr>
              <p:nvPr/>
            </p:nvSpPr>
            <p:spPr bwMode="auto">
              <a:xfrm>
                <a:off x="0" y="0"/>
                <a:ext cx="5760"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600">
                    <a:solidFill>
                      <a:srgbClr val="000000"/>
                    </a:solidFill>
                    <a:latin typeface="Arial" charset="0"/>
                    <a:cs typeface="Arial" charset="0"/>
                    <a:hlinkClick r:id="rId7"/>
                  </a:rPr>
                  <a:t>  </a:t>
                </a:r>
                <a:r>
                  <a:rPr lang="en-US" sz="7200">
                    <a:solidFill>
                      <a:srgbClr val="000000"/>
                    </a:solidFill>
                    <a:latin typeface="Arial" charset="0"/>
                    <a:cs typeface="Arial" charset="0"/>
                  </a:rPr>
                  <a:t> </a:t>
                </a:r>
                <a:r>
                  <a:rPr lang="en-US" sz="600">
                    <a:solidFill>
                      <a:srgbClr val="000000"/>
                    </a:solidFill>
                    <a:latin typeface="Arial" charset="0"/>
                    <a:cs typeface="Arial" charset="0"/>
                  </a:rPr>
                  <a:t>                                                                 </a:t>
                </a:r>
                <a:endParaRPr lang="en-US" sz="1400"/>
              </a:p>
              <a:p>
                <a:pPr algn="ctr" eaLnBrk="0" hangingPunct="0"/>
                <a:endParaRPr lang="en-US" sz="600">
                  <a:solidFill>
                    <a:srgbClr val="000000"/>
                  </a:solidFill>
                  <a:latin typeface="Arial" charset="0"/>
                  <a:cs typeface="Arial" charset="0"/>
                </a:endParaRPr>
              </a:p>
            </p:txBody>
          </p:sp>
        </p:grpSp>
      </p:grpSp>
      <p:pic>
        <p:nvPicPr>
          <p:cNvPr id="4118" name="Picture 22" descr="rattle_snake_in_grass_md_wht.gif">
            <a:hlinkClick r:id="rId7"/>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334000"/>
            <a:ext cx="137160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21" name="Text Box 25"/>
          <p:cNvSpPr txBox="1">
            <a:spLocks noChangeArrowheads="1"/>
          </p:cNvSpPr>
          <p:nvPr/>
        </p:nvSpPr>
        <p:spPr bwMode="auto">
          <a:xfrm>
            <a:off x="3048000" y="59436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He is sneaky as a snake. </a:t>
            </a:r>
          </a:p>
        </p:txBody>
      </p:sp>
      <p:pic>
        <p:nvPicPr>
          <p:cNvPr id="4125" name="Picture 29" descr="girl_splashing_in_pool_md_wht.gif">
            <a:hlinkClick r:id="rId9"/>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3657600"/>
            <a:ext cx="2133600" cy="1733550"/>
          </a:xfrm>
          <a:prstGeom prst="rect">
            <a:avLst/>
          </a:prstGeom>
          <a:noFill/>
          <a:extLst>
            <a:ext uri="{909E8E84-426E-40DD-AFC4-6F175D3DCCD1}">
              <a14:hiddenFill xmlns:a14="http://schemas.microsoft.com/office/drawing/2010/main">
                <a:solidFill>
                  <a:srgbClr val="FFFFFF"/>
                </a:solidFill>
              </a14:hiddenFill>
            </a:ext>
          </a:extLst>
        </p:spPr>
      </p:pic>
      <p:sp>
        <p:nvSpPr>
          <p:cNvPr id="4126" name="Text Box 30"/>
          <p:cNvSpPr txBox="1">
            <a:spLocks noChangeArrowheads="1"/>
          </p:cNvSpPr>
          <p:nvPr/>
        </p:nvSpPr>
        <p:spPr bwMode="auto">
          <a:xfrm>
            <a:off x="2819400" y="45720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She is happy as a clam.</a:t>
            </a:r>
          </a:p>
        </p:txBody>
      </p:sp>
    </p:spTree>
    <p:custDataLst>
      <p:tags r:id="rId1"/>
    </p:custDataLst>
    <p:extLst>
      <p:ext uri="{BB962C8B-B14F-4D97-AF65-F5344CB8AC3E}">
        <p14:creationId xmlns:p14="http://schemas.microsoft.com/office/powerpoint/2010/main" val="21897703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blinds(horizontal)">
                                      <p:cBhvr>
                                        <p:cTn id="7" dur="500"/>
                                        <p:tgtEl>
                                          <p:spTgt spid="4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4107"/>
                                        </p:tgtEl>
                                        <p:attrNameLst>
                                          <p:attrName>style.visibility</p:attrName>
                                        </p:attrNameLst>
                                      </p:cBhvr>
                                      <p:to>
                                        <p:strVal val="visible"/>
                                      </p:to>
                                    </p:set>
                                    <p:animEffect transition="in" filter="blinds(horizontal)">
                                      <p:cBhvr>
                                        <p:cTn id="12" dur="500"/>
                                        <p:tgtEl>
                                          <p:spTgt spid="41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nodePh="1">
                                  <p:stCondLst>
                                    <p:cond delay="0"/>
                                  </p:stCondLst>
                                  <p:endCondLst>
                                    <p:cond evt="begin" delay="0">
                                      <p:tn val="15"/>
                                    </p:cond>
                                  </p:endCondLst>
                                  <p:childTnLst>
                                    <p:set>
                                      <p:cBhvr>
                                        <p:cTn id="16" dur="1" fill="hold">
                                          <p:stCondLst>
                                            <p:cond delay="0"/>
                                          </p:stCondLst>
                                        </p:cTn>
                                        <p:tgtEl>
                                          <p:spTgt spid="4099"/>
                                        </p:tgtEl>
                                        <p:attrNameLst>
                                          <p:attrName>style.visibility</p:attrName>
                                        </p:attrNameLst>
                                      </p:cBhvr>
                                      <p:to>
                                        <p:strVal val="visible"/>
                                      </p:to>
                                    </p:set>
                                    <p:anim calcmode="lin" valueType="num">
                                      <p:cBhvr additive="base">
                                        <p:cTn id="17" dur="500" fill="hold"/>
                                        <p:tgtEl>
                                          <p:spTgt spid="4099"/>
                                        </p:tgtEl>
                                        <p:attrNameLst>
                                          <p:attrName>ppt_x</p:attrName>
                                        </p:attrNameLst>
                                      </p:cBhvr>
                                      <p:tavLst>
                                        <p:tav tm="0">
                                          <p:val>
                                            <p:strVal val="0-#ppt_w/2"/>
                                          </p:val>
                                        </p:tav>
                                        <p:tav tm="100000">
                                          <p:val>
                                            <p:strVal val="#ppt_x"/>
                                          </p:val>
                                        </p:tav>
                                      </p:tavLst>
                                    </p:anim>
                                    <p:anim calcmode="lin" valueType="num">
                                      <p:cBhvr additive="base">
                                        <p:cTn id="18"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125"/>
                                        </p:tgtEl>
                                        <p:attrNameLst>
                                          <p:attrName>style.visibility</p:attrName>
                                        </p:attrNameLst>
                                      </p:cBhvr>
                                      <p:to>
                                        <p:strVal val="visible"/>
                                      </p:to>
                                    </p:set>
                                    <p:animEffect transition="in" filter="blinds(horizontal)">
                                      <p:cBhvr>
                                        <p:cTn id="23" dur="500"/>
                                        <p:tgtEl>
                                          <p:spTgt spid="41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118"/>
                                        </p:tgtEl>
                                        <p:attrNameLst>
                                          <p:attrName>style.visibility</p:attrName>
                                        </p:attrNameLst>
                                      </p:cBhvr>
                                      <p:to>
                                        <p:strVal val="visible"/>
                                      </p:to>
                                    </p:set>
                                    <p:animEffect transition="in" filter="blinds(horizontal)">
                                      <p:cBhvr>
                                        <p:cTn id="28" dur="500"/>
                                        <p:tgtEl>
                                          <p:spTgt spid="41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4111"/>
                                        </p:tgtEl>
                                        <p:attrNameLst>
                                          <p:attrName>style.visibility</p:attrName>
                                        </p:attrNameLst>
                                      </p:cBhvr>
                                      <p:to>
                                        <p:strVal val="visible"/>
                                      </p:to>
                                    </p:set>
                                    <p:animEffect transition="in" filter="blinds(horizontal)">
                                      <p:cBhvr>
                                        <p:cTn id="33" dur="500"/>
                                        <p:tgtEl>
                                          <p:spTgt spid="41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4098"/>
                                        </p:tgtEl>
                                        <p:attrNameLst>
                                          <p:attrName>style.visibility</p:attrName>
                                        </p:attrNameLst>
                                      </p:cBhvr>
                                      <p:to>
                                        <p:strVal val="visible"/>
                                      </p:to>
                                    </p:set>
                                    <p:anim calcmode="lin" valueType="num">
                                      <p:cBhvr additive="base">
                                        <p:cTn id="38" dur="500" fill="hold"/>
                                        <p:tgtEl>
                                          <p:spTgt spid="4098"/>
                                        </p:tgtEl>
                                        <p:attrNameLst>
                                          <p:attrName>ppt_x</p:attrName>
                                        </p:attrNameLst>
                                      </p:cBhvr>
                                      <p:tavLst>
                                        <p:tav tm="0">
                                          <p:val>
                                            <p:strVal val="0-#ppt_w/2"/>
                                          </p:val>
                                        </p:tav>
                                        <p:tav tm="100000">
                                          <p:val>
                                            <p:strVal val="#ppt_x"/>
                                          </p:val>
                                        </p:tav>
                                      </p:tavLst>
                                    </p:anim>
                                    <p:anim calcmode="lin" valueType="num">
                                      <p:cBhvr additive="base">
                                        <p:cTn id="39"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106"/>
                                        </p:tgtEl>
                                        <p:attrNameLst>
                                          <p:attrName>style.visibility</p:attrName>
                                        </p:attrNameLst>
                                      </p:cBhvr>
                                      <p:to>
                                        <p:strVal val="visible"/>
                                      </p:to>
                                    </p:set>
                                    <p:animEffect transition="in" filter="blinds(horizontal)">
                                      <p:cBhvr>
                                        <p:cTn id="44" dur="500"/>
                                        <p:tgtEl>
                                          <p:spTgt spid="410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126"/>
                                        </p:tgtEl>
                                        <p:attrNameLst>
                                          <p:attrName>style.visibility</p:attrName>
                                        </p:attrNameLst>
                                      </p:cBhvr>
                                      <p:to>
                                        <p:strVal val="visible"/>
                                      </p:to>
                                    </p:set>
                                    <p:animEffect transition="in" filter="blinds(horizontal)">
                                      <p:cBhvr>
                                        <p:cTn id="49" dur="500"/>
                                        <p:tgtEl>
                                          <p:spTgt spid="41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121"/>
                                        </p:tgtEl>
                                        <p:attrNameLst>
                                          <p:attrName>style.visibility</p:attrName>
                                        </p:attrNameLst>
                                      </p:cBhvr>
                                      <p:to>
                                        <p:strVal val="visible"/>
                                      </p:to>
                                    </p:set>
                                    <p:animEffect transition="in" filter="blinds(horizontal)">
                                      <p:cBhvr>
                                        <p:cTn id="54" dur="500"/>
                                        <p:tgtEl>
                                          <p:spTgt spid="412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4113"/>
                                        </p:tgtEl>
                                        <p:attrNameLst>
                                          <p:attrName>style.visibility</p:attrName>
                                        </p:attrNameLst>
                                      </p:cBhvr>
                                      <p:to>
                                        <p:strVal val="visible"/>
                                      </p:to>
                                    </p:set>
                                    <p:animEffect transition="in" filter="blinds(horizontal)">
                                      <p:cBhvr>
                                        <p:cTn id="59" dur="500"/>
                                        <p:tgtEl>
                                          <p:spTgt spid="411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nodePh="1">
                                  <p:stCondLst>
                                    <p:cond delay="0"/>
                                  </p:stCondLst>
                                  <p:endCondLst>
                                    <p:cond evt="begin" delay="0">
                                      <p:tn val="62"/>
                                    </p:cond>
                                  </p:endCondLst>
                                  <p:childTnLst>
                                    <p:set>
                                      <p:cBhvr>
                                        <p:cTn id="63" dur="1" fill="hold">
                                          <p:stCondLst>
                                            <p:cond delay="0"/>
                                          </p:stCondLst>
                                        </p:cTn>
                                        <p:tgtEl>
                                          <p:spTgt spid="4114"/>
                                        </p:tgtEl>
                                        <p:attrNameLst>
                                          <p:attrName>style.visibility</p:attrName>
                                        </p:attrNameLst>
                                      </p:cBhvr>
                                      <p:to>
                                        <p:strVal val="visible"/>
                                      </p:to>
                                    </p:set>
                                    <p:animEffect transition="in" filter="blinds(horizontal)">
                                      <p:cBhvr>
                                        <p:cTn id="64" dur="500"/>
                                        <p:tgtEl>
                                          <p:spTgt spid="411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4120"/>
                                        </p:tgtEl>
                                        <p:attrNameLst>
                                          <p:attrName>style.visibility</p:attrName>
                                        </p:attrNameLst>
                                      </p:cBhvr>
                                      <p:to>
                                        <p:strVal val="visible"/>
                                      </p:to>
                                    </p:set>
                                    <p:animEffect transition="in" filter="blinds(horizontal)">
                                      <p:cBhvr>
                                        <p:cTn id="69" dur="500"/>
                                        <p:tgtEl>
                                          <p:spTgt spid="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nimBg="1"/>
      <p:bldP spid="4106" grpId="0" autoUpdateAnimBg="0"/>
      <p:bldP spid="4107" grpId="0" animBg="1"/>
      <p:bldP spid="4114" grpId="0" animBg="1"/>
      <p:bldP spid="4121" grpId="0" autoUpdateAnimBg="0"/>
      <p:bldP spid="412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err="1" smtClean="0"/>
              <a:t>Similes:</a:t>
            </a:r>
            <a:r>
              <a:rPr lang="en-US" sz="2700" dirty="0" err="1"/>
              <a:t>Simile</a:t>
            </a:r>
            <a:r>
              <a:rPr lang="en-US" sz="2700" dirty="0"/>
              <a:t> is when you </a:t>
            </a:r>
            <a:r>
              <a:rPr lang="en-US" sz="2800" dirty="0"/>
              <a:t>compare two nouns (persons, places or things) that are unlike, with "like" or "as."</a:t>
            </a:r>
          </a:p>
        </p:txBody>
      </p:sp>
      <p:sp>
        <p:nvSpPr>
          <p:cNvPr id="3" name="Content Placeholder 2"/>
          <p:cNvSpPr>
            <a:spLocks noGrp="1"/>
          </p:cNvSpPr>
          <p:nvPr>
            <p:ph idx="1"/>
          </p:nvPr>
        </p:nvSpPr>
        <p:spPr/>
        <p:txBody>
          <a:bodyPr>
            <a:normAutofit lnSpcReduction="10000"/>
          </a:bodyPr>
          <a:lstStyle/>
          <a:p>
            <a:r>
              <a:rPr lang="en-US" dirty="0"/>
              <a:t>As cold as ice</a:t>
            </a:r>
          </a:p>
          <a:p>
            <a:r>
              <a:rPr lang="en-US" dirty="0"/>
              <a:t>As common as dirt</a:t>
            </a:r>
          </a:p>
          <a:p>
            <a:r>
              <a:rPr lang="en-US" dirty="0"/>
              <a:t>As cool as a cucumber</a:t>
            </a:r>
          </a:p>
          <a:p>
            <a:r>
              <a:rPr lang="en-US" dirty="0"/>
              <a:t>As crazy as a loon</a:t>
            </a:r>
          </a:p>
          <a:p>
            <a:r>
              <a:rPr lang="en-US" dirty="0"/>
              <a:t>As cunning as a fox</a:t>
            </a:r>
          </a:p>
          <a:p>
            <a:r>
              <a:rPr lang="en-US" dirty="0" smtClean="0"/>
              <a:t>As </a:t>
            </a:r>
            <a:r>
              <a:rPr lang="en-US" dirty="0"/>
              <a:t>cute as a cup cake</a:t>
            </a:r>
          </a:p>
          <a:p>
            <a:r>
              <a:rPr lang="en-US" dirty="0"/>
              <a:t>As damp as the sponge</a:t>
            </a:r>
          </a:p>
          <a:p>
            <a:r>
              <a:rPr lang="en-US" dirty="0"/>
              <a:t>As dead as a </a:t>
            </a:r>
            <a:r>
              <a:rPr lang="en-US" dirty="0" smtClean="0"/>
              <a:t>doornail</a:t>
            </a:r>
          </a:p>
          <a:p>
            <a:r>
              <a:rPr lang="en-US" dirty="0" smtClean="0"/>
              <a:t>My </a:t>
            </a:r>
            <a:r>
              <a:rPr lang="en-US" dirty="0"/>
              <a:t>love is like a red, red rose.</a:t>
            </a:r>
          </a:p>
          <a:p>
            <a:r>
              <a:rPr lang="en-US" dirty="0"/>
              <a:t>You were as brave as a lion.</a:t>
            </a:r>
          </a:p>
          <a:p>
            <a:r>
              <a:rPr lang="en-US" dirty="0"/>
              <a:t>They fought like cats and dogs.</a:t>
            </a:r>
          </a:p>
          <a:p>
            <a:endParaRPr lang="en-US" dirty="0" smtClean="0"/>
          </a:p>
          <a:p>
            <a:endParaRPr lang="en-US" dirty="0" smtClean="0"/>
          </a:p>
          <a:p>
            <a:endParaRPr lang="en-US" dirty="0" smtClean="0"/>
          </a:p>
          <a:p>
            <a:endParaRPr lang="en-US" dirty="0"/>
          </a:p>
          <a:p>
            <a:endParaRPr lang="en-US" dirty="0"/>
          </a:p>
        </p:txBody>
      </p:sp>
    </p:spTree>
    <p:custDataLst>
      <p:tags r:id="rId1"/>
    </p:custDataLst>
    <p:extLst>
      <p:ext uri="{BB962C8B-B14F-4D97-AF65-F5344CB8AC3E}">
        <p14:creationId xmlns:p14="http://schemas.microsoft.com/office/powerpoint/2010/main" val="41451935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similes and Metaphors</a:t>
            </a:r>
            <a:endParaRPr lang="en-US" dirty="0"/>
          </a:p>
        </p:txBody>
      </p:sp>
      <p:sp>
        <p:nvSpPr>
          <p:cNvPr id="3" name="Content Placeholder 2"/>
          <p:cNvSpPr>
            <a:spLocks noGrp="1"/>
          </p:cNvSpPr>
          <p:nvPr>
            <p:ph idx="1"/>
          </p:nvPr>
        </p:nvSpPr>
        <p:spPr/>
        <p:txBody>
          <a:bodyPr>
            <a:normAutofit/>
          </a:bodyPr>
          <a:lstStyle/>
          <a:p>
            <a:r>
              <a:rPr lang="en-US" sz="2400" dirty="0"/>
              <a:t>Simile: Your eyes are like sunshine. </a:t>
            </a:r>
            <a:r>
              <a:rPr lang="en-US" sz="2400" dirty="0" smtClean="0"/>
              <a:t>Metaphor</a:t>
            </a:r>
            <a:r>
              <a:rPr lang="en-US" sz="2400" dirty="0"/>
              <a:t>: You are my sunshine.</a:t>
            </a:r>
          </a:p>
          <a:p>
            <a:r>
              <a:rPr lang="en-US" sz="2400" dirty="0"/>
              <a:t>Simile: He eats like a pig. Metaphor: He is a pig.</a:t>
            </a:r>
          </a:p>
          <a:p>
            <a:r>
              <a:rPr lang="en-US" sz="2400" dirty="0"/>
              <a:t>Simile: You are like a rock. Metaphor: You are a rock.</a:t>
            </a:r>
          </a:p>
          <a:p>
            <a:r>
              <a:rPr lang="en-US" sz="2400" dirty="0"/>
              <a:t>Simile: You are as happy as a clown. Metaphor: You are a clown.</a:t>
            </a:r>
          </a:p>
          <a:p>
            <a:r>
              <a:rPr lang="en-US" sz="2400" dirty="0"/>
              <a:t>Simile: He is as stubborn as a mule. Metaphor: He is a mule.</a:t>
            </a:r>
          </a:p>
          <a:p>
            <a:r>
              <a:rPr lang="en-US" sz="2400" dirty="0"/>
              <a:t>Simile: The world is like a stage. Metaphor: The world is a stage. </a:t>
            </a:r>
          </a:p>
          <a:p>
            <a:endParaRPr lang="en-US" dirty="0"/>
          </a:p>
        </p:txBody>
      </p:sp>
    </p:spTree>
    <p:custDataLst>
      <p:tags r:id="rId1"/>
    </p:custDataLst>
    <p:extLst>
      <p:ext uri="{BB962C8B-B14F-4D97-AF65-F5344CB8AC3E}">
        <p14:creationId xmlns:p14="http://schemas.microsoft.com/office/powerpoint/2010/main" val="18543761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6000" dirty="0"/>
              <a:t>Simile</a:t>
            </a:r>
            <a:endParaRPr lang="en-US" dirty="0"/>
          </a:p>
        </p:txBody>
      </p:sp>
      <p:sp>
        <p:nvSpPr>
          <p:cNvPr id="12291" name="Rectangle 3"/>
          <p:cNvSpPr>
            <a:spLocks noGrp="1" noChangeArrowheads="1"/>
          </p:cNvSpPr>
          <p:nvPr>
            <p:ph type="body" sz="half" idx="1"/>
          </p:nvPr>
        </p:nvSpPr>
        <p:spPr/>
        <p:txBody>
          <a:bodyPr/>
          <a:lstStyle/>
          <a:p>
            <a:r>
              <a:rPr lang="en-US" sz="4000" dirty="0"/>
              <a:t>Marty’s feet smell like </a:t>
            </a:r>
            <a:r>
              <a:rPr lang="en-US" sz="4000" dirty="0" smtClean="0"/>
              <a:t>rotten fish.</a:t>
            </a:r>
          </a:p>
          <a:p>
            <a:endParaRPr lang="en-US" sz="4000" dirty="0"/>
          </a:p>
          <a:p>
            <a:r>
              <a:rPr lang="en-US" sz="4000" dirty="0" smtClean="0"/>
              <a:t>Simile or Metaphor?</a:t>
            </a:r>
            <a:endParaRPr lang="en-US" sz="4000" dirty="0"/>
          </a:p>
        </p:txBody>
      </p:sp>
      <p:pic>
        <p:nvPicPr>
          <p:cNvPr id="12294" name="Picture 6" descr="C:\My Documents\alien.gif"/>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927725" y="1981200"/>
            <a:ext cx="2468563" cy="4114800"/>
          </a:xfrm>
        </p:spPr>
      </p:pic>
    </p:spTree>
    <p:custDataLst>
      <p:tags r:id="rId1"/>
    </p:custDataLst>
    <p:extLst>
      <p:ext uri="{BB962C8B-B14F-4D97-AF65-F5344CB8AC3E}">
        <p14:creationId xmlns:p14="http://schemas.microsoft.com/office/powerpoint/2010/main" val="20689544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0"/>
                                        </p:tgtEl>
                                        <p:attrNameLst>
                                          <p:attrName>style.visibility</p:attrName>
                                        </p:attrNameLst>
                                      </p:cBhvr>
                                      <p:to>
                                        <p:strVal val="visible"/>
                                      </p:to>
                                    </p:set>
                                    <p:anim calcmode="lin" valueType="num">
                                      <p:cBhvr additive="base">
                                        <p:cTn id="19" dur="500" fill="hold"/>
                                        <p:tgtEl>
                                          <p:spTgt spid="12290"/>
                                        </p:tgtEl>
                                        <p:attrNameLst>
                                          <p:attrName>ppt_x</p:attrName>
                                        </p:attrNameLst>
                                      </p:cBhvr>
                                      <p:tavLst>
                                        <p:tav tm="0">
                                          <p:val>
                                            <p:strVal val="0-#ppt_w/2"/>
                                          </p:val>
                                        </p:tav>
                                        <p:tav tm="100000">
                                          <p:val>
                                            <p:strVal val="#ppt_x"/>
                                          </p:val>
                                        </p:tav>
                                      </p:tavLst>
                                    </p:anim>
                                    <p:anim calcmode="lin" valueType="num">
                                      <p:cBhvr additive="base">
                                        <p:cTn id="20"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6000"/>
              <a:t>Metaphor</a:t>
            </a:r>
            <a:endParaRPr lang="en-US"/>
          </a:p>
        </p:txBody>
      </p:sp>
      <p:sp>
        <p:nvSpPr>
          <p:cNvPr id="13315" name="Rectangle 3"/>
          <p:cNvSpPr>
            <a:spLocks noGrp="1" noChangeArrowheads="1"/>
          </p:cNvSpPr>
          <p:nvPr>
            <p:ph type="body" sz="half" idx="1"/>
          </p:nvPr>
        </p:nvSpPr>
        <p:spPr/>
        <p:txBody>
          <a:bodyPr/>
          <a:lstStyle/>
          <a:p>
            <a:r>
              <a:rPr lang="en-US" sz="4000" dirty="0"/>
              <a:t>Ginger is an angel</a:t>
            </a:r>
            <a:r>
              <a:rPr lang="en-US" sz="4000" dirty="0" smtClean="0"/>
              <a:t>.</a:t>
            </a:r>
          </a:p>
          <a:p>
            <a:endParaRPr lang="en-US" sz="4000" dirty="0"/>
          </a:p>
          <a:p>
            <a:r>
              <a:rPr lang="en-US" sz="4000" dirty="0" smtClean="0"/>
              <a:t>Simile or Metaphor?</a:t>
            </a:r>
            <a:endParaRPr lang="en-US" sz="2800" dirty="0"/>
          </a:p>
        </p:txBody>
      </p:sp>
      <p:pic>
        <p:nvPicPr>
          <p:cNvPr id="13327" name="Picture 1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622925" y="1981200"/>
            <a:ext cx="3078163" cy="41148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9" name="Picture 17" descr="C:\Documents and Settings\Liz Loegler\My Documents\My Pictures\Microsoft Clip Organizer\AG00568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438400"/>
            <a:ext cx="4046538" cy="30781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011576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4"/>
                                        </p:tgtEl>
                                        <p:attrNameLst>
                                          <p:attrName>style.visibility</p:attrName>
                                        </p:attrNameLst>
                                      </p:cBhvr>
                                      <p:to>
                                        <p:strVal val="visible"/>
                                      </p:to>
                                    </p:set>
                                    <p:anim calcmode="lin" valueType="num">
                                      <p:cBhvr additive="base">
                                        <p:cTn id="19" dur="500" fill="hold"/>
                                        <p:tgtEl>
                                          <p:spTgt spid="13314"/>
                                        </p:tgtEl>
                                        <p:attrNameLst>
                                          <p:attrName>ppt_x</p:attrName>
                                        </p:attrNameLst>
                                      </p:cBhvr>
                                      <p:tavLst>
                                        <p:tav tm="0">
                                          <p:val>
                                            <p:strVal val="0-#ppt_w/2"/>
                                          </p:val>
                                        </p:tav>
                                        <p:tav tm="100000">
                                          <p:val>
                                            <p:strVal val="#ppt_x"/>
                                          </p:val>
                                        </p:tav>
                                      </p:tavLst>
                                    </p:anim>
                                    <p:anim calcmode="lin" valueType="num">
                                      <p:cBhvr additive="base">
                                        <p:cTn id="20"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it’s your turn:</a:t>
            </a:r>
            <a:endParaRPr lang="en-US" dirty="0"/>
          </a:p>
        </p:txBody>
      </p:sp>
      <p:sp>
        <p:nvSpPr>
          <p:cNvPr id="3" name="Content Placeholder 2"/>
          <p:cNvSpPr>
            <a:spLocks noGrp="1"/>
          </p:cNvSpPr>
          <p:nvPr>
            <p:ph idx="1"/>
          </p:nvPr>
        </p:nvSpPr>
        <p:spPr/>
        <p:txBody>
          <a:bodyPr/>
          <a:lstStyle/>
          <a:p>
            <a:r>
              <a:rPr lang="en-US" dirty="0" smtClean="0"/>
              <a:t>1.“She </a:t>
            </a:r>
            <a:r>
              <a:rPr lang="en-US" dirty="0" smtClean="0"/>
              <a:t>was ___________ as a _____________!”</a:t>
            </a:r>
          </a:p>
          <a:p>
            <a:r>
              <a:rPr lang="en-US" dirty="0" smtClean="0"/>
              <a:t>2.“He </a:t>
            </a:r>
            <a:r>
              <a:rPr lang="en-US" dirty="0" smtClean="0"/>
              <a:t>____________like a ______________.”</a:t>
            </a:r>
          </a:p>
          <a:p>
            <a:endParaRPr lang="en-US" dirty="0"/>
          </a:p>
          <a:p>
            <a:r>
              <a:rPr lang="en-US" dirty="0" smtClean="0"/>
              <a:t>3.Locate </a:t>
            </a:r>
            <a:r>
              <a:rPr lang="en-US" dirty="0" smtClean="0"/>
              <a:t>two unlike objects in this room.  Now write a simile comparing the objects.</a:t>
            </a:r>
          </a:p>
          <a:p>
            <a:endParaRPr lang="en-US" dirty="0" smtClean="0"/>
          </a:p>
          <a:p>
            <a:r>
              <a:rPr lang="en-US" dirty="0" smtClean="0"/>
              <a:t>4-8.Now </a:t>
            </a:r>
            <a:r>
              <a:rPr lang="en-US" dirty="0" smtClean="0"/>
              <a:t>write 5 similes comparing different objects.  You may not use an object more than once!</a:t>
            </a:r>
          </a:p>
        </p:txBody>
      </p:sp>
    </p:spTree>
    <p:custDataLst>
      <p:tags r:id="rId1"/>
    </p:custDataLst>
    <p:extLst>
      <p:ext uri="{BB962C8B-B14F-4D97-AF65-F5344CB8AC3E}">
        <p14:creationId xmlns:p14="http://schemas.microsoft.com/office/powerpoint/2010/main" val="31855592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anim calcmode="lin" valueType="num">
                                      <p:cBhvr>
                                        <p:cTn id="22"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anim calcmode="lin" valueType="num">
                                      <p:cBhvr>
                                        <p:cTn id="29"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7239000" cy="4846320"/>
          </a:xfrm>
        </p:spPr>
        <p:txBody>
          <a:bodyPr/>
          <a:lstStyle/>
          <a:p>
            <a:r>
              <a:rPr lang="en-US" dirty="0"/>
              <a:t>9</a:t>
            </a:r>
            <a:r>
              <a:rPr lang="en-US" dirty="0" smtClean="0"/>
              <a:t>.Now </a:t>
            </a:r>
            <a:r>
              <a:rPr lang="en-US" dirty="0" smtClean="0"/>
              <a:t>think of one object found in this school.</a:t>
            </a:r>
          </a:p>
          <a:p>
            <a:endParaRPr lang="en-US" dirty="0"/>
          </a:p>
          <a:p>
            <a:r>
              <a:rPr lang="en-US" dirty="0" smtClean="0"/>
              <a:t>10-12</a:t>
            </a:r>
            <a:r>
              <a:rPr lang="en-US" dirty="0" smtClean="0"/>
              <a:t>.Write </a:t>
            </a:r>
            <a:r>
              <a:rPr lang="en-US" dirty="0" smtClean="0"/>
              <a:t>3 metaphors about this object.</a:t>
            </a:r>
          </a:p>
          <a:p>
            <a:endParaRPr lang="en-US" dirty="0"/>
          </a:p>
          <a:p>
            <a:r>
              <a:rPr lang="en-US" dirty="0" smtClean="0"/>
              <a:t>13</a:t>
            </a:r>
            <a:r>
              <a:rPr lang="en-US" dirty="0" smtClean="0"/>
              <a:t>.Think </a:t>
            </a:r>
            <a:r>
              <a:rPr lang="en-US" dirty="0" smtClean="0"/>
              <a:t>of one quality you like about yourself.</a:t>
            </a:r>
          </a:p>
          <a:p>
            <a:endParaRPr lang="en-US" dirty="0"/>
          </a:p>
          <a:p>
            <a:r>
              <a:rPr lang="en-US" dirty="0" smtClean="0"/>
              <a:t>14-15</a:t>
            </a:r>
            <a:r>
              <a:rPr lang="en-US" dirty="0" smtClean="0"/>
              <a:t>.Write </a:t>
            </a:r>
            <a:r>
              <a:rPr lang="en-US" dirty="0" smtClean="0"/>
              <a:t>2 metaphors about this quality.</a:t>
            </a:r>
            <a:endParaRPr lang="en-US" dirty="0"/>
          </a:p>
        </p:txBody>
      </p:sp>
    </p:spTree>
    <p:custDataLst>
      <p:tags r:id="rId1"/>
    </p:custDataLst>
    <p:extLst>
      <p:ext uri="{BB962C8B-B14F-4D97-AF65-F5344CB8AC3E}">
        <p14:creationId xmlns:p14="http://schemas.microsoft.com/office/powerpoint/2010/main" val="13335801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sz="6000"/>
              <a:t>Figurative Language</a:t>
            </a:r>
            <a:endParaRPr lang="en-US"/>
          </a:p>
        </p:txBody>
      </p:sp>
      <p:sp>
        <p:nvSpPr>
          <p:cNvPr id="5123" name="Rectangle 3"/>
          <p:cNvSpPr>
            <a:spLocks noGrp="1" noChangeArrowheads="1"/>
          </p:cNvSpPr>
          <p:nvPr>
            <p:ph type="body" sz="half" idx="1"/>
          </p:nvPr>
        </p:nvSpPr>
        <p:spPr/>
        <p:txBody>
          <a:bodyPr/>
          <a:lstStyle/>
          <a:p>
            <a:r>
              <a:rPr lang="en-US"/>
              <a:t>A writers tool</a:t>
            </a:r>
          </a:p>
          <a:p>
            <a:r>
              <a:rPr lang="en-US"/>
              <a:t>It helps the reader to visualize (see) what the writer is thinking</a:t>
            </a:r>
          </a:p>
          <a:p>
            <a:r>
              <a:rPr lang="en-US"/>
              <a:t>It puts a picture in the readers mind</a:t>
            </a:r>
            <a:endParaRPr lang="en-US" sz="2800"/>
          </a:p>
        </p:txBody>
      </p:sp>
      <p:pic>
        <p:nvPicPr>
          <p:cNvPr id="5126" name="Picture 6" descr="C:\Documents and Settings\Liz Loegler\My Documents\My Pictures\Microsoft Clip Organizer\PE06373_.wmf"/>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257800" y="2251075"/>
            <a:ext cx="3810000" cy="3575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632281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additive="base">
                                        <p:cTn id="25"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1524000" y="762000"/>
            <a:ext cx="6172200" cy="4695825"/>
          </a:xfrm>
          <a:prstGeom prst="rect">
            <a:avLst/>
          </a:prstGeom>
        </p:spPr>
        <p:txBody>
          <a:bodyPr wrap="none" fromWordArt="1">
            <a:prstTxWarp prst="textSlantUp">
              <a:avLst>
                <a:gd name="adj" fmla="val 0"/>
              </a:avLst>
            </a:prstTxWarp>
          </a:bodyPr>
          <a:lstStyle/>
          <a:p>
            <a:pPr algn="ctr"/>
            <a:r>
              <a:rPr lang="en-US" sz="3600" kern="10" dirty="0">
                <a:ln w="9525">
                  <a:solidFill>
                    <a:srgbClr val="CC99FF"/>
                  </a:solidFill>
                  <a:round/>
                  <a:headEnd/>
                  <a:tailEnd/>
                </a:ln>
                <a:solidFill>
                  <a:schemeClr val="tx1">
                    <a:lumMod val="95000"/>
                    <a:lumOff val="5000"/>
                  </a:schemeClr>
                </a:solidFill>
                <a:effectLst>
                  <a:outerShdw dist="53882" dir="2700000" algn="ctr" rotWithShape="0">
                    <a:srgbClr val="9999FF"/>
                  </a:outerShdw>
                </a:effectLst>
                <a:latin typeface="Impact"/>
              </a:rPr>
              <a:t>Personification</a:t>
            </a:r>
          </a:p>
          <a:p>
            <a:pPr algn="ctr"/>
            <a:endParaRPr lang="en-US" sz="3600" kern="10" dirty="0">
              <a:ln w="9525">
                <a:solidFill>
                  <a:srgbClr val="CC99FF"/>
                </a:solidFill>
                <a:round/>
                <a:headEnd/>
                <a:tailEnd/>
              </a:ln>
              <a:solidFill>
                <a:schemeClr val="tx1">
                  <a:lumMod val="95000"/>
                  <a:lumOff val="5000"/>
                </a:schemeClr>
              </a:solidFill>
              <a:effectLst>
                <a:outerShdw dist="53882" dir="2700000" algn="ctr" rotWithShape="0">
                  <a:srgbClr val="9999FF"/>
                </a:outerShdw>
              </a:effectLst>
              <a:latin typeface="Impact"/>
            </a:endParaRPr>
          </a:p>
          <a:p>
            <a:pPr algn="ctr"/>
            <a:r>
              <a:rPr lang="en-US" sz="3600" kern="10" dirty="0">
                <a:ln w="9525">
                  <a:solidFill>
                    <a:srgbClr val="CC99FF"/>
                  </a:solidFill>
                  <a:round/>
                  <a:headEnd/>
                  <a:tailEnd/>
                </a:ln>
                <a:solidFill>
                  <a:schemeClr val="tx1">
                    <a:lumMod val="95000"/>
                    <a:lumOff val="5000"/>
                  </a:schemeClr>
                </a:solidFill>
                <a:effectLst>
                  <a:outerShdw dist="53882" dir="2700000" algn="ctr" rotWithShape="0">
                    <a:srgbClr val="9999FF"/>
                  </a:outerShdw>
                </a:effectLst>
                <a:latin typeface="Impact"/>
              </a:rPr>
              <a:t>to compare something</a:t>
            </a:r>
          </a:p>
          <a:p>
            <a:pPr algn="ctr"/>
            <a:r>
              <a:rPr lang="en-US" sz="3600" kern="10" dirty="0">
                <a:ln w="9525">
                  <a:solidFill>
                    <a:srgbClr val="CC99FF"/>
                  </a:solidFill>
                  <a:round/>
                  <a:headEnd/>
                  <a:tailEnd/>
                </a:ln>
                <a:solidFill>
                  <a:schemeClr val="tx1">
                    <a:lumMod val="95000"/>
                    <a:lumOff val="5000"/>
                  </a:schemeClr>
                </a:solidFill>
                <a:effectLst>
                  <a:outerShdw dist="53882" dir="2700000" algn="ctr" rotWithShape="0">
                    <a:srgbClr val="9999FF"/>
                  </a:outerShdw>
                </a:effectLst>
                <a:latin typeface="Impact"/>
              </a:rPr>
              <a:t>that is not human </a:t>
            </a:r>
          </a:p>
          <a:p>
            <a:pPr algn="ctr"/>
            <a:r>
              <a:rPr lang="en-US" sz="3600" kern="10" dirty="0">
                <a:ln w="9525">
                  <a:solidFill>
                    <a:srgbClr val="CC99FF"/>
                  </a:solidFill>
                  <a:round/>
                  <a:headEnd/>
                  <a:tailEnd/>
                </a:ln>
                <a:solidFill>
                  <a:schemeClr val="tx1">
                    <a:lumMod val="95000"/>
                    <a:lumOff val="5000"/>
                  </a:schemeClr>
                </a:solidFill>
                <a:effectLst>
                  <a:outerShdw dist="53882" dir="2700000" algn="ctr" rotWithShape="0">
                    <a:srgbClr val="9999FF"/>
                  </a:outerShdw>
                </a:effectLst>
                <a:latin typeface="Impact"/>
              </a:rPr>
              <a:t>as if it had human</a:t>
            </a:r>
          </a:p>
          <a:p>
            <a:pPr algn="ctr"/>
            <a:r>
              <a:rPr lang="en-US" sz="3600" kern="10" dirty="0">
                <a:ln w="9525">
                  <a:solidFill>
                    <a:srgbClr val="CC99FF"/>
                  </a:solidFill>
                  <a:round/>
                  <a:headEnd/>
                  <a:tailEnd/>
                </a:ln>
                <a:solidFill>
                  <a:schemeClr val="tx1">
                    <a:lumMod val="95000"/>
                    <a:lumOff val="5000"/>
                  </a:schemeClr>
                </a:solidFill>
                <a:effectLst>
                  <a:outerShdw dist="53882" dir="2700000" algn="ctr" rotWithShape="0">
                    <a:srgbClr val="9999FF"/>
                  </a:outerShdw>
                </a:effectLst>
                <a:latin typeface="Impact"/>
              </a:rPr>
              <a:t>characteristics</a:t>
            </a:r>
          </a:p>
        </p:txBody>
      </p:sp>
    </p:spTree>
    <p:custDataLst>
      <p:tags r:id="rId1"/>
    </p:custDataLst>
    <p:extLst>
      <p:ext uri="{BB962C8B-B14F-4D97-AF65-F5344CB8AC3E}">
        <p14:creationId xmlns:p14="http://schemas.microsoft.com/office/powerpoint/2010/main" val="34945996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5000" b="1">
                <a:latin typeface="Arial" charset="0"/>
              </a:rPr>
              <a:t>Personification</a:t>
            </a:r>
          </a:p>
        </p:txBody>
      </p:sp>
      <p:sp>
        <p:nvSpPr>
          <p:cNvPr id="14339" name="Rectangle 3"/>
          <p:cNvSpPr>
            <a:spLocks noGrp="1" noChangeArrowheads="1"/>
          </p:cNvSpPr>
          <p:nvPr>
            <p:ph type="body" idx="1"/>
          </p:nvPr>
        </p:nvSpPr>
        <p:spPr/>
        <p:txBody>
          <a:bodyPr/>
          <a:lstStyle/>
          <a:p>
            <a:r>
              <a:rPr lang="en-US" b="1" dirty="0"/>
              <a:t>A figure of speech which gives the qualities of a person to an animal, an object, or an idea. </a:t>
            </a:r>
          </a:p>
          <a:p>
            <a:pPr lvl="1">
              <a:buFont typeface="Wingdings" pitchFamily="2" charset="2"/>
              <a:buNone/>
            </a:pPr>
            <a:r>
              <a:rPr lang="en-US" b="1" dirty="0"/>
              <a:t> </a:t>
            </a:r>
            <a:r>
              <a:rPr lang="en-US" b="1" dirty="0">
                <a:solidFill>
                  <a:srgbClr val="002726"/>
                </a:solidFill>
              </a:rPr>
              <a:t>Example: “The wind yells while blowing." </a:t>
            </a:r>
          </a:p>
          <a:p>
            <a:pPr lvl="1">
              <a:buFont typeface="Wingdings" pitchFamily="2" charset="2"/>
              <a:buNone/>
            </a:pPr>
            <a:r>
              <a:rPr lang="en-US" b="1" dirty="0"/>
              <a:t>The wind cannot yell. Only a living thing can yell.</a:t>
            </a:r>
          </a:p>
        </p:txBody>
      </p:sp>
      <p:pic>
        <p:nvPicPr>
          <p:cNvPr id="14340" name="Picture 4" descr="windyclou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114800"/>
            <a:ext cx="3200400" cy="21796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2971962"/>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3" name="wind.wav"/>
          </p:stSnd>
        </p:sndAc>
      </p:transition>
    </mc:Choice>
    <mc:Fallback xmlns="">
      <p:transition spd="slow">
        <p:fade/>
        <p:sndAc>
          <p:stSnd>
            <p:snd r:embed="rId5"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2000"/>
                                        <p:tgtEl>
                                          <p:spTgt spid="14339">
                                            <p:txEl>
                                              <p:pRg st="1" end="1"/>
                                            </p:txEl>
                                          </p:spTgt>
                                        </p:tgtEl>
                                      </p:cBhvr>
                                    </p:animEffect>
                                    <p:anim calcmode="lin" valueType="num">
                                      <p:cBhvr>
                                        <p:cTn id="8" dur="2000" fill="hold"/>
                                        <p:tgtEl>
                                          <p:spTgt spid="14339">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14339">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14339">
                                            <p:txEl>
                                              <p:pRg st="2" end="2"/>
                                            </p:txEl>
                                          </p:spTgt>
                                        </p:tgtEl>
                                        <p:attrNameLst>
                                          <p:attrName>style.visibility</p:attrName>
                                        </p:attrNameLst>
                                      </p:cBhvr>
                                      <p:to>
                                        <p:strVal val="visible"/>
                                      </p:to>
                                    </p:set>
                                    <p:anim calcmode="lin" valueType="num">
                                      <p:cBhvr>
                                        <p:cTn id="15" dur="500" fill="hold"/>
                                        <p:tgtEl>
                                          <p:spTgt spid="1433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339">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433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33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8200" name="Group 8"/>
          <p:cNvGrpSpPr>
            <a:grpSpLocks/>
          </p:cNvGrpSpPr>
          <p:nvPr/>
        </p:nvGrpSpPr>
        <p:grpSpPr bwMode="auto">
          <a:xfrm>
            <a:off x="0" y="2895600"/>
            <a:ext cx="9144000" cy="1068388"/>
            <a:chOff x="0" y="0"/>
            <a:chExt cx="5760" cy="673"/>
          </a:xfrm>
        </p:grpSpPr>
        <p:sp>
          <p:nvSpPr>
            <p:cNvPr id="8195" name="Rectangle 3"/>
            <p:cNvSpPr>
              <a:spLocks noChangeArrowheads="1"/>
            </p:cNvSpPr>
            <p:nvPr/>
          </p:nvSpPr>
          <p:spPr bwMode="auto">
            <a:xfrm>
              <a:off x="0" y="0"/>
              <a:ext cx="45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8199" name="Group 7"/>
            <p:cNvGrpSpPr>
              <a:grpSpLocks/>
            </p:cNvGrpSpPr>
            <p:nvPr/>
          </p:nvGrpSpPr>
          <p:grpSpPr bwMode="auto">
            <a:xfrm>
              <a:off x="0" y="0"/>
              <a:ext cx="5760" cy="673"/>
              <a:chOff x="0" y="0"/>
              <a:chExt cx="5760" cy="673"/>
            </a:xfrm>
          </p:grpSpPr>
          <p:sp>
            <p:nvSpPr>
              <p:cNvPr id="8196" name="Rectangle 4"/>
              <p:cNvSpPr>
                <a:spLocks noChangeArrowheads="1"/>
              </p:cNvSpPr>
              <p:nvPr/>
            </p:nvSpPr>
            <p:spPr bwMode="auto">
              <a:xfrm>
                <a:off x="0" y="0"/>
                <a:ext cx="363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7" name="Rectangle 5"/>
              <p:cNvSpPr>
                <a:spLocks noChangeArrowheads="1"/>
              </p:cNvSpPr>
              <p:nvPr/>
            </p:nvSpPr>
            <p:spPr bwMode="auto">
              <a:xfrm>
                <a:off x="0" y="0"/>
                <a:ext cx="5760"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600">
                    <a:solidFill>
                      <a:srgbClr val="000000"/>
                    </a:solidFill>
                    <a:latin typeface="Arial" charset="0"/>
                    <a:cs typeface="Arial" charset="0"/>
                  </a:rPr>
                  <a:t>  </a:t>
                </a:r>
                <a:r>
                  <a:rPr lang="en-US" sz="5800">
                    <a:solidFill>
                      <a:srgbClr val="000000"/>
                    </a:solidFill>
                    <a:latin typeface="Arial" charset="0"/>
                    <a:cs typeface="Arial" charset="0"/>
                  </a:rPr>
                  <a:t> </a:t>
                </a:r>
                <a:r>
                  <a:rPr lang="en-US" sz="600">
                    <a:solidFill>
                      <a:srgbClr val="000000"/>
                    </a:solidFill>
                    <a:latin typeface="Arial" charset="0"/>
                    <a:cs typeface="Arial" charset="0"/>
                  </a:rPr>
                  <a:t>                                                           </a:t>
                </a:r>
                <a:endParaRPr lang="en-US" sz="1400"/>
              </a:p>
              <a:p>
                <a:pPr algn="ctr" eaLnBrk="0" hangingPunct="0"/>
                <a:endParaRPr lang="en-US" sz="600">
                  <a:solidFill>
                    <a:srgbClr val="000000"/>
                  </a:solidFill>
                  <a:latin typeface="Arial" charset="0"/>
                  <a:cs typeface="Arial" charset="0"/>
                </a:endParaRPr>
              </a:p>
            </p:txBody>
          </p:sp>
        </p:grpSp>
      </p:grpSp>
      <p:pic>
        <p:nvPicPr>
          <p:cNvPr id="8198" name="Picture 6" descr="gate_swing_md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941638"/>
            <a:ext cx="2451100" cy="1804987"/>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9"/>
          <p:cNvSpPr>
            <a:spLocks noChangeArrowheads="1"/>
          </p:cNvSpPr>
          <p:nvPr/>
        </p:nvSpPr>
        <p:spPr bwMode="auto">
          <a:xfrm>
            <a:off x="0" y="2903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8205" name="Picture 13" descr="butterflies_flowers_md_cl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earthy_sick_md_clr.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724400"/>
            <a:ext cx="2590800" cy="1781175"/>
          </a:xfrm>
          <a:prstGeom prst="rect">
            <a:avLst/>
          </a:prstGeom>
          <a:noFill/>
          <a:extLst>
            <a:ext uri="{909E8E84-426E-40DD-AFC4-6F175D3DCCD1}">
              <a14:hiddenFill xmlns:a14="http://schemas.microsoft.com/office/drawing/2010/main">
                <a:solidFill>
                  <a:srgbClr val="FFFFFF"/>
                </a:solidFill>
              </a14:hiddenFill>
            </a:ext>
          </a:extLst>
        </p:spPr>
      </p:pic>
      <p:sp>
        <p:nvSpPr>
          <p:cNvPr id="8215" name="Text Box 23"/>
          <p:cNvSpPr txBox="1">
            <a:spLocks noChangeArrowheads="1"/>
          </p:cNvSpPr>
          <p:nvPr/>
        </p:nvSpPr>
        <p:spPr bwMode="auto">
          <a:xfrm>
            <a:off x="2971800" y="10668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The flowers danced in the wind. </a:t>
            </a:r>
          </a:p>
        </p:txBody>
      </p:sp>
      <p:sp>
        <p:nvSpPr>
          <p:cNvPr id="8216" name="Text Box 24"/>
          <p:cNvSpPr txBox="1">
            <a:spLocks noChangeArrowheads="1"/>
          </p:cNvSpPr>
          <p:nvPr/>
        </p:nvSpPr>
        <p:spPr bwMode="auto">
          <a:xfrm>
            <a:off x="533400" y="5257800"/>
            <a:ext cx="571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The Earth coughed and choked in  all of the pollution. </a:t>
            </a:r>
          </a:p>
        </p:txBody>
      </p:sp>
      <p:sp>
        <p:nvSpPr>
          <p:cNvPr id="8217" name="Text Box 25"/>
          <p:cNvSpPr txBox="1">
            <a:spLocks noChangeArrowheads="1"/>
          </p:cNvSpPr>
          <p:nvPr/>
        </p:nvSpPr>
        <p:spPr bwMode="auto">
          <a:xfrm>
            <a:off x="4800600" y="3276600"/>
            <a:ext cx="396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The friendly gates welcomed us. </a:t>
            </a:r>
          </a:p>
        </p:txBody>
      </p:sp>
    </p:spTree>
    <p:custDataLst>
      <p:tags r:id="rId1"/>
    </p:custDataLst>
    <p:extLst>
      <p:ext uri="{BB962C8B-B14F-4D97-AF65-F5344CB8AC3E}">
        <p14:creationId xmlns:p14="http://schemas.microsoft.com/office/powerpoint/2010/main" val="1309390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box(out)">
                                      <p:cBhvr>
                                        <p:cTn id="7" dur="5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box(out)">
                                      <p:cBhvr>
                                        <p:cTn id="12" dur="500"/>
                                        <p:tgtEl>
                                          <p:spTgt spid="81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8205"/>
                                        </p:tgtEl>
                                        <p:attrNameLst>
                                          <p:attrName>style.visibility</p:attrName>
                                        </p:attrNameLst>
                                      </p:cBhvr>
                                      <p:to>
                                        <p:strVal val="visible"/>
                                      </p:to>
                                    </p:set>
                                    <p:animEffect transition="in" filter="box(out)">
                                      <p:cBhvr>
                                        <p:cTn id="17" dur="500"/>
                                        <p:tgtEl>
                                          <p:spTgt spid="8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8212"/>
                                        </p:tgtEl>
                                        <p:attrNameLst>
                                          <p:attrName>style.visibility</p:attrName>
                                        </p:attrNameLst>
                                      </p:cBhvr>
                                      <p:to>
                                        <p:strVal val="visible"/>
                                      </p:to>
                                    </p:set>
                                    <p:animEffect transition="in" filter="box(out)">
                                      <p:cBhvr>
                                        <p:cTn id="22" dur="500"/>
                                        <p:tgtEl>
                                          <p:spTgt spid="82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215"/>
                                        </p:tgtEl>
                                        <p:attrNameLst>
                                          <p:attrName>style.visibility</p:attrName>
                                        </p:attrNameLst>
                                      </p:cBhvr>
                                      <p:to>
                                        <p:strVal val="visible"/>
                                      </p:to>
                                    </p:set>
                                    <p:animEffect transition="in" filter="box(out)">
                                      <p:cBhvr>
                                        <p:cTn id="27" dur="500"/>
                                        <p:tgtEl>
                                          <p:spTgt spid="82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8217"/>
                                        </p:tgtEl>
                                        <p:attrNameLst>
                                          <p:attrName>style.visibility</p:attrName>
                                        </p:attrNameLst>
                                      </p:cBhvr>
                                      <p:to>
                                        <p:strVal val="visible"/>
                                      </p:to>
                                    </p:set>
                                    <p:animEffect transition="in" filter="box(out)">
                                      <p:cBhvr>
                                        <p:cTn id="32" dur="500"/>
                                        <p:tgtEl>
                                          <p:spTgt spid="82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8216"/>
                                        </p:tgtEl>
                                        <p:attrNameLst>
                                          <p:attrName>style.visibility</p:attrName>
                                        </p:attrNameLst>
                                      </p:cBhvr>
                                      <p:to>
                                        <p:strVal val="visible"/>
                                      </p:to>
                                    </p:set>
                                    <p:animEffect transition="in" filter="box(out)">
                                      <p:cBhvr>
                                        <p:cTn id="37" dur="500"/>
                                        <p:tgtEl>
                                          <p:spTgt spid="82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nodePh="1">
                                  <p:stCondLst>
                                    <p:cond delay="0"/>
                                  </p:stCondLst>
                                  <p:endCondLst>
                                    <p:cond evt="begin" delay="0">
                                      <p:tn val="40"/>
                                    </p:cond>
                                  </p:endCondLst>
                                  <p:childTnLst>
                                    <p:set>
                                      <p:cBhvr>
                                        <p:cTn id="41" dur="1" fill="hold">
                                          <p:stCondLst>
                                            <p:cond delay="0"/>
                                          </p:stCondLst>
                                        </p:cTn>
                                        <p:tgtEl>
                                          <p:spTgt spid="8194"/>
                                        </p:tgtEl>
                                        <p:attrNameLst>
                                          <p:attrName>style.visibility</p:attrName>
                                        </p:attrNameLst>
                                      </p:cBhvr>
                                      <p:to>
                                        <p:strVal val="visible"/>
                                      </p:to>
                                    </p:set>
                                    <p:animEffect transition="in" filter="box(out)">
                                      <p:cBhvr>
                                        <p:cTn id="42" dur="500"/>
                                        <p:tgtEl>
                                          <p:spTgt spid="819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nodePh="1">
                                  <p:stCondLst>
                                    <p:cond delay="0"/>
                                  </p:stCondLst>
                                  <p:endCondLst>
                                    <p:cond evt="begin" delay="0">
                                      <p:tn val="45"/>
                                    </p:cond>
                                  </p:endCondLst>
                                  <p:childTnLst>
                                    <p:set>
                                      <p:cBhvr>
                                        <p:cTn id="46" dur="1" fill="hold">
                                          <p:stCondLst>
                                            <p:cond delay="0"/>
                                          </p:stCondLst>
                                        </p:cTn>
                                        <p:tgtEl>
                                          <p:spTgt spid="8201"/>
                                        </p:tgtEl>
                                        <p:attrNameLst>
                                          <p:attrName>style.visibility</p:attrName>
                                        </p:attrNameLst>
                                      </p:cBhvr>
                                      <p:to>
                                        <p:strVal val="visible"/>
                                      </p:to>
                                    </p:set>
                                    <p:animEffect transition="in" filter="box(out)">
                                      <p:cBhvr>
                                        <p:cTn id="47"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201" grpId="0" animBg="1"/>
      <p:bldP spid="8215" grpId="0" autoUpdateAnimBg="0"/>
      <p:bldP spid="8216" grpId="0" autoUpdateAnimBg="0"/>
      <p:bldP spid="821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Person</a:t>
            </a:r>
            <a:r>
              <a:rPr lang="en-US" dirty="0"/>
              <a:t>ification</a:t>
            </a:r>
            <a:br>
              <a:rPr lang="en-US" dirty="0"/>
            </a:br>
            <a:r>
              <a:rPr lang="en-US" sz="1800" dirty="0"/>
              <a:t>Give Human traits (qualities, feelings, action, or characteristics) to non-human things [animals or objects</a:t>
            </a:r>
          </a:p>
        </p:txBody>
      </p:sp>
      <p:sp>
        <p:nvSpPr>
          <p:cNvPr id="3" name="Content Placeholder 2"/>
          <p:cNvSpPr>
            <a:spLocks noGrp="1"/>
          </p:cNvSpPr>
          <p:nvPr>
            <p:ph idx="1"/>
          </p:nvPr>
        </p:nvSpPr>
        <p:spPr>
          <a:xfrm>
            <a:off x="457200" y="1609416"/>
            <a:ext cx="7239000" cy="5248584"/>
          </a:xfrm>
        </p:spPr>
        <p:txBody>
          <a:bodyPr>
            <a:normAutofit fontScale="25000" lnSpcReduction="20000"/>
          </a:bodyPr>
          <a:lstStyle/>
          <a:p>
            <a:r>
              <a:rPr lang="en-US" sz="4800" dirty="0" smtClean="0"/>
              <a:t> </a:t>
            </a:r>
            <a:r>
              <a:rPr lang="en-US" sz="7200" dirty="0" smtClean="0"/>
              <a:t>My </a:t>
            </a:r>
            <a:r>
              <a:rPr lang="en-US" sz="7200" dirty="0"/>
              <a:t>computer hates me. </a:t>
            </a:r>
          </a:p>
          <a:p>
            <a:r>
              <a:rPr lang="en-US" sz="7200" dirty="0"/>
              <a:t>The camera loves me. </a:t>
            </a:r>
          </a:p>
          <a:p>
            <a:r>
              <a:rPr lang="en-US" sz="7200" dirty="0" smtClean="0"/>
              <a:t>Wind </a:t>
            </a:r>
            <a:r>
              <a:rPr lang="en-US" sz="7200" dirty="0"/>
              <a:t>yells while blowing. </a:t>
            </a:r>
          </a:p>
          <a:p>
            <a:r>
              <a:rPr lang="en-US" sz="7200" dirty="0"/>
              <a:t>Opportunity knocked on the door. </a:t>
            </a:r>
          </a:p>
          <a:p>
            <a:r>
              <a:rPr lang="en-US" sz="7200" dirty="0"/>
              <a:t>The sun greeted me this morning. </a:t>
            </a:r>
          </a:p>
          <a:p>
            <a:r>
              <a:rPr lang="en-US" sz="7200" dirty="0"/>
              <a:t>Snow had wrapped a white blanket over the city. </a:t>
            </a:r>
          </a:p>
          <a:p>
            <a:r>
              <a:rPr lang="en-US" sz="7200" dirty="0"/>
              <a:t>Time never waits for anyone. </a:t>
            </a:r>
          </a:p>
          <a:p>
            <a:r>
              <a:rPr lang="en-US" sz="7200" dirty="0"/>
              <a:t>Trees were dancing with the wind. </a:t>
            </a:r>
          </a:p>
          <a:p>
            <a:r>
              <a:rPr lang="en-US" sz="7200" dirty="0" smtClean="0"/>
              <a:t>The </a:t>
            </a:r>
            <a:r>
              <a:rPr lang="en-US" sz="7200" dirty="0"/>
              <a:t>flowers were crying for my attention. </a:t>
            </a:r>
          </a:p>
          <a:p>
            <a:r>
              <a:rPr lang="en-US" sz="7200" dirty="0" smtClean="0"/>
              <a:t>The </a:t>
            </a:r>
            <a:r>
              <a:rPr lang="en-US" sz="7200" dirty="0"/>
              <a:t>sky was full of dancing stars. </a:t>
            </a:r>
          </a:p>
          <a:p>
            <a:r>
              <a:rPr lang="en-US" sz="7200" dirty="0"/>
              <a:t>The flowers begged for water. </a:t>
            </a:r>
          </a:p>
          <a:p>
            <a:r>
              <a:rPr lang="en-US" sz="7200" dirty="0" smtClean="0"/>
              <a:t>The </a:t>
            </a:r>
            <a:r>
              <a:rPr lang="en-US" sz="7200" dirty="0"/>
              <a:t>house was lazy and unkempt. </a:t>
            </a:r>
          </a:p>
          <a:p>
            <a:r>
              <a:rPr lang="en-US" sz="7200" dirty="0"/>
              <a:t>The bit chewed into the horse’s mouth. </a:t>
            </a:r>
          </a:p>
          <a:p>
            <a:r>
              <a:rPr lang="en-US" sz="7200" dirty="0"/>
              <a:t>Lightning danced across the sky. </a:t>
            </a:r>
          </a:p>
          <a:p>
            <a:r>
              <a:rPr lang="en-US" sz="7200" dirty="0" smtClean="0"/>
              <a:t>The </a:t>
            </a:r>
            <a:r>
              <a:rPr lang="en-US" sz="7200" dirty="0"/>
              <a:t>stars winked at me. </a:t>
            </a:r>
          </a:p>
          <a:p>
            <a:r>
              <a:rPr lang="en-US" sz="7200" dirty="0"/>
              <a:t>The radio sprang to life at the touch of a button. </a:t>
            </a:r>
          </a:p>
          <a:p>
            <a:r>
              <a:rPr lang="en-US" sz="7200" dirty="0"/>
              <a:t>The bed groaned. </a:t>
            </a:r>
          </a:p>
          <a:p>
            <a:r>
              <a:rPr lang="en-US" sz="7200" dirty="0"/>
              <a:t>The headlights winked. </a:t>
            </a:r>
          </a:p>
          <a:p>
            <a:pPr marL="0" indent="0">
              <a:buNone/>
            </a:pPr>
            <a:r>
              <a:rPr lang="en-US" sz="7200" dirty="0" smtClean="0"/>
              <a:t>                                                                                                                 </a:t>
            </a:r>
          </a:p>
          <a:p>
            <a:endParaRPr lang="en-US" dirty="0"/>
          </a:p>
        </p:txBody>
      </p:sp>
    </p:spTree>
    <p:custDataLst>
      <p:tags r:id="rId1"/>
    </p:custDataLst>
    <p:extLst>
      <p:ext uri="{BB962C8B-B14F-4D97-AF65-F5344CB8AC3E}">
        <p14:creationId xmlns:p14="http://schemas.microsoft.com/office/powerpoint/2010/main" val="2731780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463040"/>
          </a:xfrm>
        </p:spPr>
        <p:txBody>
          <a:bodyPr>
            <a:noAutofit/>
          </a:bodyPr>
          <a:lstStyle/>
          <a:p>
            <a:r>
              <a:rPr lang="en-US" sz="2400" dirty="0"/>
              <a:t>On your own paper, write the object being personified and the meaning of the personification.</a:t>
            </a:r>
            <a:br>
              <a:rPr lang="en-US" sz="2400" dirty="0"/>
            </a:br>
            <a:endParaRPr lang="en-US" sz="16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For example: The </a:t>
            </a:r>
            <a:r>
              <a:rPr lang="en-US" dirty="0" smtClean="0"/>
              <a:t>sun peeked out from behind the clouds. </a:t>
            </a:r>
            <a:r>
              <a:rPr lang="en-US" dirty="0"/>
              <a:t>The verb, </a:t>
            </a:r>
            <a:r>
              <a:rPr lang="en-US" dirty="0" smtClean="0"/>
              <a:t>peeked, </a:t>
            </a:r>
            <a:r>
              <a:rPr lang="en-US" dirty="0"/>
              <a:t>is a human action. </a:t>
            </a:r>
            <a:r>
              <a:rPr lang="en-US" dirty="0" smtClean="0"/>
              <a:t>The sun </a:t>
            </a:r>
            <a:r>
              <a:rPr lang="en-US" dirty="0"/>
              <a:t>is a non-living object. </a:t>
            </a:r>
            <a:r>
              <a:rPr lang="en-US" dirty="0" smtClean="0"/>
              <a:t>  The sun is the object being personified and meaning is that the sun moved out from behind the clouds.</a:t>
            </a:r>
            <a:endParaRPr lang="en-US" dirty="0"/>
          </a:p>
          <a:p>
            <a:pPr marL="0" indent="0">
              <a:buNone/>
            </a:pPr>
            <a:endParaRPr lang="en-US" dirty="0"/>
          </a:p>
          <a:p>
            <a:r>
              <a:rPr lang="en-US" dirty="0" smtClean="0"/>
              <a:t>1 The </a:t>
            </a:r>
            <a:r>
              <a:rPr lang="en-US" dirty="0"/>
              <a:t>wind sang her mournful song through the falling leaves. </a:t>
            </a:r>
          </a:p>
          <a:p>
            <a:r>
              <a:rPr lang="en-US" dirty="0" smtClean="0"/>
              <a:t>2 The </a:t>
            </a:r>
            <a:r>
              <a:rPr lang="en-US" dirty="0"/>
              <a:t>microwave timer told me it was time to turn my TV dinner. </a:t>
            </a:r>
          </a:p>
          <a:p>
            <a:r>
              <a:rPr lang="en-US" dirty="0" smtClean="0"/>
              <a:t>3 The </a:t>
            </a:r>
            <a:r>
              <a:rPr lang="en-US" dirty="0"/>
              <a:t>video camera observed the whole scene. </a:t>
            </a:r>
          </a:p>
          <a:p>
            <a:r>
              <a:rPr lang="en-US" dirty="0" smtClean="0"/>
              <a:t>4 The </a:t>
            </a:r>
            <a:r>
              <a:rPr lang="en-US" dirty="0"/>
              <a:t>strawberries seemed to sing, "Eat me first!" </a:t>
            </a:r>
          </a:p>
          <a:p>
            <a:r>
              <a:rPr lang="en-US" dirty="0" smtClean="0"/>
              <a:t>5 The </a:t>
            </a:r>
            <a:r>
              <a:rPr lang="en-US" dirty="0"/>
              <a:t>rain kissed my cheeks as it fell. </a:t>
            </a:r>
          </a:p>
          <a:p>
            <a:r>
              <a:rPr lang="en-US" dirty="0" smtClean="0"/>
              <a:t>6 The </a:t>
            </a:r>
            <a:r>
              <a:rPr lang="en-US" dirty="0"/>
              <a:t>daffodils nodded their yellow heads at the walkers. </a:t>
            </a:r>
          </a:p>
          <a:p>
            <a:r>
              <a:rPr lang="en-US" dirty="0" smtClean="0"/>
              <a:t>7 The </a:t>
            </a:r>
            <a:r>
              <a:rPr lang="en-US" dirty="0"/>
              <a:t>water beckoned invitingly to the hot swimmers. </a:t>
            </a:r>
          </a:p>
          <a:p>
            <a:r>
              <a:rPr lang="en-US" dirty="0" smtClean="0"/>
              <a:t>8 The </a:t>
            </a:r>
            <a:r>
              <a:rPr lang="en-US" dirty="0"/>
              <a:t>snow whispered as it fell to the ground during the early morning hours. </a:t>
            </a:r>
          </a:p>
          <a:p>
            <a:r>
              <a:rPr lang="en-US" dirty="0" smtClean="0"/>
              <a:t>9 The </a:t>
            </a:r>
            <a:r>
              <a:rPr lang="en-US" dirty="0"/>
              <a:t>china danced on the shelves during the earthquake. </a:t>
            </a:r>
          </a:p>
          <a:p>
            <a:r>
              <a:rPr lang="en-US" dirty="0" smtClean="0"/>
              <a:t>10 The </a:t>
            </a:r>
            <a:r>
              <a:rPr lang="en-US" dirty="0"/>
              <a:t>car engine coughed and sputtered when it started during the blizzard. </a:t>
            </a:r>
          </a:p>
          <a:p>
            <a:pPr marL="0" indent="0">
              <a:buNone/>
            </a:pPr>
            <a:endParaRPr lang="en-US" dirty="0"/>
          </a:p>
          <a:p>
            <a:endParaRPr lang="en-US" dirty="0"/>
          </a:p>
        </p:txBody>
      </p:sp>
    </p:spTree>
    <p:custDataLst>
      <p:tags r:id="rId1"/>
    </p:custDataLst>
    <p:extLst>
      <p:ext uri="{BB962C8B-B14F-4D97-AF65-F5344CB8AC3E}">
        <p14:creationId xmlns:p14="http://schemas.microsoft.com/office/powerpoint/2010/main" val="40350252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500"/>
                                        <p:tgtEl>
                                          <p:spTgt spid="3">
                                            <p:txEl>
                                              <p:pRg st="9" end="9"/>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barn(inVertical)">
                                      <p:cBhvr>
                                        <p:cTn id="38" dur="500"/>
                                        <p:tgtEl>
                                          <p:spTgt spid="3">
                                            <p:txEl>
                                              <p:pRg st="10" end="1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barn(inVertical)">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SYMBOLISM</a:t>
            </a:r>
          </a:p>
        </p:txBody>
      </p:sp>
      <p:sp>
        <p:nvSpPr>
          <p:cNvPr id="53251" name="Rectangle 3"/>
          <p:cNvSpPr>
            <a:spLocks noGrp="1" noChangeArrowheads="1"/>
          </p:cNvSpPr>
          <p:nvPr>
            <p:ph type="body" sz="half" idx="1"/>
          </p:nvPr>
        </p:nvSpPr>
        <p:spPr/>
        <p:txBody>
          <a:bodyPr/>
          <a:lstStyle/>
          <a:p>
            <a:r>
              <a:rPr lang="en-US" dirty="0"/>
              <a:t>When a person, place, thing, or event that has meaning in itself also represents, or stands for, something else.</a:t>
            </a:r>
          </a:p>
        </p:txBody>
      </p:sp>
      <p:sp>
        <p:nvSpPr>
          <p:cNvPr id="53252" name="Rectangle 4"/>
          <p:cNvSpPr>
            <a:spLocks noGrp="1" noChangeArrowheads="1"/>
          </p:cNvSpPr>
          <p:nvPr>
            <p:ph type="body" sz="half" idx="2"/>
          </p:nvPr>
        </p:nvSpPr>
        <p:spPr>
          <a:xfrm>
            <a:off x="4953000" y="1828800"/>
            <a:ext cx="3810000" cy="4724400"/>
          </a:xfrm>
        </p:spPr>
        <p:txBody>
          <a:bodyPr/>
          <a:lstStyle/>
          <a:p>
            <a:pPr algn="r"/>
            <a:endParaRPr lang="en-US" dirty="0"/>
          </a:p>
          <a:p>
            <a:pPr algn="r">
              <a:buFont typeface="Monotype Sorts" pitchFamily="2" charset="2"/>
              <a:buNone/>
            </a:pPr>
            <a:r>
              <a:rPr lang="en-US" dirty="0"/>
              <a:t>=    Innocence </a:t>
            </a:r>
          </a:p>
          <a:p>
            <a:pPr algn="r">
              <a:buFont typeface="Monotype Sorts" pitchFamily="2" charset="2"/>
              <a:buNone/>
            </a:pPr>
            <a:endParaRPr lang="en-US" dirty="0"/>
          </a:p>
          <a:p>
            <a:pPr algn="r">
              <a:buFont typeface="Monotype Sorts" pitchFamily="2" charset="2"/>
              <a:buNone/>
            </a:pPr>
            <a:endParaRPr lang="en-US" dirty="0"/>
          </a:p>
          <a:p>
            <a:pPr algn="r">
              <a:buFont typeface="Monotype Sorts" pitchFamily="2" charset="2"/>
              <a:buNone/>
            </a:pPr>
            <a:r>
              <a:rPr lang="en-US" dirty="0"/>
              <a:t>=      America </a:t>
            </a:r>
          </a:p>
          <a:p>
            <a:pPr algn="r">
              <a:buFont typeface="Monotype Sorts" pitchFamily="2" charset="2"/>
              <a:buNone/>
            </a:pPr>
            <a:endParaRPr lang="en-US" dirty="0"/>
          </a:p>
          <a:p>
            <a:pPr algn="r">
              <a:buFont typeface="Monotype Sorts" pitchFamily="2" charset="2"/>
              <a:buNone/>
            </a:pPr>
            <a:endParaRPr lang="en-US" dirty="0"/>
          </a:p>
          <a:p>
            <a:pPr algn="r">
              <a:buFont typeface="Monotype Sorts" pitchFamily="2" charset="2"/>
              <a:buNone/>
            </a:pPr>
            <a:r>
              <a:rPr lang="en-US" dirty="0"/>
              <a:t>=          Peace        </a:t>
            </a:r>
          </a:p>
        </p:txBody>
      </p:sp>
      <p:graphicFrame>
        <p:nvGraphicFramePr>
          <p:cNvPr id="53253" name="Object 5"/>
          <p:cNvGraphicFramePr>
            <a:graphicFrameLocks noChangeAspect="1"/>
          </p:cNvGraphicFramePr>
          <p:nvPr/>
        </p:nvGraphicFramePr>
        <p:xfrm>
          <a:off x="8001000" y="381000"/>
          <a:ext cx="666750" cy="984250"/>
        </p:xfrm>
        <a:graphic>
          <a:graphicData uri="http://schemas.openxmlformats.org/presentationml/2006/ole">
            <mc:AlternateContent xmlns:mc="http://schemas.openxmlformats.org/markup-compatibility/2006">
              <mc:Choice xmlns:v="urn:schemas-microsoft-com:vml" Requires="v">
                <p:oleObj spid="_x0000_s1045" name="Clip" r:id="rId4" imgW="3467160" imgH="5018040" progId="MS_ClipArt_Gallery.2">
                  <p:embed/>
                </p:oleObj>
              </mc:Choice>
              <mc:Fallback>
                <p:oleObj name="Clip" r:id="rId4" imgW="3467160" imgH="50180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381000"/>
                        <a:ext cx="66675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3254" name="Picture 6" descr="C:\Program Files\Microsoft Office\Clipart\standard\stddir4\SO00962_.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1981200"/>
            <a:ext cx="1420813" cy="1616075"/>
          </a:xfrm>
          <a:prstGeom prst="rect">
            <a:avLst/>
          </a:prstGeom>
          <a:noFill/>
          <a:extLst>
            <a:ext uri="{909E8E84-426E-40DD-AFC4-6F175D3DCCD1}">
              <a14:hiddenFill xmlns:a14="http://schemas.microsoft.com/office/drawing/2010/main">
                <a:solidFill>
                  <a:srgbClr val="FFFFFF"/>
                </a:solidFill>
              </a14:hiddenFill>
            </a:ext>
          </a:extLst>
        </p:spPr>
      </p:pic>
      <p:pic>
        <p:nvPicPr>
          <p:cNvPr id="53255" name="Picture 7" descr="C:\Program Files\Microsoft Office\Clipart\standard\stddir1\AN02608_.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000" y="3276600"/>
            <a:ext cx="1836738" cy="1349375"/>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C:\Program Files\Microsoft Office\Clipart\Pub60Cor\SO00190_.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4400" y="4572000"/>
            <a:ext cx="2063750" cy="18462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28959378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circle(in)">
                                      <p:cBhvr>
                                        <p:cTn id="7" dur="20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wipe(down)">
                                      <p:cBhvr>
                                        <p:cTn id="12" dur="500"/>
                                        <p:tgtEl>
                                          <p:spTgt spid="5325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3252">
                                            <p:txEl>
                                              <p:pRg st="1" end="1"/>
                                            </p:txEl>
                                          </p:spTgt>
                                        </p:tgtEl>
                                        <p:attrNameLst>
                                          <p:attrName>style.visibility</p:attrName>
                                        </p:attrNameLst>
                                      </p:cBhvr>
                                      <p:to>
                                        <p:strVal val="visible"/>
                                      </p:to>
                                    </p:set>
                                    <p:animEffect transition="in" filter="barn(inVertical)">
                                      <p:cBhvr>
                                        <p:cTn id="17" dur="500"/>
                                        <p:tgtEl>
                                          <p:spTgt spid="532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3255"/>
                                        </p:tgtEl>
                                        <p:attrNameLst>
                                          <p:attrName>style.visibility</p:attrName>
                                        </p:attrNameLst>
                                      </p:cBhvr>
                                      <p:to>
                                        <p:strVal val="visible"/>
                                      </p:to>
                                    </p:set>
                                    <p:animEffect transition="in" filter="wipe(down)">
                                      <p:cBhvr>
                                        <p:cTn id="22" dur="500"/>
                                        <p:tgtEl>
                                          <p:spTgt spid="5325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3252">
                                            <p:txEl>
                                              <p:pRg st="4" end="4"/>
                                            </p:txEl>
                                          </p:spTgt>
                                        </p:tgtEl>
                                        <p:attrNameLst>
                                          <p:attrName>style.visibility</p:attrName>
                                        </p:attrNameLst>
                                      </p:cBhvr>
                                      <p:to>
                                        <p:strVal val="visible"/>
                                      </p:to>
                                    </p:set>
                                    <p:animEffect transition="in" filter="barn(inVertical)">
                                      <p:cBhvr>
                                        <p:cTn id="27" dur="500"/>
                                        <p:tgtEl>
                                          <p:spTgt spid="532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3256"/>
                                        </p:tgtEl>
                                        <p:attrNameLst>
                                          <p:attrName>style.visibility</p:attrName>
                                        </p:attrNameLst>
                                      </p:cBhvr>
                                      <p:to>
                                        <p:strVal val="visible"/>
                                      </p:to>
                                    </p:set>
                                    <p:animEffect transition="in" filter="wipe(down)">
                                      <p:cBhvr>
                                        <p:cTn id="32" dur="500"/>
                                        <p:tgtEl>
                                          <p:spTgt spid="5325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3252">
                                            <p:txEl>
                                              <p:pRg st="7" end="7"/>
                                            </p:txEl>
                                          </p:spTgt>
                                        </p:tgtEl>
                                        <p:attrNameLst>
                                          <p:attrName>style.visibility</p:attrName>
                                        </p:attrNameLst>
                                      </p:cBhvr>
                                      <p:to>
                                        <p:strVal val="visible"/>
                                      </p:to>
                                    </p:set>
                                    <p:animEffect transition="in" filter="barn(inVertical)">
                                      <p:cBhvr>
                                        <p:cTn id="37" dur="500"/>
                                        <p:tgtEl>
                                          <p:spTgt spid="532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Symbol: when One thing represents something else</a:t>
            </a:r>
            <a:endParaRPr lang="en-US" dirty="0"/>
          </a:p>
        </p:txBody>
      </p:sp>
      <p:sp>
        <p:nvSpPr>
          <p:cNvPr id="3" name="Content Placeholder 2"/>
          <p:cNvSpPr>
            <a:spLocks noGrp="1"/>
          </p:cNvSpPr>
          <p:nvPr>
            <p:ph idx="1"/>
          </p:nvPr>
        </p:nvSpPr>
        <p:spPr/>
        <p:txBody>
          <a:bodyPr/>
          <a:lstStyle/>
          <a:p>
            <a:pPr marL="0" indent="0">
              <a:buNone/>
            </a:pPr>
            <a:r>
              <a:rPr lang="en-US" dirty="0" smtClean="0"/>
              <a:t>Lion represents courage</a:t>
            </a:r>
          </a:p>
          <a:p>
            <a:pPr marL="0" indent="0">
              <a:buNone/>
            </a:pPr>
            <a:r>
              <a:rPr lang="en-US" dirty="0" smtClean="0"/>
              <a:t>Dove represents peace</a:t>
            </a:r>
          </a:p>
          <a:p>
            <a:pPr marL="0" indent="0">
              <a:buNone/>
            </a:pPr>
            <a:r>
              <a:rPr lang="en-US" dirty="0" smtClean="0"/>
              <a:t>Red octagon represents stop</a:t>
            </a:r>
          </a:p>
          <a:p>
            <a:pPr marL="0" indent="0">
              <a:buNone/>
            </a:pPr>
            <a:r>
              <a:rPr lang="en-US" dirty="0" smtClean="0"/>
              <a:t>Bald eagle represents freedom/America</a:t>
            </a:r>
          </a:p>
          <a:p>
            <a:pPr marL="0" indent="0">
              <a:buNone/>
            </a:pPr>
            <a:r>
              <a:rPr lang="en-US" dirty="0" smtClean="0"/>
              <a:t>Statue of liberty represents freedom/America</a:t>
            </a:r>
          </a:p>
          <a:p>
            <a:pPr marL="0" indent="0">
              <a:buNone/>
            </a:pPr>
            <a:r>
              <a:rPr lang="en-US" dirty="0" smtClean="0"/>
              <a:t>Spring represents birth, growth</a:t>
            </a:r>
          </a:p>
          <a:p>
            <a:pPr marL="0" indent="0">
              <a:buNone/>
            </a:pPr>
            <a:r>
              <a:rPr lang="en-US" dirty="0" smtClean="0"/>
              <a:t>Summer represents childhood</a:t>
            </a:r>
          </a:p>
          <a:p>
            <a:pPr marL="0" indent="0">
              <a:buNone/>
            </a:pPr>
            <a:r>
              <a:rPr lang="en-US" dirty="0" smtClean="0"/>
              <a:t>Fall represents adulthood/maturity</a:t>
            </a:r>
          </a:p>
          <a:p>
            <a:pPr marL="0" indent="0">
              <a:buNone/>
            </a:pPr>
            <a:r>
              <a:rPr lang="en-US" dirty="0" smtClean="0"/>
              <a:t>Winter represents old age/death</a:t>
            </a:r>
          </a:p>
          <a:p>
            <a:pPr marL="0" indent="0">
              <a:buNone/>
            </a:pPr>
            <a:r>
              <a:rPr lang="en-US" dirty="0" smtClean="0"/>
              <a:t>Purple represents royalty</a:t>
            </a:r>
            <a:endParaRPr lang="en-US" dirty="0"/>
          </a:p>
        </p:txBody>
      </p:sp>
    </p:spTree>
    <p:custDataLst>
      <p:tags r:id="rId1"/>
    </p:custDataLst>
    <p:extLst>
      <p:ext uri="{BB962C8B-B14F-4D97-AF65-F5344CB8AC3E}">
        <p14:creationId xmlns:p14="http://schemas.microsoft.com/office/powerpoint/2010/main" val="27733193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it’s your turn:</a:t>
            </a:r>
            <a:endParaRPr lang="en-US" dirty="0"/>
          </a:p>
        </p:txBody>
      </p:sp>
      <p:sp>
        <p:nvSpPr>
          <p:cNvPr id="3" name="Content Placeholder 2"/>
          <p:cNvSpPr>
            <a:spLocks noGrp="1"/>
          </p:cNvSpPr>
          <p:nvPr>
            <p:ph idx="1"/>
          </p:nvPr>
        </p:nvSpPr>
        <p:spPr/>
        <p:txBody>
          <a:bodyPr/>
          <a:lstStyle/>
          <a:p>
            <a:r>
              <a:rPr lang="en-US" dirty="0" smtClean="0"/>
              <a:t>Think of 5 examples of symbols and write them on your paper.  Make sure to include  what they represent.</a:t>
            </a:r>
            <a:endParaRPr lang="en-US" dirty="0"/>
          </a:p>
        </p:txBody>
      </p:sp>
    </p:spTree>
    <p:custDataLst>
      <p:tags r:id="rId1"/>
    </p:custDataLst>
    <p:extLst>
      <p:ext uri="{BB962C8B-B14F-4D97-AF65-F5344CB8AC3E}">
        <p14:creationId xmlns:p14="http://schemas.microsoft.com/office/powerpoint/2010/main" val="20256248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en-US"/>
              <a:t>Idiom</a:t>
            </a:r>
          </a:p>
        </p:txBody>
      </p:sp>
      <p:sp>
        <p:nvSpPr>
          <p:cNvPr id="62467" name="Rectangle 3"/>
          <p:cNvSpPr>
            <a:spLocks noGrp="1" noChangeArrowheads="1"/>
          </p:cNvSpPr>
          <p:nvPr>
            <p:ph type="body" idx="1"/>
          </p:nvPr>
        </p:nvSpPr>
        <p:spPr/>
        <p:txBody>
          <a:bodyPr/>
          <a:lstStyle/>
          <a:p>
            <a:r>
              <a:rPr lang="en-US"/>
              <a:t>An expression where the literal meaning of the words is not the meaning of the expression.  It means something other than what it actually says.</a:t>
            </a:r>
          </a:p>
          <a:p>
            <a:endParaRPr lang="en-US"/>
          </a:p>
          <a:p>
            <a:r>
              <a:rPr lang="en-US"/>
              <a:t>Ex.  It’s raining cats and dogs.</a:t>
            </a:r>
          </a:p>
        </p:txBody>
      </p:sp>
      <p:graphicFrame>
        <p:nvGraphicFramePr>
          <p:cNvPr id="62468" name="Object 4"/>
          <p:cNvGraphicFramePr>
            <a:graphicFrameLocks noChangeAspect="1"/>
          </p:cNvGraphicFramePr>
          <p:nvPr/>
        </p:nvGraphicFramePr>
        <p:xfrm>
          <a:off x="8001000" y="381000"/>
          <a:ext cx="666750" cy="984250"/>
        </p:xfrm>
        <a:graphic>
          <a:graphicData uri="http://schemas.openxmlformats.org/presentationml/2006/ole">
            <mc:AlternateContent xmlns:mc="http://schemas.openxmlformats.org/markup-compatibility/2006">
              <mc:Choice xmlns:v="urn:schemas-microsoft-com:vml" Requires="v">
                <p:oleObj spid="_x0000_s2068" name="Clip" r:id="rId4" imgW="3467160" imgH="5018040" progId="MS_ClipArt_Gallery.2">
                  <p:embed/>
                </p:oleObj>
              </mc:Choice>
              <mc:Fallback>
                <p:oleObj name="Clip" r:id="rId4" imgW="3467160" imgH="50180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381000"/>
                        <a:ext cx="66675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1231419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5000" b="1">
                <a:latin typeface="Arial" charset="0"/>
              </a:rPr>
              <a:t>Idioms</a:t>
            </a:r>
          </a:p>
        </p:txBody>
      </p:sp>
      <p:sp>
        <p:nvSpPr>
          <p:cNvPr id="17411" name="Rectangle 3"/>
          <p:cNvSpPr>
            <a:spLocks noGrp="1" noChangeArrowheads="1"/>
          </p:cNvSpPr>
          <p:nvPr>
            <p:ph type="body" idx="1"/>
          </p:nvPr>
        </p:nvSpPr>
        <p:spPr>
          <a:xfrm>
            <a:off x="914400" y="1600200"/>
            <a:ext cx="7772400" cy="2286000"/>
          </a:xfrm>
        </p:spPr>
        <p:txBody>
          <a:bodyPr>
            <a:normAutofit/>
          </a:bodyPr>
          <a:lstStyle/>
          <a:p>
            <a:r>
              <a:rPr lang="en-US" b="1" dirty="0"/>
              <a:t>An idiom or idiomatic expression refers to a construction or expression in one language that cannot be matched or directly translated word-for-word in another language. </a:t>
            </a:r>
          </a:p>
        </p:txBody>
      </p:sp>
      <p:pic>
        <p:nvPicPr>
          <p:cNvPr id="17412" name="Picture 4" descr="Untitle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962400"/>
            <a:ext cx="2619375" cy="2400300"/>
          </a:xfrm>
          <a:prstGeom prst="rect">
            <a:avLst/>
          </a:prstGeom>
          <a:noFill/>
          <a:extLst>
            <a:ext uri="{909E8E84-426E-40DD-AFC4-6F175D3DCCD1}">
              <a14:hiddenFill xmlns:a14="http://schemas.microsoft.com/office/drawing/2010/main">
                <a:solidFill>
                  <a:srgbClr val="FFFFFF"/>
                </a:solidFill>
              </a14:hiddenFill>
            </a:ext>
          </a:extLst>
        </p:spPr>
      </p:pic>
      <p:sp>
        <p:nvSpPr>
          <p:cNvPr id="17413" name="Text Box 5"/>
          <p:cNvSpPr txBox="1">
            <a:spLocks noChangeArrowheads="1"/>
          </p:cNvSpPr>
          <p:nvPr/>
        </p:nvSpPr>
        <p:spPr bwMode="auto">
          <a:xfrm>
            <a:off x="1295400" y="3886200"/>
            <a:ext cx="464820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20000"/>
              </a:spcBef>
              <a:buClr>
                <a:schemeClr val="accent1"/>
              </a:buClr>
              <a:buSzPct val="75000"/>
              <a:buFont typeface="Wingdings" pitchFamily="2" charset="2"/>
              <a:buNone/>
            </a:pPr>
            <a:r>
              <a:rPr lang="en-US" sz="2600" b="1" dirty="0">
                <a:solidFill>
                  <a:srgbClr val="002726"/>
                </a:solidFill>
              </a:rPr>
              <a:t>Example: "She has a bee in her bonnet," meaning "she is obsessed," cannot be literally translated into another language word for word.</a:t>
            </a:r>
            <a:r>
              <a:rPr lang="en-US" sz="2600" b="1" dirty="0"/>
              <a:t> </a:t>
            </a:r>
          </a:p>
          <a:p>
            <a:pPr>
              <a:spcBef>
                <a:spcPct val="50000"/>
              </a:spcBef>
            </a:pPr>
            <a:endParaRPr lang="en-US" dirty="0"/>
          </a:p>
        </p:txBody>
      </p:sp>
    </p:spTree>
    <p:custDataLst>
      <p:tags r:id="rId1"/>
    </p:custDataLst>
    <p:extLst>
      <p:ext uri="{BB962C8B-B14F-4D97-AF65-F5344CB8AC3E}">
        <p14:creationId xmlns:p14="http://schemas.microsoft.com/office/powerpoint/2010/main" val="4034517623"/>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bee.wav"/>
          </p:stSnd>
        </p:sndAc>
      </p:transition>
    </mc:Choice>
    <mc:Fallback xmlns="">
      <p:transition spd="slow">
        <p:fade/>
        <p:sndAc>
          <p:stSnd>
            <p:snd r:embed="rId5" name="be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80">
                                          <p:stCondLst>
                                            <p:cond delay="0"/>
                                          </p:stCondLst>
                                        </p:cTn>
                                        <p:tgtEl>
                                          <p:spTgt spid="17411">
                                            <p:txEl>
                                              <p:pRg st="0" end="0"/>
                                            </p:txEl>
                                          </p:spTgt>
                                        </p:tgtEl>
                                      </p:cBhvr>
                                    </p:animEffect>
                                    <p:anim calcmode="lin" valueType="num">
                                      <p:cBhvr>
                                        <p:cTn id="8" dur="1822" tmFilter="0,0; 0.14,0.36; 0.43,0.73; 0.71,0.91; 1.0,1.0">
                                          <p:stCondLst>
                                            <p:cond delay="0"/>
                                          </p:stCondLst>
                                        </p:cTn>
                                        <p:tgtEl>
                                          <p:spTgt spid="174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4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4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4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4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7411">
                                            <p:txEl>
                                              <p:pRg st="0" end="0"/>
                                            </p:txEl>
                                          </p:spTgt>
                                        </p:tgtEl>
                                      </p:cBhvr>
                                      <p:to x="100000" y="60000"/>
                                    </p:animScale>
                                    <p:animScale>
                                      <p:cBhvr>
                                        <p:cTn id="14" dur="166" decel="50000">
                                          <p:stCondLst>
                                            <p:cond delay="676"/>
                                          </p:stCondLst>
                                        </p:cTn>
                                        <p:tgtEl>
                                          <p:spTgt spid="17411">
                                            <p:txEl>
                                              <p:pRg st="0" end="0"/>
                                            </p:txEl>
                                          </p:spTgt>
                                        </p:tgtEl>
                                      </p:cBhvr>
                                      <p:to x="100000" y="100000"/>
                                    </p:animScale>
                                    <p:animScale>
                                      <p:cBhvr>
                                        <p:cTn id="15" dur="26">
                                          <p:stCondLst>
                                            <p:cond delay="1312"/>
                                          </p:stCondLst>
                                        </p:cTn>
                                        <p:tgtEl>
                                          <p:spTgt spid="17411">
                                            <p:txEl>
                                              <p:pRg st="0" end="0"/>
                                            </p:txEl>
                                          </p:spTgt>
                                        </p:tgtEl>
                                      </p:cBhvr>
                                      <p:to x="100000" y="80000"/>
                                    </p:animScale>
                                    <p:animScale>
                                      <p:cBhvr>
                                        <p:cTn id="16" dur="166" decel="50000">
                                          <p:stCondLst>
                                            <p:cond delay="1338"/>
                                          </p:stCondLst>
                                        </p:cTn>
                                        <p:tgtEl>
                                          <p:spTgt spid="17411">
                                            <p:txEl>
                                              <p:pRg st="0" end="0"/>
                                            </p:txEl>
                                          </p:spTgt>
                                        </p:tgtEl>
                                      </p:cBhvr>
                                      <p:to x="100000" y="100000"/>
                                    </p:animScale>
                                    <p:animScale>
                                      <p:cBhvr>
                                        <p:cTn id="17" dur="26">
                                          <p:stCondLst>
                                            <p:cond delay="1642"/>
                                          </p:stCondLst>
                                        </p:cTn>
                                        <p:tgtEl>
                                          <p:spTgt spid="17411">
                                            <p:txEl>
                                              <p:pRg st="0" end="0"/>
                                            </p:txEl>
                                          </p:spTgt>
                                        </p:tgtEl>
                                      </p:cBhvr>
                                      <p:to x="100000" y="90000"/>
                                    </p:animScale>
                                    <p:animScale>
                                      <p:cBhvr>
                                        <p:cTn id="18" dur="166" decel="50000">
                                          <p:stCondLst>
                                            <p:cond delay="1668"/>
                                          </p:stCondLst>
                                        </p:cTn>
                                        <p:tgtEl>
                                          <p:spTgt spid="17411">
                                            <p:txEl>
                                              <p:pRg st="0" end="0"/>
                                            </p:txEl>
                                          </p:spTgt>
                                        </p:tgtEl>
                                      </p:cBhvr>
                                      <p:to x="100000" y="100000"/>
                                    </p:animScale>
                                    <p:animScale>
                                      <p:cBhvr>
                                        <p:cTn id="19" dur="26">
                                          <p:stCondLst>
                                            <p:cond delay="1808"/>
                                          </p:stCondLst>
                                        </p:cTn>
                                        <p:tgtEl>
                                          <p:spTgt spid="17411">
                                            <p:txEl>
                                              <p:pRg st="0" end="0"/>
                                            </p:txEl>
                                          </p:spTgt>
                                        </p:tgtEl>
                                      </p:cBhvr>
                                      <p:to x="100000" y="95000"/>
                                    </p:animScale>
                                    <p:animScale>
                                      <p:cBhvr>
                                        <p:cTn id="20" dur="166" decel="50000">
                                          <p:stCondLst>
                                            <p:cond delay="1834"/>
                                          </p:stCondLst>
                                        </p:cTn>
                                        <p:tgtEl>
                                          <p:spTgt spid="174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17413">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17413">
                                            <p:txEl>
                                              <p:pRg st="0" end="0"/>
                                            </p:txEl>
                                          </p:spTgt>
                                        </p:tgtEl>
                                        <p:attrNameLst>
                                          <p:attrName>ppt_w</p:attrName>
                                        </p:attrNameLst>
                                      </p:cBhvr>
                                    </p:anim>
                                    <p:anim by="(#ppt_w*0.50)" calcmode="lin" valueType="num">
                                      <p:cBhvr>
                                        <p:cTn id="26" dur="500" decel="50000" autoRev="1" fill="hold">
                                          <p:stCondLst>
                                            <p:cond delay="0"/>
                                          </p:stCondLst>
                                        </p:cTn>
                                        <p:tgtEl>
                                          <p:spTgt spid="17413">
                                            <p:txEl>
                                              <p:pRg st="0" end="0"/>
                                            </p:txEl>
                                          </p:spTgt>
                                        </p:tgtEl>
                                        <p:attrNameLst>
                                          <p:attrName>ppt_x</p:attrName>
                                        </p:attrNameLst>
                                      </p:cBhvr>
                                    </p:anim>
                                    <p:anim from="(-#ppt_h/2)" to="(#ppt_y)" calcmode="lin" valueType="num">
                                      <p:cBhvr>
                                        <p:cTn id="27" dur="1000" fill="hold">
                                          <p:stCondLst>
                                            <p:cond delay="0"/>
                                          </p:stCondLst>
                                        </p:cTn>
                                        <p:tgtEl>
                                          <p:spTgt spid="17413">
                                            <p:txEl>
                                              <p:pRg st="0" end="0"/>
                                            </p:txEl>
                                          </p:spTgt>
                                        </p:tgtEl>
                                        <p:attrNameLst>
                                          <p:attrName>ppt_y</p:attrName>
                                        </p:attrNameLst>
                                      </p:cBhvr>
                                    </p:anim>
                                    <p:animRot by="21600000">
                                      <p:cBhvr>
                                        <p:cTn id="28" dur="1000" fill="hold">
                                          <p:stCondLst>
                                            <p:cond delay="0"/>
                                          </p:stCondLst>
                                        </p:cTn>
                                        <p:tgtEl>
                                          <p:spTgt spid="174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sz="3800" b="1">
                <a:latin typeface="Arial" charset="0"/>
              </a:rPr>
              <a:t>Recognizing Figurative Language </a:t>
            </a:r>
          </a:p>
        </p:txBody>
      </p:sp>
      <p:sp>
        <p:nvSpPr>
          <p:cNvPr id="19459" name="Rectangle 3"/>
          <p:cNvSpPr>
            <a:spLocks noGrp="1" noChangeArrowheads="1"/>
          </p:cNvSpPr>
          <p:nvPr>
            <p:ph type="body" idx="1"/>
          </p:nvPr>
        </p:nvSpPr>
        <p:spPr/>
        <p:txBody>
          <a:bodyPr/>
          <a:lstStyle/>
          <a:p>
            <a:pPr>
              <a:lnSpc>
                <a:spcPct val="90000"/>
              </a:lnSpc>
              <a:buFont typeface="Wingdings" pitchFamily="2" charset="2"/>
              <a:buNone/>
            </a:pPr>
            <a:r>
              <a:rPr lang="en-US" dirty="0"/>
              <a:t>The opposite of literal language is figurative language. Figurative language is language that means more than what it says on the surface. </a:t>
            </a:r>
          </a:p>
          <a:p>
            <a:pPr>
              <a:lnSpc>
                <a:spcPct val="90000"/>
              </a:lnSpc>
            </a:pPr>
            <a:r>
              <a:rPr lang="en-US" dirty="0"/>
              <a:t>It usually gives us a feeling about its subject. </a:t>
            </a:r>
          </a:p>
          <a:p>
            <a:pPr>
              <a:lnSpc>
                <a:spcPct val="90000"/>
              </a:lnSpc>
            </a:pPr>
            <a:r>
              <a:rPr lang="en-US" dirty="0"/>
              <a:t>Poets use figurative language almost as frequently as literal language. When you read poetry, you must be conscious of the difference. Otherwise, a poem may make no sense at all. </a:t>
            </a:r>
          </a:p>
        </p:txBody>
      </p:sp>
    </p:spTree>
    <p:custDataLst>
      <p:tags r:id="rId1"/>
    </p:custDataLst>
    <p:extLst>
      <p:ext uri="{BB962C8B-B14F-4D97-AF65-F5344CB8AC3E}">
        <p14:creationId xmlns:p14="http://schemas.microsoft.com/office/powerpoint/2010/main" val="12892293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412179268"/>
              </p:ext>
            </p:extLst>
          </p:nvPr>
        </p:nvGraphicFramePr>
        <p:xfrm>
          <a:off x="228600" y="228600"/>
          <a:ext cx="7621588" cy="6629400"/>
        </p:xfrm>
        <a:graphic>
          <a:graphicData uri="http://schemas.openxmlformats.org/presentationml/2006/ole">
            <mc:AlternateContent xmlns:mc="http://schemas.openxmlformats.org/markup-compatibility/2006">
              <mc:Choice xmlns:v="urn:schemas-microsoft-com:vml" Requires="v">
                <p:oleObj spid="_x0000_s3089" name="Document" r:id="rId4" imgW="5946064" imgH="3757523" progId="Word.Document.12">
                  <p:embed/>
                </p:oleObj>
              </mc:Choice>
              <mc:Fallback>
                <p:oleObj name="Document" r:id="rId4" imgW="5946064" imgH="3757523" progId="Word.Document.12">
                  <p:embed/>
                  <p:pic>
                    <p:nvPicPr>
                      <p:cNvPr id="0" name=""/>
                      <p:cNvPicPr/>
                      <p:nvPr/>
                    </p:nvPicPr>
                    <p:blipFill>
                      <a:blip r:embed="rId5"/>
                      <a:stretch>
                        <a:fillRect/>
                      </a:stretch>
                    </p:blipFill>
                    <p:spPr>
                      <a:xfrm>
                        <a:off x="228600" y="228600"/>
                        <a:ext cx="7621588" cy="66294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4282301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62634433"/>
              </p:ext>
            </p:extLst>
          </p:nvPr>
        </p:nvGraphicFramePr>
        <p:xfrm>
          <a:off x="0" y="152400"/>
          <a:ext cx="8153400" cy="6553200"/>
        </p:xfrm>
        <a:graphic>
          <a:graphicData uri="http://schemas.openxmlformats.org/presentationml/2006/ole">
            <mc:AlternateContent xmlns:mc="http://schemas.openxmlformats.org/markup-compatibility/2006">
              <mc:Choice xmlns:v="urn:schemas-microsoft-com:vml" Requires="v">
                <p:oleObj spid="_x0000_s5137" name="Acrobat Document" r:id="rId4" imgW="7543768" imgH="5829216" progId="AcroExch.Document.7">
                  <p:embed/>
                </p:oleObj>
              </mc:Choice>
              <mc:Fallback>
                <p:oleObj name="Acrobat Document" r:id="rId4" imgW="7543768" imgH="5829216" progId="AcroExch.Document.7">
                  <p:embed/>
                  <p:pic>
                    <p:nvPicPr>
                      <p:cNvPr id="0" name=""/>
                      <p:cNvPicPr/>
                      <p:nvPr/>
                    </p:nvPicPr>
                    <p:blipFill>
                      <a:blip r:embed="rId5"/>
                      <a:stretch>
                        <a:fillRect/>
                      </a:stretch>
                    </p:blipFill>
                    <p:spPr>
                      <a:xfrm>
                        <a:off x="0" y="152400"/>
                        <a:ext cx="8153400" cy="65532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6639787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a:t>
            </a:r>
            <a:r>
              <a:rPr lang="en-US" smtClean="0"/>
              <a:t>Idiom questions</a:t>
            </a:r>
            <a:endParaRPr lang="en-US" dirty="0"/>
          </a:p>
        </p:txBody>
      </p:sp>
      <p:sp>
        <p:nvSpPr>
          <p:cNvPr id="3" name="Content Placeholder 2"/>
          <p:cNvSpPr>
            <a:spLocks noGrp="1"/>
          </p:cNvSpPr>
          <p:nvPr>
            <p:ph idx="1"/>
          </p:nvPr>
        </p:nvSpPr>
        <p:spPr/>
        <p:txBody>
          <a:bodyPr>
            <a:normAutofit/>
          </a:bodyPr>
          <a:lstStyle/>
          <a:p>
            <a:r>
              <a:rPr lang="en-US" dirty="0" smtClean="0"/>
              <a:t>In which picture </a:t>
            </a:r>
            <a:r>
              <a:rPr lang="en-US" dirty="0"/>
              <a:t>is </a:t>
            </a:r>
            <a:r>
              <a:rPr lang="en-US" dirty="0" smtClean="0"/>
              <a:t>someone getting </a:t>
            </a:r>
            <a:r>
              <a:rPr lang="en-US" dirty="0"/>
              <a:t>a </a:t>
            </a:r>
            <a:r>
              <a:rPr lang="en-US" b="1" dirty="0"/>
              <a:t>hand </a:t>
            </a:r>
            <a:r>
              <a:rPr lang="en-US" b="1" dirty="0" smtClean="0"/>
              <a:t>me down</a:t>
            </a:r>
            <a:r>
              <a:rPr lang="en-US" dirty="0" smtClean="0"/>
              <a:t>?</a:t>
            </a:r>
          </a:p>
          <a:p>
            <a:endParaRPr lang="en-US" dirty="0"/>
          </a:p>
          <a:p>
            <a:endParaRPr lang="en-US" dirty="0"/>
          </a:p>
          <a:p>
            <a:r>
              <a:rPr lang="en-US" dirty="0" smtClean="0"/>
              <a:t>Which picture shows someone </a:t>
            </a:r>
            <a:r>
              <a:rPr lang="en-US" b="1" dirty="0" smtClean="0"/>
              <a:t>blowing </a:t>
            </a:r>
            <a:r>
              <a:rPr lang="en-US" b="1" dirty="0"/>
              <a:t>off </a:t>
            </a:r>
            <a:r>
              <a:rPr lang="en-US" b="1" dirty="0" smtClean="0"/>
              <a:t>some steam</a:t>
            </a:r>
            <a:r>
              <a:rPr lang="en-US" dirty="0" smtClean="0"/>
              <a:t>?</a:t>
            </a:r>
          </a:p>
          <a:p>
            <a:endParaRPr lang="en-US" dirty="0"/>
          </a:p>
          <a:p>
            <a:endParaRPr lang="en-US" dirty="0"/>
          </a:p>
          <a:p>
            <a:r>
              <a:rPr lang="en-US" dirty="0" smtClean="0"/>
              <a:t>What </a:t>
            </a:r>
            <a:r>
              <a:rPr lang="en-US" dirty="0"/>
              <a:t>does </a:t>
            </a:r>
            <a:r>
              <a:rPr lang="en-US" dirty="0" smtClean="0"/>
              <a:t>it look </a:t>
            </a:r>
            <a:r>
              <a:rPr lang="en-US" dirty="0"/>
              <a:t>like </a:t>
            </a:r>
            <a:r>
              <a:rPr lang="en-US" dirty="0" smtClean="0"/>
              <a:t>when someone has </a:t>
            </a:r>
            <a:r>
              <a:rPr lang="en-US" b="1" dirty="0" smtClean="0"/>
              <a:t>butterflies </a:t>
            </a:r>
            <a:r>
              <a:rPr lang="en-US" b="1" dirty="0"/>
              <a:t>in </a:t>
            </a:r>
            <a:r>
              <a:rPr lang="en-US" b="1" dirty="0" smtClean="0"/>
              <a:t>his stomach</a:t>
            </a:r>
            <a:r>
              <a:rPr lang="en-US" dirty="0" smtClean="0"/>
              <a:t>?</a:t>
            </a:r>
            <a:endParaRPr lang="en-US" dirty="0"/>
          </a:p>
        </p:txBody>
      </p:sp>
    </p:spTree>
    <p:custDataLst>
      <p:tags r:id="rId1"/>
    </p:custDataLst>
    <p:extLst>
      <p:ext uri="{BB962C8B-B14F-4D97-AF65-F5344CB8AC3E}">
        <p14:creationId xmlns:p14="http://schemas.microsoft.com/office/powerpoint/2010/main" val="2217660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48088982"/>
              </p:ext>
            </p:extLst>
          </p:nvPr>
        </p:nvGraphicFramePr>
        <p:xfrm>
          <a:off x="-228600" y="152400"/>
          <a:ext cx="8382000" cy="8458200"/>
        </p:xfrm>
        <a:graphic>
          <a:graphicData uri="http://schemas.openxmlformats.org/presentationml/2006/ole">
            <mc:AlternateContent xmlns:mc="http://schemas.openxmlformats.org/markup-compatibility/2006">
              <mc:Choice xmlns:v="urn:schemas-microsoft-com:vml" Requires="v">
                <p:oleObj spid="_x0000_s4113" name="Acrobat Document" r:id="rId4" imgW="5829103" imgH="7543564" progId="AcroExch.Document.7">
                  <p:embed/>
                </p:oleObj>
              </mc:Choice>
              <mc:Fallback>
                <p:oleObj name="Acrobat Document" r:id="rId4" imgW="5829103" imgH="7543564" progId="AcroExch.Document.7">
                  <p:embed/>
                  <p:pic>
                    <p:nvPicPr>
                      <p:cNvPr id="0" name=""/>
                      <p:cNvPicPr/>
                      <p:nvPr/>
                    </p:nvPicPr>
                    <p:blipFill>
                      <a:blip r:embed="rId5"/>
                      <a:stretch>
                        <a:fillRect/>
                      </a:stretch>
                    </p:blipFill>
                    <p:spPr>
                      <a:xfrm>
                        <a:off x="-228600" y="152400"/>
                        <a:ext cx="8382000" cy="84582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1589351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it’s your turn:</a:t>
            </a:r>
            <a:endParaRPr lang="en-US" dirty="0"/>
          </a:p>
        </p:txBody>
      </p:sp>
      <p:sp>
        <p:nvSpPr>
          <p:cNvPr id="3" name="Content Placeholder 2"/>
          <p:cNvSpPr>
            <a:spLocks noGrp="1"/>
          </p:cNvSpPr>
          <p:nvPr>
            <p:ph idx="1"/>
          </p:nvPr>
        </p:nvSpPr>
        <p:spPr/>
        <p:txBody>
          <a:bodyPr/>
          <a:lstStyle/>
          <a:p>
            <a:r>
              <a:rPr lang="en-US" dirty="0" smtClean="0"/>
              <a:t>Write two Idioms that we have not used.  </a:t>
            </a:r>
          </a:p>
          <a:p>
            <a:r>
              <a:rPr lang="en-US" dirty="0" smtClean="0"/>
              <a:t>Draw a picture to represent each.</a:t>
            </a:r>
            <a:endParaRPr lang="en-US" dirty="0"/>
          </a:p>
        </p:txBody>
      </p:sp>
    </p:spTree>
    <p:custDataLst>
      <p:tags r:id="rId1"/>
    </p:custDataLst>
    <p:extLst>
      <p:ext uri="{BB962C8B-B14F-4D97-AF65-F5344CB8AC3E}">
        <p14:creationId xmlns:p14="http://schemas.microsoft.com/office/powerpoint/2010/main" val="11823372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Hyperbole:  An Extreme exaggeration</a:t>
            </a:r>
            <a:endParaRPr lang="en-US" dirty="0"/>
          </a:p>
        </p:txBody>
      </p:sp>
      <p:sp>
        <p:nvSpPr>
          <p:cNvPr id="3" name="Content Placeholder 2"/>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2471200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5000" b="1">
                <a:latin typeface="Arial" charset="0"/>
              </a:rPr>
              <a:t>Hyperbole</a:t>
            </a:r>
          </a:p>
        </p:txBody>
      </p:sp>
      <p:sp>
        <p:nvSpPr>
          <p:cNvPr id="16387" name="Rectangle 3"/>
          <p:cNvSpPr>
            <a:spLocks noGrp="1" noChangeArrowheads="1"/>
          </p:cNvSpPr>
          <p:nvPr>
            <p:ph type="body" idx="1"/>
          </p:nvPr>
        </p:nvSpPr>
        <p:spPr/>
        <p:txBody>
          <a:bodyPr/>
          <a:lstStyle/>
          <a:p>
            <a:r>
              <a:rPr lang="en-US" sz="3200" b="1" dirty="0"/>
              <a:t>An exaggerated statement used to heighten effect. It is not used to mislead the reader, but to emphasize a point. </a:t>
            </a:r>
          </a:p>
          <a:p>
            <a:pPr lvl="1">
              <a:buFont typeface="Wingdings" pitchFamily="2" charset="2"/>
              <a:buNone/>
            </a:pPr>
            <a:r>
              <a:rPr lang="en-US" sz="3000" b="1" dirty="0">
                <a:solidFill>
                  <a:srgbClr val="002726"/>
                </a:solidFill>
              </a:rPr>
              <a:t>Example: She’s said so on several million occasions</a:t>
            </a:r>
            <a:r>
              <a:rPr lang="en-US" b="1" dirty="0">
                <a:solidFill>
                  <a:srgbClr val="002726"/>
                </a:solidFill>
              </a:rPr>
              <a:t>.</a:t>
            </a:r>
          </a:p>
          <a:p>
            <a:endParaRPr lang="en-US" dirty="0">
              <a:solidFill>
                <a:srgbClr val="002726"/>
              </a:solidFill>
            </a:endParaRP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572000"/>
            <a:ext cx="2362200" cy="22320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3259557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16387">
                                            <p:txEl>
                                              <p:pRg st="0" end="0"/>
                                            </p:txEl>
                                          </p:spTgt>
                                        </p:tgtEl>
                                      </p:cBhvr>
                                      <p:to x="80000" y="100000"/>
                                    </p:animScale>
                                    <p:anim by="(#ppt_w*0.10)" calcmode="lin" valueType="num">
                                      <p:cBhvr>
                                        <p:cTn id="7" dur="250" autoRev="1" fill="hold">
                                          <p:stCondLst>
                                            <p:cond delay="0"/>
                                          </p:stCondLst>
                                        </p:cTn>
                                        <p:tgtEl>
                                          <p:spTgt spid="16387">
                                            <p:txEl>
                                              <p:pRg st="0" end="0"/>
                                            </p:txEl>
                                          </p:spTgt>
                                        </p:tgtEl>
                                        <p:attrNameLst>
                                          <p:attrName>ppt_x</p:attrName>
                                        </p:attrNameLst>
                                      </p:cBhvr>
                                    </p:anim>
                                    <p:anim by="(-#ppt_w*0.10)" calcmode="lin" valueType="num">
                                      <p:cBhvr>
                                        <p:cTn id="8" dur="250" autoRev="1" fill="hold">
                                          <p:stCondLst>
                                            <p:cond delay="0"/>
                                          </p:stCondLst>
                                        </p:cTn>
                                        <p:tgtEl>
                                          <p:spTgt spid="16387">
                                            <p:txEl>
                                              <p:pRg st="0" end="0"/>
                                            </p:txEl>
                                          </p:spTgt>
                                        </p:tgtEl>
                                        <p:attrNameLst>
                                          <p:attrName>ppt_y</p:attrName>
                                        </p:attrNameLst>
                                      </p:cBhvr>
                                    </p:anim>
                                    <p:animRot by="-480000">
                                      <p:cBhvr>
                                        <p:cTn id="9" dur="250" autoRev="1" fill="hold">
                                          <p:stCondLst>
                                            <p:cond delay="0"/>
                                          </p:stCondLst>
                                        </p:cTn>
                                        <p:tgtEl>
                                          <p:spTgt spid="16387">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800" decel="100000"/>
                                        <p:tgtEl>
                                          <p:spTgt spid="16387">
                                            <p:txEl>
                                              <p:pRg st="1" end="1"/>
                                            </p:txEl>
                                          </p:spTgt>
                                        </p:tgtEl>
                                      </p:cBhvr>
                                    </p:animEffect>
                                    <p:anim calcmode="lin" valueType="num">
                                      <p:cBhvr>
                                        <p:cTn id="15" dur="800" decel="100000" fill="hold"/>
                                        <p:tgtEl>
                                          <p:spTgt spid="16387">
                                            <p:txEl>
                                              <p:pRg st="1" end="1"/>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16387">
                                            <p:txEl>
                                              <p:pRg st="1" end="1"/>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16387">
                                            <p:txEl>
                                              <p:pRg st="1" end="1"/>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6387">
                                            <p:txEl>
                                              <p:pRg st="1" end="1"/>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6387">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sister uses so much makeup…</a:t>
            </a:r>
            <a:endParaRPr lang="en-US" dirty="0"/>
          </a:p>
        </p:txBody>
      </p:sp>
      <p:sp>
        <p:nvSpPr>
          <p:cNvPr id="6" name="Content Placeholder 5"/>
          <p:cNvSpPr>
            <a:spLocks noGrp="1"/>
          </p:cNvSpPr>
          <p:nvPr>
            <p:ph idx="1"/>
          </p:nvPr>
        </p:nvSpPr>
        <p:spPr>
          <a:xfrm>
            <a:off x="457200" y="1447800"/>
            <a:ext cx="7239000" cy="5007936"/>
          </a:xfrm>
        </p:spPr>
        <p:txBody>
          <a:bodyPr>
            <a:normAutofit fontScale="92500" lnSpcReduction="20000"/>
          </a:bodyPr>
          <a:lstStyle/>
          <a:p>
            <a:r>
              <a:rPr lang="en-US" dirty="0"/>
              <a:t>"she broke a chisel trying to get it off last night!" </a:t>
            </a:r>
            <a:r>
              <a:rPr lang="en-US" i="1" dirty="0"/>
              <a:t>Johnny, from </a:t>
            </a:r>
            <a:r>
              <a:rPr lang="en-US" i="1" dirty="0" smtClean="0"/>
              <a:t>Prescott, </a:t>
            </a:r>
            <a:r>
              <a:rPr lang="en-US" i="1" dirty="0"/>
              <a:t>Louisiana, USA</a:t>
            </a:r>
            <a:r>
              <a:rPr lang="en-US" dirty="0"/>
              <a:t> </a:t>
            </a:r>
          </a:p>
          <a:p>
            <a:r>
              <a:rPr lang="en-US" dirty="0" smtClean="0"/>
              <a:t>‘Marilyn </a:t>
            </a:r>
            <a:r>
              <a:rPr lang="en-US" dirty="0"/>
              <a:t>Manson freaked out when he saw her!" </a:t>
            </a:r>
            <a:r>
              <a:rPr lang="en-US" i="1" dirty="0" err="1"/>
              <a:t>Nizam</a:t>
            </a:r>
            <a:r>
              <a:rPr lang="en-US" i="1" dirty="0"/>
              <a:t>, from Bukit </a:t>
            </a:r>
            <a:r>
              <a:rPr lang="en-US" i="1" dirty="0" err="1"/>
              <a:t>Panjang</a:t>
            </a:r>
            <a:r>
              <a:rPr lang="en-US" i="1" dirty="0"/>
              <a:t> Gov't H. S., Singapore</a:t>
            </a:r>
            <a:r>
              <a:rPr lang="en-US" dirty="0"/>
              <a:t> </a:t>
            </a:r>
          </a:p>
          <a:p>
            <a:r>
              <a:rPr lang="en-US" dirty="0" smtClean="0"/>
              <a:t>"</a:t>
            </a:r>
            <a:r>
              <a:rPr lang="en-US" dirty="0"/>
              <a:t>she has to use a sandblaster to get it off at night." </a:t>
            </a:r>
            <a:r>
              <a:rPr lang="en-US" i="1" dirty="0"/>
              <a:t>Margaret</a:t>
            </a:r>
            <a:r>
              <a:rPr lang="en-US" dirty="0"/>
              <a:t> </a:t>
            </a:r>
          </a:p>
          <a:p>
            <a:r>
              <a:rPr lang="en-US" dirty="0" smtClean="0"/>
              <a:t>"</a:t>
            </a:r>
            <a:r>
              <a:rPr lang="en-US" dirty="0"/>
              <a:t>when she smiles her cheeks fall off." </a:t>
            </a:r>
            <a:r>
              <a:rPr lang="en-US" i="1" dirty="0"/>
              <a:t>Ed</a:t>
            </a:r>
            <a:r>
              <a:rPr lang="en-US" dirty="0"/>
              <a:t> </a:t>
            </a:r>
          </a:p>
          <a:p>
            <a:r>
              <a:rPr lang="en-US" dirty="0" smtClean="0"/>
              <a:t>"</a:t>
            </a:r>
            <a:r>
              <a:rPr lang="en-US" dirty="0"/>
              <a:t>you can't tell where the face begins and ends!" </a:t>
            </a:r>
            <a:r>
              <a:rPr lang="en-US" i="1" dirty="0"/>
              <a:t>Cara K</a:t>
            </a:r>
            <a:r>
              <a:rPr lang="en-US" i="1" dirty="0" smtClean="0"/>
              <a:t>.</a:t>
            </a:r>
          </a:p>
          <a:p>
            <a:r>
              <a:rPr lang="en-US" dirty="0" smtClean="0"/>
              <a:t>"</a:t>
            </a:r>
            <a:r>
              <a:rPr lang="en-US" dirty="0"/>
              <a:t>when she smiles, cracks the size of the Grand Canyon form in the surface." </a:t>
            </a:r>
            <a:r>
              <a:rPr lang="en-US" i="1" dirty="0"/>
              <a:t>Ashley </a:t>
            </a:r>
            <a:r>
              <a:rPr lang="en-US" i="1" dirty="0" err="1"/>
              <a:t>Brosseau</a:t>
            </a:r>
            <a:r>
              <a:rPr lang="en-US" dirty="0"/>
              <a:t> </a:t>
            </a:r>
          </a:p>
          <a:p>
            <a:r>
              <a:rPr lang="en-US" dirty="0"/>
              <a:t>"by the time she gets it all on, it's time to take it off!" </a:t>
            </a:r>
            <a:r>
              <a:rPr lang="en-US" i="1" dirty="0"/>
              <a:t>Josh W.</a:t>
            </a:r>
            <a:r>
              <a:rPr lang="en-US" dirty="0"/>
              <a:t> </a:t>
            </a:r>
          </a:p>
          <a:p>
            <a:endParaRPr lang="en-US" dirty="0"/>
          </a:p>
        </p:txBody>
      </p:sp>
    </p:spTree>
    <p:custDataLst>
      <p:tags r:id="rId1"/>
    </p:custDataLst>
    <p:extLst>
      <p:ext uri="{BB962C8B-B14F-4D97-AF65-F5344CB8AC3E}">
        <p14:creationId xmlns:p14="http://schemas.microsoft.com/office/powerpoint/2010/main" val="42333436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teacher is so old,...</a:t>
            </a:r>
            <a:endParaRPr lang="en-US" dirty="0"/>
          </a:p>
        </p:txBody>
      </p:sp>
      <p:sp>
        <p:nvSpPr>
          <p:cNvPr id="3" name="Content Placeholder 2"/>
          <p:cNvSpPr>
            <a:spLocks noGrp="1"/>
          </p:cNvSpPr>
          <p:nvPr>
            <p:ph idx="1"/>
          </p:nvPr>
        </p:nvSpPr>
        <p:spPr/>
        <p:txBody>
          <a:bodyPr>
            <a:normAutofit fontScale="85000" lnSpcReduction="10000"/>
          </a:bodyPr>
          <a:lstStyle/>
          <a:p>
            <a:r>
              <a:rPr lang="en-US" dirty="0"/>
              <a:t>"her wrinkles weigh more than she does!" </a:t>
            </a:r>
            <a:r>
              <a:rPr lang="en-US" i="1" dirty="0"/>
              <a:t>Elizabeth</a:t>
            </a:r>
            <a:r>
              <a:rPr lang="en-US" dirty="0"/>
              <a:t> </a:t>
            </a:r>
          </a:p>
          <a:p>
            <a:r>
              <a:rPr lang="en-US" dirty="0"/>
              <a:t>"she showed us a yearbook from 1500 B.C.!" </a:t>
            </a:r>
            <a:r>
              <a:rPr lang="en-US" i="1" dirty="0"/>
              <a:t>Grant K.</a:t>
            </a:r>
            <a:r>
              <a:rPr lang="en-US" dirty="0"/>
              <a:t> </a:t>
            </a:r>
          </a:p>
          <a:p>
            <a:r>
              <a:rPr lang="en-US" dirty="0" smtClean="0"/>
              <a:t>"</a:t>
            </a:r>
            <a:r>
              <a:rPr lang="en-US" dirty="0"/>
              <a:t>she personally knew Shakespeare!" </a:t>
            </a:r>
            <a:r>
              <a:rPr lang="en-US" i="1" dirty="0"/>
              <a:t>Ashley </a:t>
            </a:r>
            <a:r>
              <a:rPr lang="en-US" i="1" dirty="0" err="1"/>
              <a:t>Brosseau</a:t>
            </a:r>
            <a:r>
              <a:rPr lang="en-US" dirty="0"/>
              <a:t> </a:t>
            </a:r>
          </a:p>
          <a:p>
            <a:r>
              <a:rPr lang="en-US" dirty="0"/>
              <a:t>"she remembers the tragedy when the dinosaurs died!" </a:t>
            </a:r>
            <a:r>
              <a:rPr lang="en-US" i="1" dirty="0"/>
              <a:t>Alex</a:t>
            </a:r>
            <a:r>
              <a:rPr lang="en-US" dirty="0"/>
              <a:t> </a:t>
            </a:r>
          </a:p>
          <a:p>
            <a:r>
              <a:rPr lang="en-US" dirty="0" smtClean="0"/>
              <a:t>"</a:t>
            </a:r>
            <a:r>
              <a:rPr lang="en-US" dirty="0"/>
              <a:t>she can't even remember her own name!" </a:t>
            </a:r>
            <a:r>
              <a:rPr lang="en-US" i="1" dirty="0"/>
              <a:t>Ashley Morris</a:t>
            </a:r>
            <a:r>
              <a:rPr lang="en-US" dirty="0"/>
              <a:t> </a:t>
            </a:r>
          </a:p>
          <a:p>
            <a:r>
              <a:rPr lang="en-US" dirty="0"/>
              <a:t>"she taught cave men to start a fire." </a:t>
            </a:r>
            <a:r>
              <a:rPr lang="en-US" i="1" dirty="0"/>
              <a:t>Aaron H.</a:t>
            </a:r>
            <a:r>
              <a:rPr lang="en-US" dirty="0"/>
              <a:t> </a:t>
            </a:r>
          </a:p>
          <a:p>
            <a:r>
              <a:rPr lang="en-US" dirty="0" smtClean="0"/>
              <a:t>"</a:t>
            </a:r>
            <a:r>
              <a:rPr lang="en-US" dirty="0"/>
              <a:t>she claims that she invented the question mark!" </a:t>
            </a:r>
            <a:r>
              <a:rPr lang="en-US" i="1" dirty="0"/>
              <a:t>Jacob Smith</a:t>
            </a:r>
            <a:r>
              <a:rPr lang="en-US" dirty="0"/>
              <a:t> </a:t>
            </a:r>
          </a:p>
          <a:p>
            <a:r>
              <a:rPr lang="en-US" dirty="0" smtClean="0"/>
              <a:t>"</a:t>
            </a:r>
            <a:r>
              <a:rPr lang="en-US" dirty="0"/>
              <a:t>she knows how to speak cave-man language!" </a:t>
            </a:r>
            <a:r>
              <a:rPr lang="en-US" i="1" dirty="0"/>
              <a:t>Meg, </a:t>
            </a:r>
            <a:r>
              <a:rPr lang="en-US" i="1" dirty="0" err="1"/>
              <a:t>Shepaug</a:t>
            </a:r>
            <a:r>
              <a:rPr lang="en-US" i="1" dirty="0"/>
              <a:t> Valley School, Roxbury USA</a:t>
            </a:r>
            <a:r>
              <a:rPr lang="en-US" dirty="0"/>
              <a:t> </a:t>
            </a:r>
            <a:br>
              <a:rPr lang="en-US" dirty="0"/>
            </a:br>
            <a:endParaRPr lang="en-US" dirty="0"/>
          </a:p>
        </p:txBody>
      </p:sp>
    </p:spTree>
    <p:custDataLst>
      <p:tags r:id="rId1"/>
    </p:custDataLst>
    <p:extLst>
      <p:ext uri="{BB962C8B-B14F-4D97-AF65-F5344CB8AC3E}">
        <p14:creationId xmlns:p14="http://schemas.microsoft.com/office/powerpoint/2010/main" val="39327721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town where I grew up is so isolated,…</a:t>
            </a:r>
            <a:endParaRPr lang="en-US" dirty="0"/>
          </a:p>
        </p:txBody>
      </p:sp>
      <p:sp>
        <p:nvSpPr>
          <p:cNvPr id="3" name="Content Placeholder 2"/>
          <p:cNvSpPr>
            <a:spLocks noGrp="1"/>
          </p:cNvSpPr>
          <p:nvPr>
            <p:ph idx="1"/>
          </p:nvPr>
        </p:nvSpPr>
        <p:spPr/>
        <p:txBody>
          <a:bodyPr>
            <a:normAutofit fontScale="70000" lnSpcReduction="20000"/>
          </a:bodyPr>
          <a:lstStyle/>
          <a:p>
            <a:r>
              <a:rPr lang="en-US" dirty="0"/>
              <a:t>"it makes ghost towns look popular" </a:t>
            </a:r>
            <a:r>
              <a:rPr lang="en-US" i="1" dirty="0"/>
              <a:t>Jasmine, from Shannon Elementary School, in Pinole, California, USA</a:t>
            </a:r>
            <a:r>
              <a:rPr lang="en-US" dirty="0"/>
              <a:t> </a:t>
            </a:r>
          </a:p>
          <a:p>
            <a:r>
              <a:rPr lang="en-US" dirty="0" smtClean="0"/>
              <a:t>" </a:t>
            </a:r>
            <a:r>
              <a:rPr lang="en-US" dirty="0"/>
              <a:t>I don't even know where it is!" </a:t>
            </a:r>
            <a:r>
              <a:rPr lang="en-US" i="1" dirty="0"/>
              <a:t>Jessica, from St. Pete's School in Mansfield, USA</a:t>
            </a:r>
            <a:r>
              <a:rPr lang="en-US" dirty="0"/>
              <a:t> </a:t>
            </a:r>
          </a:p>
          <a:p>
            <a:r>
              <a:rPr lang="en-US" dirty="0"/>
              <a:t>"the only friend I had was a duck." </a:t>
            </a:r>
            <a:r>
              <a:rPr lang="en-US" i="1" dirty="0" err="1"/>
              <a:t>Britni</a:t>
            </a:r>
            <a:r>
              <a:rPr lang="en-US" i="1" dirty="0"/>
              <a:t>, from Larose Middle School, in Larose, Louisiana, USA</a:t>
            </a:r>
            <a:r>
              <a:rPr lang="en-US" dirty="0"/>
              <a:t> </a:t>
            </a:r>
          </a:p>
          <a:p>
            <a:r>
              <a:rPr lang="en-US" dirty="0"/>
              <a:t>"I was the only one there." </a:t>
            </a:r>
            <a:r>
              <a:rPr lang="en-US" i="1" dirty="0"/>
              <a:t>Mrs. Jonas' 2nd Period class, T.C. Marsh M. S., Dallas, Texas, USA</a:t>
            </a:r>
            <a:r>
              <a:rPr lang="en-US" dirty="0"/>
              <a:t> </a:t>
            </a:r>
          </a:p>
          <a:p>
            <a:r>
              <a:rPr lang="en-US" dirty="0"/>
              <a:t>"we just recently got news of this 'new fangled' technology called VCRs." </a:t>
            </a:r>
            <a:r>
              <a:rPr lang="en-US" i="1" dirty="0"/>
              <a:t>Cameron, </a:t>
            </a:r>
            <a:r>
              <a:rPr lang="en-US" i="1" dirty="0" smtClean="0"/>
              <a:t>from </a:t>
            </a:r>
            <a:r>
              <a:rPr lang="en-US" i="1" dirty="0"/>
              <a:t>Bukit </a:t>
            </a:r>
            <a:r>
              <a:rPr lang="en-US" i="1" dirty="0" err="1"/>
              <a:t>Panjang</a:t>
            </a:r>
            <a:r>
              <a:rPr lang="en-US" i="1" dirty="0"/>
              <a:t> Gov't. H. S., Singapore</a:t>
            </a:r>
            <a:r>
              <a:rPr lang="en-US" dirty="0"/>
              <a:t> </a:t>
            </a:r>
          </a:p>
          <a:p>
            <a:r>
              <a:rPr lang="en-US" dirty="0"/>
              <a:t>"We had to drive to the city for gossip" </a:t>
            </a:r>
            <a:r>
              <a:rPr lang="en-US" i="1" dirty="0"/>
              <a:t>Ed</a:t>
            </a:r>
            <a:r>
              <a:rPr lang="en-US" dirty="0"/>
              <a:t> </a:t>
            </a:r>
          </a:p>
          <a:p>
            <a:r>
              <a:rPr lang="en-US" dirty="0"/>
              <a:t>"'paper, scissors, rock' is considered a high-tech game!" </a:t>
            </a:r>
            <a:r>
              <a:rPr lang="en-US" i="1" dirty="0"/>
              <a:t>Cara K.</a:t>
            </a:r>
            <a:r>
              <a:rPr lang="en-US" dirty="0"/>
              <a:t> </a:t>
            </a:r>
          </a:p>
          <a:p>
            <a:r>
              <a:rPr lang="en-US" dirty="0"/>
              <a:t>"if someone left they wouldn't be able to find their way back." </a:t>
            </a:r>
            <a:r>
              <a:rPr lang="en-US" i="1" dirty="0"/>
              <a:t>Ashley Morris</a:t>
            </a:r>
            <a:r>
              <a:rPr lang="en-US" dirty="0"/>
              <a:t> </a:t>
            </a:r>
          </a:p>
          <a:p>
            <a:r>
              <a:rPr lang="en-US" dirty="0"/>
              <a:t>"it takes three days just to get to the grocery store!" </a:t>
            </a:r>
            <a:r>
              <a:rPr lang="en-US" i="1" dirty="0"/>
              <a:t>Ashley Nichols</a:t>
            </a:r>
            <a:r>
              <a:rPr lang="en-US" dirty="0"/>
              <a:t> </a:t>
            </a:r>
          </a:p>
          <a:p>
            <a:r>
              <a:rPr lang="en-US" dirty="0"/>
              <a:t>"that even the cows don't bother to moo!" </a:t>
            </a:r>
            <a:r>
              <a:rPr lang="en-US" i="1" dirty="0"/>
              <a:t>Briana Easter</a:t>
            </a:r>
            <a:r>
              <a:rPr lang="en-US" dirty="0"/>
              <a:t> </a:t>
            </a:r>
          </a:p>
        </p:txBody>
      </p:sp>
    </p:spTree>
    <p:custDataLst>
      <p:tags r:id="rId1"/>
    </p:custDataLst>
    <p:extLst>
      <p:ext uri="{BB962C8B-B14F-4D97-AF65-F5344CB8AC3E}">
        <p14:creationId xmlns:p14="http://schemas.microsoft.com/office/powerpoint/2010/main" val="12089305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b="1">
                <a:latin typeface="Arial" charset="0"/>
              </a:rPr>
              <a:t>Recognizing Literal Language </a:t>
            </a:r>
          </a:p>
        </p:txBody>
      </p:sp>
      <p:sp>
        <p:nvSpPr>
          <p:cNvPr id="18435" name="Rectangle 3"/>
          <p:cNvSpPr>
            <a:spLocks noGrp="1" noChangeArrowheads="1"/>
          </p:cNvSpPr>
          <p:nvPr>
            <p:ph type="body" idx="1"/>
          </p:nvPr>
        </p:nvSpPr>
        <p:spPr>
          <a:xfrm>
            <a:off x="304800" y="1600200"/>
            <a:ext cx="7772400" cy="5029200"/>
          </a:xfrm>
        </p:spPr>
        <p:txBody>
          <a:bodyPr>
            <a:normAutofit/>
          </a:bodyPr>
          <a:lstStyle/>
          <a:p>
            <a:pPr>
              <a:buFont typeface="Wingdings" pitchFamily="2" charset="2"/>
              <a:buNone/>
            </a:pPr>
            <a:r>
              <a:rPr lang="en-US" sz="3200" b="1" i="1" dirty="0"/>
              <a:t>“I’ve eaten so much I feel as if I could literally burst!”</a:t>
            </a:r>
          </a:p>
          <a:p>
            <a:r>
              <a:rPr lang="en-US" sz="2400" b="1" dirty="0"/>
              <a:t>In this case, the person is not using the word literally in its true meaning. Literal means "exact" or "not exaggerated." By pretending that the statement is not exaggerated, the person stresses how much he has eaten.</a:t>
            </a:r>
            <a:r>
              <a:rPr lang="en-US" sz="2400" b="1" i="1" dirty="0"/>
              <a:t> </a:t>
            </a:r>
          </a:p>
          <a:p>
            <a:pPr>
              <a:buFont typeface="Wingdings" pitchFamily="2" charset="2"/>
              <a:buNone/>
            </a:pPr>
            <a:r>
              <a:rPr lang="en-US" b="1" dirty="0"/>
              <a:t>Literal language is language that means exactly what is said. </a:t>
            </a:r>
          </a:p>
          <a:p>
            <a:pPr>
              <a:buFont typeface="Wingdings" pitchFamily="2" charset="2"/>
              <a:buNone/>
            </a:pPr>
            <a:r>
              <a:rPr lang="en-US" b="1" dirty="0"/>
              <a:t>Most of the time, we use </a:t>
            </a:r>
          </a:p>
          <a:p>
            <a:pPr>
              <a:buFont typeface="Wingdings" pitchFamily="2" charset="2"/>
              <a:buNone/>
            </a:pPr>
            <a:r>
              <a:rPr lang="en-US" b="1" dirty="0"/>
              <a:t>literal language.</a:t>
            </a:r>
          </a:p>
        </p:txBody>
      </p:sp>
      <p:pic>
        <p:nvPicPr>
          <p:cNvPr id="18439" name="Picture 7"/>
          <p:cNvPicPr>
            <a:picLocks noChangeAspect="1" noChangeArrowheads="1"/>
          </p:cNvPicPr>
          <p:nvPr/>
        </p:nvPicPr>
        <p:blipFill>
          <a:blip r:embed="rId3">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6629400" y="4965700"/>
            <a:ext cx="2286000" cy="18875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077136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Effect transition="in" filter="fade">
                                      <p:cBhvr>
                                        <p:cTn id="13" dur="1000"/>
                                        <p:tgtEl>
                                          <p:spTgt spid="18435">
                                            <p:txEl>
                                              <p:pRg st="1" end="1"/>
                                            </p:txEl>
                                          </p:spTgt>
                                        </p:tgtEl>
                                      </p:cBhvr>
                                    </p:animEffect>
                                    <p:anim calcmode="lin" valueType="num">
                                      <p:cBhvr>
                                        <p:cTn id="14"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8435">
                                            <p:txEl>
                                              <p:pRg st="2" end="2"/>
                                            </p:txEl>
                                          </p:spTgt>
                                        </p:tgtEl>
                                        <p:attrNameLst>
                                          <p:attrName>style.visibility</p:attrName>
                                        </p:attrNameLst>
                                      </p:cBhvr>
                                      <p:to>
                                        <p:strVal val="visible"/>
                                      </p:to>
                                    </p:set>
                                    <p:animEffect transition="in" filter="fade">
                                      <p:cBhvr>
                                        <p:cTn id="20" dur="1000"/>
                                        <p:tgtEl>
                                          <p:spTgt spid="18435">
                                            <p:txEl>
                                              <p:pRg st="2" end="2"/>
                                            </p:txEl>
                                          </p:spTgt>
                                        </p:tgtEl>
                                      </p:cBhvr>
                                    </p:animEffect>
                                    <p:anim calcmode="lin" valueType="num">
                                      <p:cBhvr>
                                        <p:cTn id="21"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8435">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Effect transition="in" filter="fade">
                                      <p:cBhvr>
                                        <p:cTn id="25" dur="1000"/>
                                        <p:tgtEl>
                                          <p:spTgt spid="18435">
                                            <p:txEl>
                                              <p:pRg st="3" end="3"/>
                                            </p:txEl>
                                          </p:spTgt>
                                        </p:tgtEl>
                                      </p:cBhvr>
                                    </p:animEffect>
                                    <p:anim calcmode="lin" valueType="num">
                                      <p:cBhvr>
                                        <p:cTn id="26"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8435">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435">
                                            <p:txEl>
                                              <p:pRg st="4" end="4"/>
                                            </p:txEl>
                                          </p:spTgt>
                                        </p:tgtEl>
                                        <p:attrNameLst>
                                          <p:attrName>style.visibility</p:attrName>
                                        </p:attrNameLst>
                                      </p:cBhvr>
                                      <p:to>
                                        <p:strVal val="visible"/>
                                      </p:to>
                                    </p:set>
                                    <p:animEffect transition="in" filter="fade">
                                      <p:cBhvr>
                                        <p:cTn id="30" dur="1000"/>
                                        <p:tgtEl>
                                          <p:spTgt spid="18435">
                                            <p:txEl>
                                              <p:pRg st="4" end="4"/>
                                            </p:txEl>
                                          </p:spTgt>
                                        </p:tgtEl>
                                      </p:cBhvr>
                                    </p:animEffect>
                                    <p:anim calcmode="lin" valueType="num">
                                      <p:cBhvr>
                                        <p:cTn id="31"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it is your turn: </a:t>
            </a:r>
            <a:br>
              <a:rPr lang="en-US" dirty="0" smtClean="0"/>
            </a:br>
            <a:r>
              <a:rPr lang="en-US" dirty="0" smtClean="0"/>
              <a:t>Copy the Chart</a:t>
            </a:r>
            <a:endParaRPr lang="en-US" dirty="0"/>
          </a:p>
        </p:txBody>
      </p:sp>
      <p:pic>
        <p:nvPicPr>
          <p:cNvPr id="1026" name="Picture 2" descr="C:\Users\handk\AppData\Local\Microsoft\Windows\Temporary Internet Files\Content.IE5\1BKRCRMX\MC900156953[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56944" y="3124200"/>
            <a:ext cx="1819656" cy="12070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ndk\AppData\Local\Microsoft\Windows\Temporary Internet Files\Content.IE5\1BKRCRMX\MC9001569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1827" y="2362200"/>
            <a:ext cx="1819656" cy="1207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andk\AppData\Local\Microsoft\Windows\Temporary Internet Files\Content.IE5\1BKRCRMX\MC9001569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900076"/>
            <a:ext cx="1819656" cy="12070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88408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b="1">
                <a:latin typeface="Arial" charset="0"/>
              </a:rPr>
              <a:t>What is figurative language?</a:t>
            </a:r>
          </a:p>
        </p:txBody>
      </p:sp>
      <p:sp>
        <p:nvSpPr>
          <p:cNvPr id="8195" name="Rectangle 3"/>
          <p:cNvSpPr>
            <a:spLocks noGrp="1" noChangeArrowheads="1"/>
          </p:cNvSpPr>
          <p:nvPr>
            <p:ph type="body" idx="1"/>
          </p:nvPr>
        </p:nvSpPr>
        <p:spPr/>
        <p:txBody>
          <a:bodyPr/>
          <a:lstStyle/>
          <a:p>
            <a:r>
              <a:rPr lang="en-US" sz="3200" b="1" dirty="0"/>
              <a:t>Whenever you describe something by comparing it with something else, </a:t>
            </a:r>
            <a:br>
              <a:rPr lang="en-US" sz="3200" b="1" dirty="0"/>
            </a:br>
            <a:r>
              <a:rPr lang="en-US" sz="3200" b="1" dirty="0"/>
              <a:t>you are using figurative language. </a:t>
            </a:r>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581400"/>
            <a:ext cx="3695700" cy="34067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86611638"/>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3" name="hmm.wav"/>
          </p:stSnd>
        </p:sndAc>
      </p:transition>
    </mc:Choice>
    <mc:Fallback xmlns="">
      <p:transition spd="slow">
        <p:fade/>
        <p:sndAc>
          <p:stSnd>
            <p:snd r:embed="rId5" name="h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b="1">
                <a:latin typeface="Arial" charset="0"/>
              </a:rPr>
              <a:t>Types of Figurative Language</a:t>
            </a:r>
          </a:p>
        </p:txBody>
      </p:sp>
      <p:sp>
        <p:nvSpPr>
          <p:cNvPr id="9219" name="Rectangle 3"/>
          <p:cNvSpPr>
            <a:spLocks noGrp="1" noChangeArrowheads="1"/>
          </p:cNvSpPr>
          <p:nvPr>
            <p:ph type="body" idx="1"/>
          </p:nvPr>
        </p:nvSpPr>
        <p:spPr/>
        <p:txBody>
          <a:bodyPr>
            <a:normAutofit/>
          </a:bodyPr>
          <a:lstStyle/>
          <a:p>
            <a:r>
              <a:rPr lang="en-US" sz="3200" b="1" dirty="0" smtClean="0"/>
              <a:t>Metaphor</a:t>
            </a:r>
          </a:p>
          <a:p>
            <a:r>
              <a:rPr lang="en-US" sz="3200" b="1" dirty="0" smtClean="0"/>
              <a:t>Simile</a:t>
            </a:r>
            <a:endParaRPr lang="en-US" sz="3200" b="1" dirty="0"/>
          </a:p>
          <a:p>
            <a:r>
              <a:rPr lang="en-US" sz="3200" b="1" dirty="0" smtClean="0"/>
              <a:t>Personification</a:t>
            </a:r>
            <a:endParaRPr lang="en-US" sz="3200" b="1" dirty="0"/>
          </a:p>
          <a:p>
            <a:r>
              <a:rPr lang="en-US" sz="3200" b="1" dirty="0" smtClean="0"/>
              <a:t>Hyperbole</a:t>
            </a:r>
            <a:endParaRPr lang="en-US" sz="3200" b="1" dirty="0"/>
          </a:p>
          <a:p>
            <a:r>
              <a:rPr lang="en-US" sz="3200" b="1" dirty="0" smtClean="0"/>
              <a:t>Idioms</a:t>
            </a:r>
          </a:p>
          <a:p>
            <a:r>
              <a:rPr lang="en-US" sz="3200" b="1" dirty="0"/>
              <a:t>Imagery</a:t>
            </a:r>
            <a:endParaRPr lang="en-US" sz="3200" dirty="0"/>
          </a:p>
          <a:p>
            <a:endParaRPr lang="en-US" sz="3200" b="1" dirty="0"/>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09800"/>
            <a:ext cx="3505200" cy="3381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895064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219">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9219">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219">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9219">
                                            <p:txEl>
                                              <p:pRg st="3" end="3"/>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9219">
                                            <p:txEl>
                                              <p:pRg st="4" end="4"/>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9219">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z="6000"/>
              <a:t>Metaphor</a:t>
            </a:r>
            <a:endParaRPr lang="en-US"/>
          </a:p>
        </p:txBody>
      </p:sp>
      <p:sp>
        <p:nvSpPr>
          <p:cNvPr id="8195" name="Rectangle 3"/>
          <p:cNvSpPr>
            <a:spLocks noGrp="1" noChangeArrowheads="1"/>
          </p:cNvSpPr>
          <p:nvPr>
            <p:ph type="clipArt" sz="half" idx="1"/>
          </p:nvPr>
        </p:nvSpPr>
        <p:spPr/>
      </p:sp>
      <p:sp>
        <p:nvSpPr>
          <p:cNvPr id="8196" name="Rectangle 4"/>
          <p:cNvSpPr>
            <a:spLocks noGrp="1" noChangeArrowheads="1"/>
          </p:cNvSpPr>
          <p:nvPr>
            <p:ph type="body" sz="half" idx="2"/>
          </p:nvPr>
        </p:nvSpPr>
        <p:spPr/>
        <p:txBody>
          <a:bodyPr/>
          <a:lstStyle/>
          <a:p>
            <a:r>
              <a:rPr lang="en-US"/>
              <a:t>A metaphor is used to compare two things</a:t>
            </a:r>
          </a:p>
          <a:p>
            <a:r>
              <a:rPr lang="en-US"/>
              <a:t>Instead of saying something is “like” or “as” --- a metaphor states that it just IS.</a:t>
            </a:r>
            <a:endParaRPr lang="en-US" sz="2800"/>
          </a:p>
        </p:txBody>
      </p:sp>
    </p:spTree>
    <p:custDataLst>
      <p:tags r:id="rId1"/>
    </p:custDataLst>
    <p:extLst>
      <p:ext uri="{BB962C8B-B14F-4D97-AF65-F5344CB8AC3E}">
        <p14:creationId xmlns:p14="http://schemas.microsoft.com/office/powerpoint/2010/main" val="217479614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6">
                                            <p:txEl>
                                              <p:pRg st="0" end="0"/>
                                            </p:txEl>
                                          </p:spTgt>
                                        </p:tgtEl>
                                        <p:attrNameLst>
                                          <p:attrName>style.visibility</p:attrName>
                                        </p:attrNameLst>
                                      </p:cBhvr>
                                      <p:to>
                                        <p:strVal val="visible"/>
                                      </p:to>
                                    </p:set>
                                    <p:anim calcmode="lin" valueType="num">
                                      <p:cBhvr additive="base">
                                        <p:cTn id="13" dur="500" fill="hold"/>
                                        <p:tgtEl>
                                          <p:spTgt spid="819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6">
                                            <p:txEl>
                                              <p:pRg st="1" end="1"/>
                                            </p:txEl>
                                          </p:spTgt>
                                        </p:tgtEl>
                                        <p:attrNameLst>
                                          <p:attrName>style.visibility</p:attrName>
                                        </p:attrNameLst>
                                      </p:cBhvr>
                                      <p:to>
                                        <p:strVal val="visible"/>
                                      </p:to>
                                    </p:set>
                                    <p:anim calcmode="lin" valueType="num">
                                      <p:cBhvr additive="base">
                                        <p:cTn id="19" dur="500" fill="hold"/>
                                        <p:tgtEl>
                                          <p:spTgt spid="819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174" name="Picture 6" descr="girl_splashing_in_pool_md_wht.gif">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4495800" cy="3652838"/>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9"/>
          <p:cNvSpPr>
            <a:spLocks noChangeArrowheads="1"/>
          </p:cNvSpPr>
          <p:nvPr/>
        </p:nvSpPr>
        <p:spPr bwMode="auto">
          <a:xfrm>
            <a:off x="0" y="2865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184" name="Text Box 16"/>
          <p:cNvSpPr txBox="1">
            <a:spLocks noChangeArrowheads="1"/>
          </p:cNvSpPr>
          <p:nvPr/>
        </p:nvSpPr>
        <p:spPr bwMode="auto">
          <a:xfrm>
            <a:off x="4038600" y="9144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The girl was a fish in the water.</a:t>
            </a:r>
          </a:p>
        </p:txBody>
      </p:sp>
      <p:pic>
        <p:nvPicPr>
          <p:cNvPr id="7185" name="Picture 17" descr="clown_floating_balloons_md_clr.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048000"/>
            <a:ext cx="17145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186" name="Text Box 18"/>
          <p:cNvSpPr txBox="1">
            <a:spLocks noChangeArrowheads="1"/>
          </p:cNvSpPr>
          <p:nvPr/>
        </p:nvSpPr>
        <p:spPr bwMode="auto">
          <a:xfrm>
            <a:off x="838200" y="4953000"/>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The clown was a feather floating away. </a:t>
            </a:r>
          </a:p>
        </p:txBody>
      </p:sp>
    </p:spTree>
    <p:custDataLst>
      <p:tags r:id="rId1"/>
    </p:custDataLst>
    <p:extLst>
      <p:ext uri="{BB962C8B-B14F-4D97-AF65-F5344CB8AC3E}">
        <p14:creationId xmlns:p14="http://schemas.microsoft.com/office/powerpoint/2010/main" val="17161128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Metaphors:  Describe one thing as if it were something else</a:t>
            </a:r>
            <a:endParaRPr lang="en-US" dirty="0"/>
          </a:p>
        </p:txBody>
      </p:sp>
      <p:sp>
        <p:nvSpPr>
          <p:cNvPr id="3" name="Content Placeholder 2"/>
          <p:cNvSpPr>
            <a:spLocks noGrp="1"/>
          </p:cNvSpPr>
          <p:nvPr>
            <p:ph idx="1"/>
          </p:nvPr>
        </p:nvSpPr>
        <p:spPr/>
        <p:txBody>
          <a:bodyPr>
            <a:noAutofit/>
          </a:bodyPr>
          <a:lstStyle/>
          <a:p>
            <a:r>
              <a:rPr lang="en-US" sz="1800" dirty="0"/>
              <a:t>The inside of the car was a refrigerator</a:t>
            </a:r>
            <a:r>
              <a:rPr lang="en-US" sz="1800" dirty="0" smtClean="0"/>
              <a:t>.</a:t>
            </a:r>
          </a:p>
          <a:p>
            <a:r>
              <a:rPr lang="en-US" sz="1800" dirty="0" smtClean="0"/>
              <a:t>The </a:t>
            </a:r>
            <a:r>
              <a:rPr lang="en-US" sz="1800" dirty="0"/>
              <a:t>teenage boy's stomach was a bottomless pit</a:t>
            </a:r>
            <a:r>
              <a:rPr lang="en-US" sz="1800" dirty="0" smtClean="0"/>
              <a:t>.</a:t>
            </a:r>
          </a:p>
          <a:p>
            <a:r>
              <a:rPr lang="en-US" sz="1800" dirty="0"/>
              <a:t>My dad was </a:t>
            </a:r>
            <a:r>
              <a:rPr lang="en-US" sz="1800" b="1" dirty="0"/>
              <a:t>boiling mad</a:t>
            </a:r>
            <a:r>
              <a:rPr lang="en-US" sz="1800" dirty="0" smtClean="0"/>
              <a:t>.</a:t>
            </a:r>
          </a:p>
          <a:p>
            <a:r>
              <a:rPr lang="en-US" sz="1800" dirty="0"/>
              <a:t>The homework was a </a:t>
            </a:r>
            <a:r>
              <a:rPr lang="en-US" sz="1800" b="1" dirty="0"/>
              <a:t>breeze</a:t>
            </a:r>
            <a:r>
              <a:rPr lang="en-US" sz="1800" dirty="0"/>
              <a:t>. </a:t>
            </a:r>
          </a:p>
          <a:p>
            <a:r>
              <a:rPr lang="en-US" sz="1800" dirty="0"/>
              <a:t>They </a:t>
            </a:r>
            <a:r>
              <a:rPr lang="en-US" sz="1800" b="1" dirty="0"/>
              <a:t>showered</a:t>
            </a:r>
            <a:r>
              <a:rPr lang="en-US" sz="1800" dirty="0"/>
              <a:t> the birthday girl with gifts. </a:t>
            </a:r>
          </a:p>
          <a:p>
            <a:r>
              <a:rPr lang="en-US" sz="1800" dirty="0"/>
              <a:t>My memory of the event is </a:t>
            </a:r>
            <a:r>
              <a:rPr lang="en-US" sz="1800" b="1" dirty="0"/>
              <a:t>foggy</a:t>
            </a:r>
            <a:r>
              <a:rPr lang="en-US" sz="1800" dirty="0"/>
              <a:t>. </a:t>
            </a:r>
            <a:endParaRPr lang="en-US" sz="1800" dirty="0" smtClean="0"/>
          </a:p>
          <a:p>
            <a:r>
              <a:rPr lang="en-US" sz="1800" dirty="0" smtClean="0"/>
              <a:t>Her </a:t>
            </a:r>
            <a:r>
              <a:rPr lang="en-US" sz="1800" dirty="0"/>
              <a:t>dog, Jake, was the </a:t>
            </a:r>
            <a:r>
              <a:rPr lang="en-US" sz="1800" b="1" dirty="0"/>
              <a:t>sunshine</a:t>
            </a:r>
            <a:r>
              <a:rPr lang="en-US" sz="1800" dirty="0"/>
              <a:t> of her life. </a:t>
            </a:r>
            <a:endParaRPr lang="en-US" sz="1800" dirty="0" smtClean="0"/>
          </a:p>
          <a:p>
            <a:r>
              <a:rPr lang="en-US" sz="1800" dirty="0" smtClean="0"/>
              <a:t>Mary </a:t>
            </a:r>
            <a:r>
              <a:rPr lang="en-US" sz="1800" b="1" dirty="0"/>
              <a:t>stole the spotlight</a:t>
            </a:r>
            <a:r>
              <a:rPr lang="en-US" sz="1800" dirty="0"/>
              <a:t> with her performance. </a:t>
            </a:r>
            <a:endParaRPr lang="en-US" sz="1800" dirty="0" smtClean="0"/>
          </a:p>
          <a:p>
            <a:r>
              <a:rPr lang="en-US" sz="1800" dirty="0" smtClean="0"/>
              <a:t>If </a:t>
            </a:r>
            <a:r>
              <a:rPr lang="en-US" sz="1800" dirty="0"/>
              <a:t>I were you, I would </a:t>
            </a:r>
            <a:r>
              <a:rPr lang="en-US" sz="1800" b="1" dirty="0"/>
              <a:t>steer clear</a:t>
            </a:r>
            <a:r>
              <a:rPr lang="en-US" sz="1800" dirty="0"/>
              <a:t> of that topic.</a:t>
            </a:r>
          </a:p>
          <a:p>
            <a:r>
              <a:rPr lang="en-US" sz="1800" dirty="0"/>
              <a:t>Each year, a </a:t>
            </a:r>
            <a:r>
              <a:rPr lang="en-US" sz="1800" b="1" dirty="0"/>
              <a:t>new crop</a:t>
            </a:r>
            <a:r>
              <a:rPr lang="en-US" sz="1800" dirty="0"/>
              <a:t> of students entered Harrison High School. </a:t>
            </a:r>
            <a:endParaRPr lang="en-US" sz="1800" dirty="0" smtClean="0"/>
          </a:p>
          <a:p>
            <a:r>
              <a:rPr lang="en-US" sz="1800" dirty="0"/>
              <a:t>Stacey is a </a:t>
            </a:r>
            <a:r>
              <a:rPr lang="en-US" sz="1800" i="1" dirty="0"/>
              <a:t>dog</a:t>
            </a:r>
            <a:r>
              <a:rPr lang="en-US" sz="1800" dirty="0"/>
              <a:t> when she eats.</a:t>
            </a:r>
          </a:p>
          <a:p>
            <a:r>
              <a:rPr lang="en-US" sz="1800" dirty="0"/>
              <a:t>Fire is </a:t>
            </a:r>
            <a:r>
              <a:rPr lang="en-US" sz="1800" i="1" dirty="0"/>
              <a:t>day</a:t>
            </a:r>
            <a:r>
              <a:rPr lang="en-US" sz="1800" dirty="0"/>
              <a:t>, when it goes out, it's night.</a:t>
            </a:r>
          </a:p>
          <a:p>
            <a:r>
              <a:rPr lang="en-US" sz="1800" dirty="0"/>
              <a:t>Her </a:t>
            </a:r>
            <a:r>
              <a:rPr lang="en-US" sz="1800" i="1" dirty="0"/>
              <a:t>soft</a:t>
            </a:r>
            <a:r>
              <a:rPr lang="en-US" sz="1800" dirty="0"/>
              <a:t> voice was music to his ears.</a:t>
            </a:r>
          </a:p>
          <a:p>
            <a:r>
              <a:rPr lang="en-US" sz="1800" dirty="0"/>
              <a:t>Jason is the </a:t>
            </a:r>
            <a:r>
              <a:rPr lang="en-US" sz="1800" i="1" dirty="0"/>
              <a:t>Tiger Woods</a:t>
            </a:r>
            <a:r>
              <a:rPr lang="en-US" sz="1800" dirty="0"/>
              <a:t> of his golf team</a:t>
            </a:r>
          </a:p>
          <a:p>
            <a:pPr marL="0" indent="0">
              <a:buNone/>
            </a:pPr>
            <a:r>
              <a:rPr lang="en-US" sz="1800" dirty="0"/>
              <a:t/>
            </a:r>
            <a:br>
              <a:rPr lang="en-US" sz="1800" dirty="0"/>
            </a:br>
            <a:endParaRPr lang="en-US" sz="1800" dirty="0"/>
          </a:p>
        </p:txBody>
      </p:sp>
    </p:spTree>
    <p:custDataLst>
      <p:tags r:id="rId1"/>
    </p:custDataLst>
    <p:extLst>
      <p:ext uri="{BB962C8B-B14F-4D97-AF65-F5344CB8AC3E}">
        <p14:creationId xmlns:p14="http://schemas.microsoft.com/office/powerpoint/2010/main" val="3826240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calcmode="lin" valueType="num">
                                      <p:cBhvr>
                                        <p:cTn id="8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10" end="1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3">
                                            <p:txEl>
                                              <p:pRg st="11" end="11"/>
                                            </p:txEl>
                                          </p:spTgt>
                                        </p:tgtEl>
                                        <p:attrNameLst>
                                          <p:attrName>style.visibility</p:attrName>
                                        </p:attrNameLst>
                                      </p:cBhvr>
                                      <p:to>
                                        <p:strVal val="visible"/>
                                      </p:to>
                                    </p:set>
                                    <p:anim calcmode="lin" valueType="num">
                                      <p:cBhvr>
                                        <p:cTn id="95"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11" end="1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3">
                                            <p:txEl>
                                              <p:pRg st="12" end="12"/>
                                            </p:txEl>
                                          </p:spTgt>
                                        </p:tgtEl>
                                        <p:attrNameLst>
                                          <p:attrName>style.visibility</p:attrName>
                                        </p:attrNameLst>
                                      </p:cBhvr>
                                      <p:to>
                                        <p:strVal val="visible"/>
                                      </p:to>
                                    </p:set>
                                    <p:anim calcmode="lin" valueType="num">
                                      <p:cBhvr>
                                        <p:cTn id="103"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104"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105"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106" dur="1000"/>
                                        <p:tgtEl>
                                          <p:spTgt spid="3">
                                            <p:txEl>
                                              <p:pRg st="12" end="12"/>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3">
                                            <p:txEl>
                                              <p:pRg st="13" end="13"/>
                                            </p:txEl>
                                          </p:spTgt>
                                        </p:tgtEl>
                                        <p:attrNameLst>
                                          <p:attrName>style.visibility</p:attrName>
                                        </p:attrNameLst>
                                      </p:cBhvr>
                                      <p:to>
                                        <p:strVal val="visible"/>
                                      </p:to>
                                    </p:set>
                                    <p:anim calcmode="lin" valueType="num">
                                      <p:cBhvr>
                                        <p:cTn id="111"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12"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113"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114" dur="1000"/>
                                        <p:tgtEl>
                                          <p:spTgt spid="3">
                                            <p:txEl>
                                              <p:pRg st="13" end="13"/>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
                                            <p:txEl>
                                              <p:pRg st="14" end="14"/>
                                            </p:txEl>
                                          </p:spTgt>
                                        </p:tgtEl>
                                        <p:attrNameLst>
                                          <p:attrName>style.visibility</p:attrName>
                                        </p:attrNameLst>
                                      </p:cBhvr>
                                      <p:to>
                                        <p:strVal val="visible"/>
                                      </p:to>
                                    </p:set>
                                    <p:anim calcmode="lin" valueType="num">
                                      <p:cBhvr>
                                        <p:cTn id="119"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120"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121"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122"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748</TotalTime>
  <Words>2020</Words>
  <Application>Microsoft Office PowerPoint</Application>
  <PresentationFormat>On-screen Show (4:3)</PresentationFormat>
  <Paragraphs>229</Paragraphs>
  <Slides>40</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40</vt:i4>
      </vt:variant>
    </vt:vector>
  </HeadingPairs>
  <TitlesOfParts>
    <vt:vector size="44" baseType="lpstr">
      <vt:lpstr>Opulent</vt:lpstr>
      <vt:lpstr>Clip</vt:lpstr>
      <vt:lpstr>Document</vt:lpstr>
      <vt:lpstr>Acrobat Document</vt:lpstr>
      <vt:lpstr>Figurative Language</vt:lpstr>
      <vt:lpstr>Figurative Language</vt:lpstr>
      <vt:lpstr>Recognizing Figurative Language </vt:lpstr>
      <vt:lpstr>Recognizing Literal Language </vt:lpstr>
      <vt:lpstr>What is figurative language?</vt:lpstr>
      <vt:lpstr>Types of Figurative Language</vt:lpstr>
      <vt:lpstr>Metaphor</vt:lpstr>
      <vt:lpstr>PowerPoint Presentation</vt:lpstr>
      <vt:lpstr>Metaphors:  Describe one thing as if it were something else</vt:lpstr>
      <vt:lpstr>PowerPoint Presentation</vt:lpstr>
      <vt:lpstr>Simile</vt:lpstr>
      <vt:lpstr>Simile</vt:lpstr>
      <vt:lpstr>PowerPoint Presentation</vt:lpstr>
      <vt:lpstr>Similes:Simile is when you compare two nouns (persons, places or things) that are unlike, with "like" or "as."</vt:lpstr>
      <vt:lpstr>Comparing similes and Metaphors</vt:lpstr>
      <vt:lpstr>Simile</vt:lpstr>
      <vt:lpstr>Metaphor</vt:lpstr>
      <vt:lpstr>Now it’s your turn:</vt:lpstr>
      <vt:lpstr>PowerPoint Presentation</vt:lpstr>
      <vt:lpstr>PowerPoint Presentation</vt:lpstr>
      <vt:lpstr>Personification</vt:lpstr>
      <vt:lpstr>PowerPoint Presentation</vt:lpstr>
      <vt:lpstr>Personification Give Human traits (qualities, feelings, action, or characteristics) to non-human things [animals or objects</vt:lpstr>
      <vt:lpstr>On your own paper, write the object being personified and the meaning of the personification. </vt:lpstr>
      <vt:lpstr>SYMBOLISM</vt:lpstr>
      <vt:lpstr>Symbol: when One thing represents something else</vt:lpstr>
      <vt:lpstr>Now it’s your turn:</vt:lpstr>
      <vt:lpstr>Idiom</vt:lpstr>
      <vt:lpstr>Idioms</vt:lpstr>
      <vt:lpstr>PowerPoint Presentation</vt:lpstr>
      <vt:lpstr>PowerPoint Presentation</vt:lpstr>
      <vt:lpstr>Picture Idiom questions</vt:lpstr>
      <vt:lpstr>PowerPoint Presentation</vt:lpstr>
      <vt:lpstr>Now it’s your turn:</vt:lpstr>
      <vt:lpstr>Hyperbole:  An Extreme exaggeration</vt:lpstr>
      <vt:lpstr>Hyperbole</vt:lpstr>
      <vt:lpstr>“My sister uses so much makeup…</vt:lpstr>
      <vt:lpstr>“My teacher is so old,...</vt:lpstr>
      <vt:lpstr>“the town where I grew up is so isolated,…</vt:lpstr>
      <vt:lpstr>Now it is your turn:  Copy the Chart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Figurative Language</dc:title>
  <dc:creator>Kristie Hand</dc:creator>
  <cp:lastModifiedBy>Kristie Hand</cp:lastModifiedBy>
  <cp:revision>52</cp:revision>
  <dcterms:created xsi:type="dcterms:W3CDTF">2011-01-19T18:52:00Z</dcterms:created>
  <dcterms:modified xsi:type="dcterms:W3CDTF">2012-02-01T15:07:27Z</dcterms:modified>
</cp:coreProperties>
</file>