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7"/>
  </p:notesMasterIdLst>
  <p:sldIdLst>
    <p:sldId id="256" r:id="rId2"/>
    <p:sldId id="300" r:id="rId3"/>
    <p:sldId id="257" r:id="rId4"/>
    <p:sldId id="258" r:id="rId5"/>
    <p:sldId id="259" r:id="rId6"/>
    <p:sldId id="260" r:id="rId7"/>
    <p:sldId id="261" r:id="rId8"/>
    <p:sldId id="262" r:id="rId9"/>
    <p:sldId id="263" r:id="rId10"/>
    <p:sldId id="286" r:id="rId11"/>
    <p:sldId id="264" r:id="rId12"/>
    <p:sldId id="265" r:id="rId13"/>
    <p:sldId id="266" r:id="rId14"/>
    <p:sldId id="287" r:id="rId15"/>
    <p:sldId id="267" r:id="rId16"/>
    <p:sldId id="288" r:id="rId17"/>
    <p:sldId id="268" r:id="rId18"/>
    <p:sldId id="289" r:id="rId19"/>
    <p:sldId id="269" r:id="rId20"/>
    <p:sldId id="270" r:id="rId21"/>
    <p:sldId id="271" r:id="rId22"/>
    <p:sldId id="272" r:id="rId23"/>
    <p:sldId id="292" r:id="rId24"/>
    <p:sldId id="290" r:id="rId25"/>
    <p:sldId id="293" r:id="rId26"/>
    <p:sldId id="291" r:id="rId27"/>
    <p:sldId id="273" r:id="rId28"/>
    <p:sldId id="275" r:id="rId29"/>
    <p:sldId id="294" r:id="rId30"/>
    <p:sldId id="274" r:id="rId31"/>
    <p:sldId id="296" r:id="rId32"/>
    <p:sldId id="295" r:id="rId33"/>
    <p:sldId id="276" r:id="rId34"/>
    <p:sldId id="277" r:id="rId35"/>
    <p:sldId id="278" r:id="rId36"/>
    <p:sldId id="279" r:id="rId37"/>
    <p:sldId id="297" r:id="rId38"/>
    <p:sldId id="280" r:id="rId39"/>
    <p:sldId id="281" r:id="rId40"/>
    <p:sldId id="282" r:id="rId41"/>
    <p:sldId id="298" r:id="rId42"/>
    <p:sldId id="283" r:id="rId43"/>
    <p:sldId id="284" r:id="rId44"/>
    <p:sldId id="299" r:id="rId45"/>
    <p:sldId id="28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30" y="138"/>
    </p:cViewPr>
  </p:outlineViewPr>
  <p:notesTextViewPr>
    <p:cViewPr>
      <p:scale>
        <a:sx n="1" d="1"/>
        <a:sy n="1" d="1"/>
      </p:scale>
      <p:origin x="0" y="0"/>
    </p:cViewPr>
  </p:notesTextViewPr>
  <p:notesViewPr>
    <p:cSldViewPr>
      <p:cViewPr varScale="1">
        <p:scale>
          <a:sx n="56" d="100"/>
          <a:sy n="56" d="100"/>
        </p:scale>
        <p:origin x="-28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FD626-39BA-4A32-89C3-90181414B095}" type="datetimeFigureOut">
              <a:rPr lang="en-US" smtClean="0"/>
              <a:t>1/10/2012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B2BCA-7197-4F5F-98D0-8A785A97C757}" type="slidenum">
              <a:rPr lang="en-US" smtClean="0"/>
              <a:t>‹#›</a:t>
            </a:fld>
            <a:endParaRPr lang="en-US"/>
          </a:p>
        </p:txBody>
      </p:sp>
    </p:spTree>
    <p:extLst>
      <p:ext uri="{BB962C8B-B14F-4D97-AF65-F5344CB8AC3E}">
        <p14:creationId xmlns:p14="http://schemas.microsoft.com/office/powerpoint/2010/main" val="203479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EBACFE-5D0E-4D16-94FA-F965B949E600}"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DEBACFE-5D0E-4D16-94FA-F965B949E60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99800-47DA-4D0F-8D5C-9B27E0EA66AC}" type="datetimeFigureOut">
              <a:rPr lang="en-US" smtClean="0"/>
              <a:t>1/10/2012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EBACFE-5D0E-4D16-94FA-F965B949E60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6199800-47DA-4D0F-8D5C-9B27E0EA66AC}" type="datetimeFigureOut">
              <a:rPr lang="en-US" smtClean="0"/>
              <a:t>1/10/2012</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DEBACFE-5D0E-4D16-94FA-F965B949E6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35.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Poetry:  Types and Devices</a:t>
            </a:r>
            <a:endParaRPr lang="en-US" dirty="0"/>
          </a:p>
        </p:txBody>
      </p:sp>
      <p:sp>
        <p:nvSpPr>
          <p:cNvPr id="7" name="Subtitle 6"/>
          <p:cNvSpPr>
            <a:spLocks noGrp="1"/>
          </p:cNvSpPr>
          <p:nvPr>
            <p:ph type="subTitle" idx="1"/>
          </p:nvPr>
        </p:nvSpPr>
        <p:spPr/>
        <p:txBody>
          <a:bodyPr/>
          <a:lstStyle/>
          <a:p>
            <a:endParaRPr lang="en-US" dirty="0"/>
          </a:p>
        </p:txBody>
      </p:sp>
    </p:spTree>
    <p:custDataLst>
      <p:tags r:id="rId1"/>
    </p:custDataLst>
    <p:extLst>
      <p:ext uri="{BB962C8B-B14F-4D97-AF65-F5344CB8AC3E}">
        <p14:creationId xmlns:p14="http://schemas.microsoft.com/office/powerpoint/2010/main" val="359119202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a:t>
            </a:r>
            <a:endParaRPr lang="en-US" dirty="0"/>
          </a:p>
        </p:txBody>
      </p:sp>
      <p:sp>
        <p:nvSpPr>
          <p:cNvPr id="3" name="Content Placeholder 2"/>
          <p:cNvSpPr>
            <a:spLocks noGrp="1"/>
          </p:cNvSpPr>
          <p:nvPr>
            <p:ph idx="1"/>
          </p:nvPr>
        </p:nvSpPr>
        <p:spPr>
          <a:xfrm>
            <a:off x="822960" y="1100628"/>
            <a:ext cx="7520940" cy="4080972"/>
          </a:xfrm>
        </p:spPr>
        <p:txBody>
          <a:bodyPr>
            <a:normAutofit fontScale="92500" lnSpcReduction="20000"/>
          </a:bodyPr>
          <a:lstStyle/>
          <a:p>
            <a:r>
              <a:rPr lang="en-US" sz="2000" dirty="0" smtClean="0"/>
              <a:t>You have been hired as the newest employee of the newspaper </a:t>
            </a:r>
            <a:r>
              <a:rPr lang="en-US" sz="2000" u="sng" dirty="0" smtClean="0"/>
              <a:t>Poetry World Weekly</a:t>
            </a:r>
            <a:r>
              <a:rPr lang="en-US" sz="2000" dirty="0" smtClean="0"/>
              <a:t>.  You will be given different assignments to complete throughout your career.  The completion of your assignments will allow you to be promoted!</a:t>
            </a:r>
          </a:p>
          <a:p>
            <a:r>
              <a:rPr lang="en-US" sz="2000" dirty="0" smtClean="0"/>
              <a:t>Assignment 1:</a:t>
            </a:r>
            <a:endParaRPr lang="en-US" sz="2000" dirty="0"/>
          </a:p>
          <a:p>
            <a:r>
              <a:rPr lang="en-US" sz="2000" dirty="0" smtClean="0"/>
              <a:t>Your first assignment is to prepare a list of criteria to judge the poem you are assigned to determine if it is a Narrative poem.    </a:t>
            </a:r>
          </a:p>
          <a:p>
            <a:r>
              <a:rPr lang="en-US" sz="2000" dirty="0" smtClean="0"/>
              <a:t>You will now critique the poem.  Make sure that it has all the elements required to be a Narrative poem.</a:t>
            </a:r>
          </a:p>
          <a:p>
            <a:r>
              <a:rPr lang="en-US" sz="2000" dirty="0"/>
              <a:t>Make sure your name is on your paper and then pass your paper to the person behind you</a:t>
            </a:r>
            <a:r>
              <a:rPr lang="en-US" sz="2000" dirty="0" smtClean="0"/>
              <a:t>.</a:t>
            </a:r>
          </a:p>
          <a:p>
            <a:r>
              <a:rPr lang="en-US" sz="2000" dirty="0" smtClean="0"/>
              <a:t>Make your final judgment.  You will submit your final judgment and critique with the poem.  Make sure your name is on your critique sheet.</a:t>
            </a:r>
            <a:endParaRPr lang="en-US" sz="2000" dirty="0"/>
          </a:p>
          <a:p>
            <a:endParaRPr lang="en-US" sz="2000" dirty="0"/>
          </a:p>
        </p:txBody>
      </p:sp>
    </p:spTree>
    <p:custDataLst>
      <p:tags r:id="rId1"/>
    </p:custDataLst>
    <p:extLst>
      <p:ext uri="{BB962C8B-B14F-4D97-AF65-F5344CB8AC3E}">
        <p14:creationId xmlns:p14="http://schemas.microsoft.com/office/powerpoint/2010/main" val="1612748782"/>
      </p:ext>
    </p:extLst>
  </p:cSld>
  <p:clrMapOvr>
    <a:masterClrMapping/>
  </p:clrMapOvr>
  <mc:AlternateContent xmlns:mc="http://schemas.openxmlformats.org/markup-compatibility/2006" xmlns:p14="http://schemas.microsoft.com/office/powerpoint/2010/main">
    <mc:Choice Requires="p14">
      <p:transition spd="slow" p14:dur="4400" advTm="0">
        <p14:honeycomb/>
        <p:sndAc>
          <p:stSnd>
            <p:snd r:embed="rId3" name="applause.wav"/>
          </p:stSnd>
        </p:sndAc>
      </p:transition>
    </mc:Choice>
    <mc:Fallback xmlns="">
      <p:transition spd="slow" advTm="0">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304800"/>
            <a:ext cx="7520940" cy="4375677"/>
          </a:xfrm>
        </p:spPr>
        <p:txBody>
          <a:bodyPr>
            <a:normAutofit/>
          </a:bodyPr>
          <a:lstStyle/>
          <a:p>
            <a:r>
              <a:rPr lang="en-US" sz="2400" dirty="0" smtClean="0"/>
              <a:t>Haiku Poetry:</a:t>
            </a:r>
            <a:endParaRPr lang="en-US" dirty="0"/>
          </a:p>
          <a:p>
            <a:endParaRPr lang="en-US" dirty="0" smtClean="0"/>
          </a:p>
          <a:p>
            <a:r>
              <a:rPr lang="en-US" dirty="0" smtClean="0"/>
              <a:t>Haiku Poetry- Japanese poem with 3 lines.  The first and third lines each have 5 syllables and the second line has 7 syllables (5-7-5).</a:t>
            </a:r>
          </a:p>
          <a:p>
            <a:endParaRPr lang="en-US" dirty="0" smtClean="0"/>
          </a:p>
          <a:p>
            <a:r>
              <a:rPr lang="en-US" dirty="0"/>
              <a:t>Haiku is like a photo that captures the essence of what's happening, often connecting two seemingly unrelated things</a:t>
            </a:r>
            <a:r>
              <a:rPr lang="en-US" dirty="0" smtClean="0"/>
              <a:t>.</a:t>
            </a:r>
          </a:p>
          <a:p>
            <a:endParaRPr lang="en-US" dirty="0"/>
          </a:p>
          <a:p>
            <a:r>
              <a:rPr lang="en-US" dirty="0"/>
              <a:t>Although traditional haiku are often about nature or the changing seasons, they nonetheless manage to convey emotion. With just a few words, they call attention to an observation and in effect say, "Look at this" or, "Think about this." If they're well written, we can't help but do just that. The haiku calls the reader's attention to the story behind the observation. </a:t>
            </a:r>
          </a:p>
          <a:p>
            <a:endParaRPr lang="en-US" dirty="0" smtClean="0"/>
          </a:p>
          <a:p>
            <a:endParaRPr lang="en-US" dirty="0"/>
          </a:p>
          <a:p>
            <a:endParaRPr lang="en-US" dirty="0"/>
          </a:p>
        </p:txBody>
      </p:sp>
    </p:spTree>
    <p:custDataLst>
      <p:tags r:id="rId1"/>
    </p:custDataLst>
    <p:extLst>
      <p:ext uri="{BB962C8B-B14F-4D97-AF65-F5344CB8AC3E}">
        <p14:creationId xmlns:p14="http://schemas.microsoft.com/office/powerpoint/2010/main" val="223921205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1100628"/>
            <a:ext cx="4130040" cy="3579849"/>
          </a:xfrm>
        </p:spPr>
        <p:txBody>
          <a:bodyPr>
            <a:normAutofit/>
          </a:bodyPr>
          <a:lstStyle/>
          <a:p>
            <a:r>
              <a:rPr lang="en-US" sz="1800" dirty="0">
                <a:solidFill>
                  <a:srgbClr val="C00000"/>
                </a:solidFill>
              </a:rPr>
              <a:t>Tem</a:t>
            </a:r>
            <a:r>
              <a:rPr lang="en-US" sz="1800" dirty="0"/>
              <a:t>ple </a:t>
            </a:r>
            <a:r>
              <a:rPr lang="en-US" sz="1800" dirty="0">
                <a:solidFill>
                  <a:srgbClr val="C00000"/>
                </a:solidFill>
              </a:rPr>
              <a:t>bells</a:t>
            </a:r>
            <a:r>
              <a:rPr lang="en-US" sz="1800" dirty="0"/>
              <a:t> die </a:t>
            </a:r>
            <a:r>
              <a:rPr lang="en-US" sz="1800" dirty="0" smtClean="0">
                <a:solidFill>
                  <a:srgbClr val="C00000"/>
                </a:solidFill>
              </a:rPr>
              <a:t>out</a:t>
            </a:r>
            <a:r>
              <a:rPr lang="en-US" sz="1800" dirty="0" smtClean="0"/>
              <a:t>.</a:t>
            </a:r>
          </a:p>
          <a:p>
            <a:r>
              <a:rPr lang="en-US" sz="1800" dirty="0" smtClean="0"/>
              <a:t>The </a:t>
            </a:r>
            <a:r>
              <a:rPr lang="en-US" sz="1800" dirty="0">
                <a:solidFill>
                  <a:srgbClr val="C00000"/>
                </a:solidFill>
              </a:rPr>
              <a:t>fra</a:t>
            </a:r>
            <a:r>
              <a:rPr lang="en-US" sz="1800" dirty="0"/>
              <a:t>grant </a:t>
            </a:r>
            <a:r>
              <a:rPr lang="en-US" sz="1800" dirty="0">
                <a:solidFill>
                  <a:srgbClr val="C00000"/>
                </a:solidFill>
              </a:rPr>
              <a:t>blos</a:t>
            </a:r>
            <a:r>
              <a:rPr lang="en-US" sz="1800" dirty="0"/>
              <a:t>soms </a:t>
            </a:r>
            <a:r>
              <a:rPr lang="en-US" sz="1800" dirty="0" smtClean="0">
                <a:solidFill>
                  <a:srgbClr val="C00000"/>
                </a:solidFill>
              </a:rPr>
              <a:t>re</a:t>
            </a:r>
            <a:r>
              <a:rPr lang="en-US" sz="1800" dirty="0" smtClean="0"/>
              <a:t>main.</a:t>
            </a:r>
          </a:p>
          <a:p>
            <a:r>
              <a:rPr lang="en-US" sz="1800" dirty="0" smtClean="0">
                <a:solidFill>
                  <a:srgbClr val="C00000"/>
                </a:solidFill>
              </a:rPr>
              <a:t>A</a:t>
            </a:r>
            <a:r>
              <a:rPr lang="en-US" sz="1800" dirty="0" smtClean="0"/>
              <a:t> </a:t>
            </a:r>
            <a:r>
              <a:rPr lang="en-US" sz="1800" dirty="0"/>
              <a:t>per</a:t>
            </a:r>
            <a:r>
              <a:rPr lang="en-US" sz="1800" dirty="0">
                <a:solidFill>
                  <a:srgbClr val="C00000"/>
                </a:solidFill>
              </a:rPr>
              <a:t>fect</a:t>
            </a:r>
            <a:r>
              <a:rPr lang="en-US" sz="1800" dirty="0"/>
              <a:t> eve</a:t>
            </a:r>
            <a:r>
              <a:rPr lang="en-US" sz="1800" dirty="0">
                <a:solidFill>
                  <a:srgbClr val="C00000"/>
                </a:solidFill>
              </a:rPr>
              <a:t>ning</a:t>
            </a:r>
            <a:r>
              <a:rPr lang="en-US" sz="1800" dirty="0"/>
              <a:t>!</a:t>
            </a:r>
            <a:br>
              <a:rPr lang="en-US" sz="1800" dirty="0"/>
            </a:br>
            <a:r>
              <a:rPr lang="en-US" sz="1800" dirty="0" smtClean="0"/>
              <a:t>Basho Matsuo</a:t>
            </a:r>
          </a:p>
          <a:p>
            <a:endParaRPr lang="en-US" sz="1800" dirty="0"/>
          </a:p>
          <a:p>
            <a:r>
              <a:rPr lang="en-US" sz="1800" dirty="0" smtClean="0"/>
              <a:t>Against the bright sky</a:t>
            </a:r>
          </a:p>
          <a:p>
            <a:r>
              <a:rPr lang="en-US" sz="1800" dirty="0" smtClean="0"/>
              <a:t>Stones glow where strong arms placed them</a:t>
            </a:r>
          </a:p>
          <a:p>
            <a:r>
              <a:rPr lang="en-US" sz="1800" dirty="0" smtClean="0"/>
              <a:t>To say “Remember.”</a:t>
            </a:r>
          </a:p>
          <a:p>
            <a:r>
              <a:rPr lang="en-US" sz="1800" dirty="0"/>
              <a:t> </a:t>
            </a:r>
            <a:r>
              <a:rPr lang="en-US" sz="1800" dirty="0" smtClean="0"/>
              <a:t>              Unknown</a:t>
            </a:r>
            <a:endParaRPr lang="en-US" sz="1800" dirty="0"/>
          </a:p>
        </p:txBody>
      </p:sp>
      <p:sp>
        <p:nvSpPr>
          <p:cNvPr id="5" name="TextBox 4"/>
          <p:cNvSpPr txBox="1"/>
          <p:nvPr/>
        </p:nvSpPr>
        <p:spPr>
          <a:xfrm>
            <a:off x="5105400" y="1269242"/>
            <a:ext cx="3276600" cy="2031325"/>
          </a:xfrm>
          <a:prstGeom prst="rect">
            <a:avLst/>
          </a:prstGeom>
          <a:noFill/>
        </p:spPr>
        <p:txBody>
          <a:bodyPr wrap="square" rtlCol="0">
            <a:spAutoFit/>
          </a:bodyPr>
          <a:lstStyle/>
          <a:p>
            <a:r>
              <a:rPr lang="en-US" b="1" dirty="0" smtClean="0"/>
              <a:t>The red Blossom bends</a:t>
            </a:r>
          </a:p>
          <a:p>
            <a:endParaRPr lang="en-US" b="1" dirty="0" smtClean="0"/>
          </a:p>
          <a:p>
            <a:r>
              <a:rPr lang="en-US" b="1" dirty="0" smtClean="0"/>
              <a:t>And drips its dew to the ground.</a:t>
            </a:r>
          </a:p>
          <a:p>
            <a:endParaRPr lang="en-US" b="1" dirty="0" smtClean="0"/>
          </a:p>
          <a:p>
            <a:r>
              <a:rPr lang="en-US" b="1" dirty="0" smtClean="0"/>
              <a:t>Like a tear it falls</a:t>
            </a:r>
          </a:p>
          <a:p>
            <a:endParaRPr lang="en-US" b="1" dirty="0" smtClean="0"/>
          </a:p>
          <a:p>
            <a:r>
              <a:rPr lang="en-US" b="1" dirty="0"/>
              <a:t> </a:t>
            </a:r>
            <a:r>
              <a:rPr lang="en-US" b="1" dirty="0" smtClean="0"/>
              <a:t>       Unknown</a:t>
            </a:r>
            <a:endParaRPr lang="en-US" b="1" dirty="0"/>
          </a:p>
        </p:txBody>
      </p:sp>
    </p:spTree>
    <p:custDataLst>
      <p:tags r:id="rId1"/>
    </p:custDataLst>
    <p:extLst>
      <p:ext uri="{BB962C8B-B14F-4D97-AF65-F5344CB8AC3E}">
        <p14:creationId xmlns:p14="http://schemas.microsoft.com/office/powerpoint/2010/main" val="26948048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in)">
                                      <p:cBhvr>
                                        <p:cTn id="28" dur="2000"/>
                                        <p:tgtEl>
                                          <p:spTgt spid="3">
                                            <p:txEl>
                                              <p:pRg st="6" end="6"/>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ircle(in)">
                                      <p:cBhvr>
                                        <p:cTn id="31" dur="20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circle(in)">
                                      <p:cBhvr>
                                        <p:cTn id="36" dur="2000"/>
                                        <p:tgtEl>
                                          <p:spTgt spid="5">
                                            <p:txEl>
                                              <p:pRg st="0" end="0"/>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circle(in)">
                                      <p:cBhvr>
                                        <p:cTn id="39" dur="2000"/>
                                        <p:tgtEl>
                                          <p:spTgt spid="5">
                                            <p:txEl>
                                              <p:pRg st="2" end="2"/>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circle(in)">
                                      <p:cBhvr>
                                        <p:cTn id="42" dur="2000"/>
                                        <p:tgtEl>
                                          <p:spTgt spid="5">
                                            <p:txEl>
                                              <p:pRg st="4" end="4"/>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circle(in)">
                                      <p:cBhvr>
                                        <p:cTn id="45"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457200"/>
            <a:ext cx="6781800" cy="4124206"/>
          </a:xfrm>
          <a:prstGeom prst="rect">
            <a:avLst/>
          </a:prstGeom>
          <a:noFill/>
        </p:spPr>
        <p:txBody>
          <a:bodyPr wrap="square" rtlCol="0">
            <a:spAutoFit/>
          </a:bodyPr>
          <a:lstStyle/>
          <a:p>
            <a:r>
              <a:rPr lang="en-US" dirty="0" smtClean="0"/>
              <a:t>You now have 2 minutes to write a list of nouns that depict winter.</a:t>
            </a:r>
          </a:p>
          <a:p>
            <a:r>
              <a:rPr lang="en-US" dirty="0" smtClean="0"/>
              <a:t>Example:  snow, ice</a:t>
            </a:r>
          </a:p>
          <a:p>
            <a:endParaRPr lang="en-US" dirty="0"/>
          </a:p>
          <a:p>
            <a:r>
              <a:rPr lang="en-US" dirty="0" smtClean="0"/>
              <a:t>You now have 2 minutes to write a list of adjectives for winter.   Example:  cold</a:t>
            </a:r>
          </a:p>
          <a:p>
            <a:endParaRPr lang="en-US" dirty="0"/>
          </a:p>
          <a:p>
            <a:r>
              <a:rPr lang="en-US" dirty="0" smtClean="0"/>
              <a:t>You now have 2 minutes to write a list of verbs for winter.</a:t>
            </a:r>
          </a:p>
          <a:p>
            <a:r>
              <a:rPr lang="en-US" dirty="0" smtClean="0"/>
              <a:t>Example:  skate </a:t>
            </a:r>
          </a:p>
          <a:p>
            <a:endParaRPr lang="en-US" dirty="0"/>
          </a:p>
          <a:p>
            <a:r>
              <a:rPr lang="en-US" sz="2000" dirty="0" smtClean="0"/>
              <a:t>You will now write your own Haiku!  Remember 5-7-5!</a:t>
            </a:r>
          </a:p>
          <a:p>
            <a:r>
              <a:rPr lang="en-US" sz="2000" dirty="0" smtClean="0"/>
              <a:t>Be creative!  Don’t forget to add a title!</a:t>
            </a:r>
          </a:p>
          <a:p>
            <a:endParaRPr lang="en-US" sz="2000" dirty="0"/>
          </a:p>
          <a:p>
            <a:r>
              <a:rPr lang="en-US" sz="2000" dirty="0" smtClean="0"/>
              <a:t>Now pick your own subject.  Write a Haiku about your chosen subject.  Remember 5-7-5 and a title!</a:t>
            </a:r>
            <a:endParaRPr lang="en-US" sz="2000" dirty="0"/>
          </a:p>
        </p:txBody>
      </p:sp>
    </p:spTree>
    <p:custDataLst>
      <p:tags r:id="rId1"/>
    </p:custDataLst>
    <p:extLst>
      <p:ext uri="{BB962C8B-B14F-4D97-AF65-F5344CB8AC3E}">
        <p14:creationId xmlns:p14="http://schemas.microsoft.com/office/powerpoint/2010/main" val="27043368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fade">
                                      <p:cBhvr>
                                        <p:cTn id="38" dur="1000"/>
                                        <p:tgtEl>
                                          <p:spTgt spid="2">
                                            <p:txEl>
                                              <p:pRg st="8" end="8"/>
                                            </p:txEl>
                                          </p:spTgt>
                                        </p:tgtEl>
                                      </p:cBhvr>
                                    </p:animEffect>
                                    <p:anim calcmode="lin" valueType="num">
                                      <p:cBhvr>
                                        <p:cTn id="39"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1000"/>
                                        <p:tgtEl>
                                          <p:spTgt spid="2">
                                            <p:txEl>
                                              <p:pRg st="9" end="9"/>
                                            </p:txEl>
                                          </p:spTgt>
                                        </p:tgtEl>
                                      </p:cBhvr>
                                    </p:animEffect>
                                    <p:anim calcmode="lin" valueType="num">
                                      <p:cBhvr>
                                        <p:cTn id="4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
                                            <p:txEl>
                                              <p:pRg st="11" end="11"/>
                                            </p:txEl>
                                          </p:spTgt>
                                        </p:tgtEl>
                                        <p:attrNameLst>
                                          <p:attrName>style.visibility</p:attrName>
                                        </p:attrNameLst>
                                      </p:cBhvr>
                                      <p:to>
                                        <p:strVal val="visible"/>
                                      </p:to>
                                    </p:set>
                                    <p:animEffect transition="in" filter="fade">
                                      <p:cBhvr>
                                        <p:cTn id="50" dur="1000"/>
                                        <p:tgtEl>
                                          <p:spTgt spid="2">
                                            <p:txEl>
                                              <p:pRg st="11" end="11"/>
                                            </p:txEl>
                                          </p:spTgt>
                                        </p:tgtEl>
                                      </p:cBhvr>
                                    </p:animEffect>
                                    <p:anim calcmode="lin" valueType="num">
                                      <p:cBhvr>
                                        <p:cTn id="5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from </a:t>
            </a:r>
            <a:r>
              <a:rPr lang="en-US" u="sng" dirty="0" smtClean="0"/>
              <a:t>Poetry world weekly:</a:t>
            </a:r>
            <a:endParaRPr lang="en-US" dirty="0"/>
          </a:p>
        </p:txBody>
      </p:sp>
      <p:sp>
        <p:nvSpPr>
          <p:cNvPr id="3" name="Content Placeholder 2"/>
          <p:cNvSpPr>
            <a:spLocks noGrp="1"/>
          </p:cNvSpPr>
          <p:nvPr>
            <p:ph idx="1"/>
          </p:nvPr>
        </p:nvSpPr>
        <p:spPr/>
        <p:txBody>
          <a:bodyPr/>
          <a:lstStyle/>
          <a:p>
            <a:r>
              <a:rPr lang="en-US" dirty="0" smtClean="0"/>
              <a:t>Congratulations on completing your first assignment!  </a:t>
            </a:r>
          </a:p>
          <a:p>
            <a:endParaRPr lang="en-US" dirty="0" smtClean="0"/>
          </a:p>
          <a:p>
            <a:r>
              <a:rPr lang="en-US" dirty="0" smtClean="0"/>
              <a:t>Below is the directions for your second assignment.  Don’t let me down!</a:t>
            </a:r>
          </a:p>
          <a:p>
            <a:endParaRPr lang="en-US" dirty="0" smtClean="0"/>
          </a:p>
          <a:p>
            <a:r>
              <a:rPr lang="en-US" dirty="0" smtClean="0"/>
              <a:t>Assignment #2:</a:t>
            </a:r>
            <a:endParaRPr lang="en-US" dirty="0"/>
          </a:p>
          <a:p>
            <a:r>
              <a:rPr lang="en-US" dirty="0" smtClean="0"/>
              <a:t>Prepare a portfolio to showcase your excellent work.  Be neat and professional because it will be used to store all of your completed assignments as you meet your upcoming writing challenges. Be proud of your work!</a:t>
            </a:r>
            <a:endParaRPr lang="en-US" dirty="0"/>
          </a:p>
        </p:txBody>
      </p:sp>
    </p:spTree>
    <p:custDataLst>
      <p:tags r:id="rId1"/>
    </p:custDataLst>
    <p:extLst>
      <p:ext uri="{BB962C8B-B14F-4D97-AF65-F5344CB8AC3E}">
        <p14:creationId xmlns:p14="http://schemas.microsoft.com/office/powerpoint/2010/main" val="36446587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ree Verse</a:t>
            </a:r>
            <a:endParaRPr lang="en-US" dirty="0"/>
          </a:p>
        </p:txBody>
      </p:sp>
      <p:sp>
        <p:nvSpPr>
          <p:cNvPr id="3" name="Content Placeholder 2"/>
          <p:cNvSpPr>
            <a:spLocks noGrp="1"/>
          </p:cNvSpPr>
          <p:nvPr>
            <p:ph idx="1"/>
          </p:nvPr>
        </p:nvSpPr>
        <p:spPr/>
        <p:txBody>
          <a:bodyPr/>
          <a:lstStyle/>
          <a:p>
            <a:r>
              <a:rPr lang="en-US" dirty="0"/>
              <a:t>Free verse poetry is </a:t>
            </a:r>
            <a:r>
              <a:rPr lang="en-US" i="1" dirty="0"/>
              <a:t>free</a:t>
            </a:r>
            <a:r>
              <a:rPr lang="en-US" dirty="0"/>
              <a:t> from the normal rules of poetry. The poet may choose to include some rhyming words but the poem does not have to rhyme. A free verse poem may be just a sentence that is artistically laid out on the page or it can be pages of words. </a:t>
            </a:r>
            <a:r>
              <a:rPr lang="en-US" dirty="0" smtClean="0"/>
              <a:t> Punctuation </a:t>
            </a:r>
            <a:r>
              <a:rPr lang="en-US" dirty="0"/>
              <a:t>may be absent or it may be used to place greater emphasis on specific words. The main object of free verse is to use colorful words, punctuation, and </a:t>
            </a:r>
            <a:r>
              <a:rPr lang="en-US" dirty="0" smtClean="0"/>
              <a:t>word </a:t>
            </a:r>
            <a:r>
              <a:rPr lang="en-US" dirty="0"/>
              <a:t>placement to convey meaning to the </a:t>
            </a:r>
            <a:r>
              <a:rPr lang="en-US" dirty="0" smtClean="0"/>
              <a:t>reader.</a:t>
            </a:r>
          </a:p>
          <a:p>
            <a:endParaRPr lang="en-US" dirty="0"/>
          </a:p>
          <a:p>
            <a:endParaRPr lang="en-US" dirty="0"/>
          </a:p>
        </p:txBody>
      </p:sp>
    </p:spTree>
    <p:custDataLst>
      <p:tags r:id="rId1"/>
    </p:custDataLst>
    <p:extLst>
      <p:ext uri="{BB962C8B-B14F-4D97-AF65-F5344CB8AC3E}">
        <p14:creationId xmlns:p14="http://schemas.microsoft.com/office/powerpoint/2010/main" val="29646441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20940" cy="548640"/>
          </a:xfrm>
        </p:spPr>
        <p:txBody>
          <a:bodyPr/>
          <a:lstStyle/>
          <a:p>
            <a:r>
              <a:rPr lang="en-US" sz="2000" dirty="0" smtClean="0"/>
              <a:t>So much depends upon a red wheel barrow glazed with rain water beside the white chickens.</a:t>
            </a:r>
            <a:endParaRPr lang="en-US" sz="2000" dirty="0"/>
          </a:p>
        </p:txBody>
      </p:sp>
      <p:sp>
        <p:nvSpPr>
          <p:cNvPr id="3" name="Content Placeholder 2"/>
          <p:cNvSpPr>
            <a:spLocks noGrp="1"/>
          </p:cNvSpPr>
          <p:nvPr>
            <p:ph idx="1"/>
          </p:nvPr>
        </p:nvSpPr>
        <p:spPr>
          <a:xfrm>
            <a:off x="822960" y="1100628"/>
            <a:ext cx="7520940" cy="4157172"/>
          </a:xfrm>
        </p:spPr>
        <p:txBody>
          <a:bodyPr>
            <a:normAutofit fontScale="85000" lnSpcReduction="20000"/>
          </a:bodyPr>
          <a:lstStyle/>
          <a:p>
            <a:r>
              <a:rPr lang="en-US" dirty="0"/>
              <a:t>The Red Wheelbarrow     </a:t>
            </a:r>
          </a:p>
          <a:p>
            <a:r>
              <a:rPr lang="en-US" dirty="0"/>
              <a:t>by William Carlos Williams  </a:t>
            </a:r>
          </a:p>
          <a:p>
            <a:r>
              <a:rPr lang="en-US" dirty="0"/>
              <a:t> </a:t>
            </a:r>
          </a:p>
          <a:p>
            <a:r>
              <a:rPr lang="en-US" dirty="0"/>
              <a:t>so much depends</a:t>
            </a:r>
          </a:p>
          <a:p>
            <a:r>
              <a:rPr lang="en-US" dirty="0" smtClean="0"/>
              <a:t>Upon</a:t>
            </a:r>
          </a:p>
          <a:p>
            <a:endParaRPr lang="en-US" dirty="0"/>
          </a:p>
          <a:p>
            <a:r>
              <a:rPr lang="en-US" dirty="0"/>
              <a:t>a red wheel</a:t>
            </a:r>
          </a:p>
          <a:p>
            <a:r>
              <a:rPr lang="en-US" dirty="0"/>
              <a:t>barrow</a:t>
            </a:r>
          </a:p>
          <a:p>
            <a:endParaRPr lang="en-US" dirty="0"/>
          </a:p>
          <a:p>
            <a:r>
              <a:rPr lang="en-US" dirty="0"/>
              <a:t>glazed with rain</a:t>
            </a:r>
          </a:p>
          <a:p>
            <a:r>
              <a:rPr lang="en-US" dirty="0"/>
              <a:t>water</a:t>
            </a:r>
          </a:p>
          <a:p>
            <a:endParaRPr lang="en-US" dirty="0"/>
          </a:p>
          <a:p>
            <a:r>
              <a:rPr lang="en-US" dirty="0"/>
              <a:t>beside the white</a:t>
            </a:r>
          </a:p>
          <a:p>
            <a:r>
              <a:rPr lang="en-US" dirty="0"/>
              <a:t>chickens.</a:t>
            </a:r>
          </a:p>
          <a:p>
            <a:r>
              <a:rPr lang="en-US" dirty="0"/>
              <a:t> </a:t>
            </a:r>
          </a:p>
          <a:p>
            <a:endParaRPr lang="en-US" dirty="0"/>
          </a:p>
        </p:txBody>
      </p:sp>
      <p:sp>
        <p:nvSpPr>
          <p:cNvPr id="4" name="TextBox 3"/>
          <p:cNvSpPr txBox="1"/>
          <p:nvPr/>
        </p:nvSpPr>
        <p:spPr>
          <a:xfrm>
            <a:off x="4648200" y="1524000"/>
            <a:ext cx="3733800" cy="923330"/>
          </a:xfrm>
          <a:prstGeom prst="rect">
            <a:avLst/>
          </a:prstGeom>
          <a:noFill/>
        </p:spPr>
        <p:txBody>
          <a:bodyPr wrap="square" rtlCol="0">
            <a:spAutoFit/>
          </a:bodyPr>
          <a:lstStyle/>
          <a:p>
            <a:r>
              <a:rPr lang="en-US" dirty="0" smtClean="0"/>
              <a:t>This is an example of a free verse poem because the sentence is artistically laid out.</a:t>
            </a:r>
            <a:endParaRPr lang="en-US" dirty="0"/>
          </a:p>
        </p:txBody>
      </p:sp>
    </p:spTree>
    <p:custDataLst>
      <p:tags r:id="rId1"/>
    </p:custDataLst>
    <p:extLst>
      <p:ext uri="{BB962C8B-B14F-4D97-AF65-F5344CB8AC3E}">
        <p14:creationId xmlns:p14="http://schemas.microsoft.com/office/powerpoint/2010/main" val="26944313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fade">
                                      <p:cBhvr>
                                        <p:cTn id="57" dur="1000"/>
                                        <p:tgtEl>
                                          <p:spTgt spid="4">
                                            <p:txEl>
                                              <p:pRg st="0" end="0"/>
                                            </p:txEl>
                                          </p:spTgt>
                                        </p:tgtEl>
                                      </p:cBhvr>
                                    </p:animEffect>
                                    <p:anim calcmode="lin" valueType="num">
                                      <p:cBhvr>
                                        <p:cTn id="5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914400"/>
            <a:ext cx="3200400" cy="3017520"/>
          </a:xfrm>
        </p:spPr>
        <p:txBody>
          <a:bodyPr>
            <a:normAutofit fontScale="62500" lnSpcReduction="20000"/>
          </a:bodyPr>
          <a:lstStyle/>
          <a:p>
            <a:r>
              <a:rPr lang="en-US" dirty="0"/>
              <a:t>Heroes Are</a:t>
            </a:r>
            <a:br>
              <a:rPr lang="en-US" dirty="0"/>
            </a:br>
            <a:r>
              <a:rPr lang="en-US" dirty="0"/>
              <a:t>sometimes</a:t>
            </a:r>
            <a:br>
              <a:rPr lang="en-US" dirty="0"/>
            </a:br>
            <a:r>
              <a:rPr lang="en-US" dirty="0"/>
              <a:t>courageous collaborators,</a:t>
            </a:r>
            <a:br>
              <a:rPr lang="en-US" dirty="0"/>
            </a:br>
            <a:r>
              <a:rPr lang="en-US" dirty="0"/>
              <a:t>sometimes</a:t>
            </a:r>
            <a:br>
              <a:rPr lang="en-US" dirty="0"/>
            </a:br>
            <a:r>
              <a:rPr lang="en-US" dirty="0"/>
              <a:t>originators of opportunities,</a:t>
            </a:r>
            <a:br>
              <a:rPr lang="en-US" dirty="0"/>
            </a:br>
            <a:r>
              <a:rPr lang="en-US" dirty="0"/>
              <a:t>sometimes</a:t>
            </a:r>
            <a:br>
              <a:rPr lang="en-US" dirty="0"/>
            </a:br>
            <a:r>
              <a:rPr lang="en-US" dirty="0"/>
              <a:t>champions of coincidence or circumstance.</a:t>
            </a:r>
            <a:br>
              <a:rPr lang="en-US" dirty="0"/>
            </a:br>
            <a:r>
              <a:rPr lang="en-US" dirty="0"/>
              <a:t>Sometimes</a:t>
            </a:r>
            <a:br>
              <a:rPr lang="en-US" dirty="0"/>
            </a:br>
            <a:r>
              <a:rPr lang="en-US" dirty="0"/>
              <a:t>heroes act through intelligence</a:t>
            </a:r>
            <a:br>
              <a:rPr lang="en-US" dirty="0"/>
            </a:br>
            <a:r>
              <a:rPr lang="en-US" dirty="0"/>
              <a:t>and at other times</a:t>
            </a:r>
            <a:br>
              <a:rPr lang="en-US" dirty="0"/>
            </a:br>
            <a:r>
              <a:rPr lang="en-US" dirty="0"/>
              <a:t>through ignorance.</a:t>
            </a:r>
          </a:p>
          <a:p>
            <a:endParaRPr lang="en-US" dirty="0"/>
          </a:p>
        </p:txBody>
      </p:sp>
      <p:sp>
        <p:nvSpPr>
          <p:cNvPr id="6" name="Content Placeholder 5"/>
          <p:cNvSpPr>
            <a:spLocks noGrp="1"/>
          </p:cNvSpPr>
          <p:nvPr>
            <p:ph sz="half" idx="2"/>
          </p:nvPr>
        </p:nvSpPr>
        <p:spPr>
          <a:xfrm>
            <a:off x="4724400" y="914400"/>
            <a:ext cx="3200400" cy="2560320"/>
          </a:xfrm>
        </p:spPr>
        <p:txBody>
          <a:bodyPr>
            <a:normAutofit fontScale="62500" lnSpcReduction="20000"/>
          </a:bodyPr>
          <a:lstStyle/>
          <a:p>
            <a:r>
              <a:rPr lang="en-US" dirty="0"/>
              <a:t>A Hero Could Be</a:t>
            </a:r>
            <a:br>
              <a:rPr lang="en-US" dirty="0"/>
            </a:br>
            <a:r>
              <a:rPr lang="en-US" dirty="0"/>
              <a:t>a main character in some work of literature,</a:t>
            </a:r>
            <a:br>
              <a:rPr lang="en-US" dirty="0"/>
            </a:br>
            <a:r>
              <a:rPr lang="en-US" dirty="0"/>
              <a:t>simply a person,</a:t>
            </a:r>
            <a:br>
              <a:rPr lang="en-US" dirty="0"/>
            </a:br>
            <a:r>
              <a:rPr lang="en-US" dirty="0"/>
              <a:t>or perhaps a mythological being of great courage and strength,</a:t>
            </a:r>
            <a:br>
              <a:rPr lang="en-US" dirty="0"/>
            </a:br>
            <a:r>
              <a:rPr lang="en-US" dirty="0"/>
              <a:t>someone with a cause,</a:t>
            </a:r>
            <a:br>
              <a:rPr lang="en-US" dirty="0"/>
            </a:br>
            <a:r>
              <a:rPr lang="en-US" dirty="0"/>
              <a:t>perhaps even a sandwich. . </a:t>
            </a:r>
            <a:br>
              <a:rPr lang="en-US" dirty="0"/>
            </a:br>
            <a:r>
              <a:rPr lang="en-US" dirty="0"/>
              <a:t>or,</a:t>
            </a:r>
            <a:br>
              <a:rPr lang="en-US" dirty="0"/>
            </a:br>
            <a:r>
              <a:rPr lang="en-US" dirty="0"/>
              <a:t>a hero could be you!</a:t>
            </a:r>
          </a:p>
          <a:p>
            <a:endParaRPr lang="en-US" dirty="0"/>
          </a:p>
        </p:txBody>
      </p:sp>
      <p:sp>
        <p:nvSpPr>
          <p:cNvPr id="4" name="Title 3"/>
          <p:cNvSpPr>
            <a:spLocks noGrp="1"/>
          </p:cNvSpPr>
          <p:nvPr>
            <p:ph type="title"/>
          </p:nvPr>
        </p:nvSpPr>
        <p:spPr>
          <a:xfrm>
            <a:off x="822960" y="365760"/>
            <a:ext cx="7520940" cy="396240"/>
          </a:xfrm>
        </p:spPr>
        <p:txBody>
          <a:bodyPr/>
          <a:lstStyle/>
          <a:p>
            <a:r>
              <a:rPr lang="en-US" dirty="0" smtClean="0"/>
              <a:t>Examples of Free Verse</a:t>
            </a:r>
            <a:endParaRPr lang="en-US" dirty="0"/>
          </a:p>
        </p:txBody>
      </p:sp>
      <p:sp>
        <p:nvSpPr>
          <p:cNvPr id="7" name="TextBox 6"/>
          <p:cNvSpPr txBox="1"/>
          <p:nvPr/>
        </p:nvSpPr>
        <p:spPr>
          <a:xfrm>
            <a:off x="533400" y="4267200"/>
            <a:ext cx="8382000" cy="2031325"/>
          </a:xfrm>
          <a:prstGeom prst="rect">
            <a:avLst/>
          </a:prstGeom>
          <a:noFill/>
        </p:spPr>
        <p:txBody>
          <a:bodyPr wrap="square" rtlCol="0">
            <a:spAutoFit/>
          </a:bodyPr>
          <a:lstStyle/>
          <a:p>
            <a:r>
              <a:rPr lang="en-US" b="1" dirty="0"/>
              <a:t>Heroes May Be</a:t>
            </a:r>
            <a:br>
              <a:rPr lang="en-US" b="1" dirty="0"/>
            </a:br>
            <a:r>
              <a:rPr lang="en-US" b="1" dirty="0"/>
              <a:t>Boisterous, bold, brash, and loud – Yee Haw!</a:t>
            </a:r>
            <a:br>
              <a:rPr lang="en-US" b="1" dirty="0"/>
            </a:br>
            <a:r>
              <a:rPr lang="en-US" b="1" dirty="0"/>
              <a:t>Or swift, silent, and sly – </a:t>
            </a:r>
            <a:r>
              <a:rPr lang="en-US" b="1" dirty="0" smtClean="0"/>
              <a:t>Whoosh,</a:t>
            </a:r>
            <a:r>
              <a:rPr lang="en-US" b="1" dirty="0"/>
              <a:t/>
            </a:r>
            <a:br>
              <a:rPr lang="en-US" b="1" dirty="0"/>
            </a:br>
            <a:r>
              <a:rPr lang="en-US" b="1" dirty="0"/>
              <a:t>Or even filled with woes – Boo hoo.</a:t>
            </a:r>
            <a:br>
              <a:rPr lang="en-US" b="1" dirty="0"/>
            </a:br>
            <a:r>
              <a:rPr lang="en-US" b="1" dirty="0"/>
              <a:t>They may crave attention – Ta da!</a:t>
            </a:r>
            <a:br>
              <a:rPr lang="en-US" b="1" dirty="0"/>
            </a:br>
            <a:r>
              <a:rPr lang="en-US" b="1" dirty="0"/>
              <a:t>Or they may ask for no one to mention – Shhhh. . .</a:t>
            </a:r>
            <a:br>
              <a:rPr lang="en-US" b="1" dirty="0"/>
            </a:br>
            <a:r>
              <a:rPr lang="en-US" b="1" dirty="0"/>
              <a:t>Just how they made a difference.</a:t>
            </a:r>
          </a:p>
        </p:txBody>
      </p:sp>
    </p:spTree>
    <p:custDataLst>
      <p:tags r:id="rId1"/>
    </p:custDataLst>
    <p:extLst>
      <p:ext uri="{BB962C8B-B14F-4D97-AF65-F5344CB8AC3E}">
        <p14:creationId xmlns:p14="http://schemas.microsoft.com/office/powerpoint/2010/main" val="35506628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914400"/>
            <a:ext cx="8382000" cy="762000"/>
          </a:xfrm>
        </p:spPr>
        <p:txBody>
          <a:bodyPr>
            <a:normAutofit fontScale="92500"/>
          </a:bodyPr>
          <a:lstStyle/>
          <a:p>
            <a:r>
              <a:rPr lang="en-US" sz="2400" dirty="0" smtClean="0"/>
              <a:t>Your 1</a:t>
            </a:r>
            <a:r>
              <a:rPr lang="en-US" sz="2400" baseline="30000" dirty="0" smtClean="0"/>
              <a:t>st</a:t>
            </a:r>
            <a:r>
              <a:rPr lang="en-US" sz="2400" dirty="0" smtClean="0"/>
              <a:t> and 2</a:t>
            </a:r>
            <a:r>
              <a:rPr lang="en-US" sz="2400" baseline="30000" dirty="0" smtClean="0"/>
              <a:t>nd</a:t>
            </a:r>
            <a:r>
              <a:rPr lang="en-US" sz="2400" dirty="0" smtClean="0"/>
              <a:t> Assignments were great!  Now it is time for a more difficult assignment!  I know you can do it!</a:t>
            </a:r>
            <a:endParaRPr lang="en-US" sz="2400" dirty="0"/>
          </a:p>
        </p:txBody>
      </p:sp>
      <p:sp>
        <p:nvSpPr>
          <p:cNvPr id="3" name="Content Placeholder 2"/>
          <p:cNvSpPr>
            <a:spLocks noGrp="1"/>
          </p:cNvSpPr>
          <p:nvPr>
            <p:ph sz="half" idx="2"/>
          </p:nvPr>
        </p:nvSpPr>
        <p:spPr>
          <a:xfrm>
            <a:off x="381000" y="1752600"/>
            <a:ext cx="8382000" cy="3439509"/>
          </a:xfrm>
        </p:spPr>
        <p:txBody>
          <a:bodyPr>
            <a:normAutofit fontScale="92500"/>
          </a:bodyPr>
          <a:lstStyle/>
          <a:p>
            <a:r>
              <a:rPr lang="en-US" sz="2400" dirty="0" smtClean="0"/>
              <a:t>Assignment #3:</a:t>
            </a:r>
          </a:p>
          <a:p>
            <a:r>
              <a:rPr lang="en-US" sz="2400" dirty="0" smtClean="0"/>
              <a:t>You will create a hero.  Write very detailed sentences. Describe your hero’s traits (including any super human ones, if desired).  Give your hero a name.  Don’t forget to </a:t>
            </a:r>
            <a:r>
              <a:rPr lang="en-US" sz="2400" u="sng" dirty="0" smtClean="0"/>
              <a:t>be very detailed</a:t>
            </a:r>
            <a:r>
              <a:rPr lang="en-US" sz="2400" dirty="0" smtClean="0"/>
              <a:t>!  When you are finished, I should be able to determine what your hero looks like, their achievements, and any other pertinent information.</a:t>
            </a:r>
          </a:p>
          <a:p>
            <a:r>
              <a:rPr lang="en-US" sz="2400" dirty="0" smtClean="0"/>
              <a:t>You may describe real life heroes (i.e.. Firefighters, police) or fictional ones (i.e.. like Superman,  The Incredible </a:t>
            </a:r>
            <a:r>
              <a:rPr lang="en-US" sz="2400" dirty="0"/>
              <a:t>H</a:t>
            </a:r>
            <a:r>
              <a:rPr lang="en-US" sz="2400" dirty="0" smtClean="0"/>
              <a:t>ulk).  The choice is yours.</a:t>
            </a:r>
          </a:p>
          <a:p>
            <a:endParaRPr lang="en-US" sz="2400" dirty="0"/>
          </a:p>
        </p:txBody>
      </p:sp>
      <p:sp>
        <p:nvSpPr>
          <p:cNvPr id="4" name="Title 3"/>
          <p:cNvSpPr>
            <a:spLocks noGrp="1"/>
          </p:cNvSpPr>
          <p:nvPr>
            <p:ph type="title"/>
          </p:nvPr>
        </p:nvSpPr>
        <p:spPr/>
        <p:txBody>
          <a:bodyPr/>
          <a:lstStyle/>
          <a:p>
            <a:r>
              <a:rPr lang="en-US" dirty="0" smtClean="0"/>
              <a:t>Memo From </a:t>
            </a:r>
            <a:r>
              <a:rPr lang="en-US" u="sng" dirty="0" smtClean="0"/>
              <a:t>Poetry World Weekly</a:t>
            </a:r>
            <a:endParaRPr lang="en-US" dirty="0"/>
          </a:p>
        </p:txBody>
      </p:sp>
    </p:spTree>
    <p:custDataLst>
      <p:tags r:id="rId1"/>
    </p:custDataLst>
    <p:extLst>
      <p:ext uri="{BB962C8B-B14F-4D97-AF65-F5344CB8AC3E}">
        <p14:creationId xmlns:p14="http://schemas.microsoft.com/office/powerpoint/2010/main" val="30803625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Your own Free Verse Poem</a:t>
            </a:r>
            <a:endParaRPr lang="en-US" dirty="0"/>
          </a:p>
        </p:txBody>
      </p:sp>
      <p:sp>
        <p:nvSpPr>
          <p:cNvPr id="6" name="Content Placeholder 5"/>
          <p:cNvSpPr>
            <a:spLocks noGrp="1"/>
          </p:cNvSpPr>
          <p:nvPr>
            <p:ph idx="1"/>
          </p:nvPr>
        </p:nvSpPr>
        <p:spPr>
          <a:xfrm>
            <a:off x="762000" y="1066800"/>
            <a:ext cx="7520940" cy="3579849"/>
          </a:xfrm>
        </p:spPr>
        <p:txBody>
          <a:bodyPr>
            <a:normAutofit/>
          </a:bodyPr>
          <a:lstStyle/>
          <a:p>
            <a:r>
              <a:rPr lang="en-US" sz="2400" dirty="0" smtClean="0"/>
              <a:t>Topic:  Heroes</a:t>
            </a:r>
          </a:p>
          <a:p>
            <a:r>
              <a:rPr lang="en-US" sz="2400" dirty="0" smtClean="0"/>
              <a:t>Using your previous description, write your own free verse poem about Heroes.  Remember that you do not have to follow any type of structure.  It might help to write phrases , words, or sentences first.  Use these to help you write the poem.  Be creative and remember your topic.</a:t>
            </a:r>
            <a:endParaRPr lang="en-US" sz="2400" dirty="0"/>
          </a:p>
        </p:txBody>
      </p:sp>
    </p:spTree>
    <p:custDataLst>
      <p:tags r:id="rId1"/>
    </p:custDataLst>
    <p:extLst>
      <p:ext uri="{BB962C8B-B14F-4D97-AF65-F5344CB8AC3E}">
        <p14:creationId xmlns:p14="http://schemas.microsoft.com/office/powerpoint/2010/main" val="21884125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638800"/>
          </a:xfrm>
        </p:spPr>
        <p:txBody>
          <a:bodyPr>
            <a:normAutofit/>
          </a:bodyPr>
          <a:lstStyle/>
          <a:p>
            <a:pPr lvl="0"/>
            <a:r>
              <a:rPr lang="en-US" dirty="0"/>
              <a:t>I can follow a set of instructions for a task written in informational text. </a:t>
            </a:r>
          </a:p>
          <a:p>
            <a:pPr lvl="0"/>
            <a:r>
              <a:rPr lang="en-US" dirty="0"/>
              <a:t>I can tell the difference between the basic elements of plot.</a:t>
            </a:r>
          </a:p>
          <a:p>
            <a:pPr lvl="0"/>
            <a:r>
              <a:rPr lang="en-US" dirty="0"/>
              <a:t>I can describe the first person point of view as the narrator being present in the story. (8.11)</a:t>
            </a:r>
          </a:p>
          <a:p>
            <a:pPr lvl="0"/>
            <a:r>
              <a:rPr lang="en-US" dirty="0"/>
              <a:t>I can identify the third person point of view as the narrator is outside the story. (8.11)</a:t>
            </a:r>
          </a:p>
          <a:p>
            <a:pPr lvl="0"/>
            <a:r>
              <a:rPr lang="en-US" dirty="0"/>
              <a:t>I can define types of poetry, limerick, lyric, narrative, and haiku. (8.13)</a:t>
            </a:r>
          </a:p>
          <a:p>
            <a:pPr lvl="0"/>
            <a:r>
              <a:rPr lang="en-US" dirty="0"/>
              <a:t>I can evaluate poetry for sound devices, figurative language, and type of verse. (8.13)</a:t>
            </a:r>
          </a:p>
          <a:p>
            <a:r>
              <a:rPr lang="en-US" dirty="0" smtClean="0"/>
              <a:t>I can compare and contrast different genres for characteristics, format, and theme.</a:t>
            </a:r>
          </a:p>
          <a:p>
            <a:pPr lvl="0"/>
            <a:r>
              <a:rPr lang="en-US" dirty="0"/>
              <a:t>I can describe the character by what the author tells us or what the character says, does, or thinks about himself/herself.</a:t>
            </a:r>
          </a:p>
          <a:p>
            <a:r>
              <a:rPr lang="en-US" dirty="0"/>
              <a:t>I can locate a stated theme in a </a:t>
            </a:r>
            <a:r>
              <a:rPr lang="en-US" dirty="0" smtClean="0"/>
              <a:t>passage</a:t>
            </a:r>
          </a:p>
          <a:p>
            <a:pPr lvl="0"/>
            <a:r>
              <a:rPr lang="en-US" dirty="0"/>
              <a:t>I can describe the character by what the author tells us or what the character says, does, or thinks about himself/herself.</a:t>
            </a:r>
          </a:p>
          <a:p>
            <a:r>
              <a:rPr lang="en-US" dirty="0"/>
              <a:t>I can describe types of conflict of the plot.</a:t>
            </a:r>
          </a:p>
          <a:p>
            <a:r>
              <a:rPr lang="en-US" dirty="0"/>
              <a:t>I can tell the difference between internal and external conflict.</a:t>
            </a:r>
          </a:p>
          <a:p>
            <a:r>
              <a:rPr lang="en-US" dirty="0"/>
              <a:t>I can differentiate between the types of conflict.</a:t>
            </a:r>
          </a:p>
          <a:p>
            <a:r>
              <a:rPr lang="en-US" dirty="0"/>
              <a:t>I can compose or construct my own story with different types of conflicts.</a:t>
            </a:r>
            <a:endParaRPr lang="en-US" dirty="0" smtClean="0"/>
          </a:p>
          <a:p>
            <a:endParaRPr lang="en-US" dirty="0"/>
          </a:p>
        </p:txBody>
      </p:sp>
    </p:spTree>
    <p:custDataLst>
      <p:tags r:id="rId1"/>
    </p:custDataLst>
    <p:extLst>
      <p:ext uri="{BB962C8B-B14F-4D97-AF65-F5344CB8AC3E}">
        <p14:creationId xmlns:p14="http://schemas.microsoft.com/office/powerpoint/2010/main" val="21628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p:spPr>
        <p:txBody>
          <a:bodyPr/>
          <a:lstStyle/>
          <a:p>
            <a:r>
              <a:rPr lang="en-US" dirty="0" smtClean="0"/>
              <a:t>Lyric Poetry- </a:t>
            </a:r>
            <a:r>
              <a:rPr lang="en-US" sz="2400" dirty="0" smtClean="0"/>
              <a:t>poetry expresses the thoughts and feelings of a single speaker, often in highly musical verse</a:t>
            </a:r>
            <a:endParaRPr lang="en-US" sz="2400" dirty="0"/>
          </a:p>
        </p:txBody>
      </p:sp>
      <p:sp>
        <p:nvSpPr>
          <p:cNvPr id="3" name="Content Placeholder 2"/>
          <p:cNvSpPr>
            <a:spLocks noGrp="1"/>
          </p:cNvSpPr>
          <p:nvPr>
            <p:ph idx="1"/>
          </p:nvPr>
        </p:nvSpPr>
        <p:spPr>
          <a:xfrm>
            <a:off x="822960" y="1447800"/>
            <a:ext cx="7520940" cy="3232677"/>
          </a:xfrm>
        </p:spPr>
        <p:txBody>
          <a:bodyPr/>
          <a:lstStyle/>
          <a:p>
            <a:r>
              <a:rPr lang="en-US" sz="2800" dirty="0"/>
              <a:t>The lyric poet addresses the reader directly, portraying his or her own feeling, state of mind, and perceptions.</a:t>
            </a:r>
            <a:br>
              <a:rPr lang="en-US" sz="2800" dirty="0"/>
            </a:br>
            <a:endParaRPr lang="en-US" sz="2800" dirty="0" smtClean="0"/>
          </a:p>
          <a:p>
            <a:r>
              <a:rPr lang="en-US" sz="2800" dirty="0"/>
              <a:t>A lot of the words to songs are lyric poems</a:t>
            </a:r>
            <a:r>
              <a:rPr lang="en-US" sz="2800" dirty="0" smtClean="0"/>
              <a:t>.</a:t>
            </a:r>
          </a:p>
          <a:p>
            <a:endParaRPr lang="en-US" dirty="0"/>
          </a:p>
          <a:p>
            <a:endParaRPr lang="en-US" dirty="0"/>
          </a:p>
        </p:txBody>
      </p:sp>
    </p:spTree>
    <p:custDataLst>
      <p:tags r:id="rId1"/>
    </p:custDataLst>
    <p:extLst>
      <p:ext uri="{BB962C8B-B14F-4D97-AF65-F5344CB8AC3E}">
        <p14:creationId xmlns:p14="http://schemas.microsoft.com/office/powerpoint/2010/main" val="21356361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396240"/>
          </a:xfrm>
        </p:spPr>
        <p:txBody>
          <a:bodyPr/>
          <a:lstStyle/>
          <a:p>
            <a:r>
              <a:rPr lang="en-US" dirty="0" smtClean="0"/>
              <a:t>Examples:</a:t>
            </a:r>
            <a:endParaRPr lang="en-US" dirty="0"/>
          </a:p>
        </p:txBody>
      </p:sp>
      <p:sp>
        <p:nvSpPr>
          <p:cNvPr id="3" name="Content Placeholder 2"/>
          <p:cNvSpPr>
            <a:spLocks noGrp="1"/>
          </p:cNvSpPr>
          <p:nvPr>
            <p:ph idx="1"/>
          </p:nvPr>
        </p:nvSpPr>
        <p:spPr>
          <a:xfrm>
            <a:off x="762000" y="838200"/>
            <a:ext cx="7520940" cy="5257800"/>
          </a:xfrm>
        </p:spPr>
        <p:txBody>
          <a:bodyPr>
            <a:normAutofit fontScale="92500" lnSpcReduction="20000"/>
          </a:bodyPr>
          <a:lstStyle/>
          <a:p>
            <a:r>
              <a:rPr lang="en-US" sz="2600" dirty="0"/>
              <a:t>Ode to Joy</a:t>
            </a:r>
            <a:br>
              <a:rPr lang="en-US" sz="2600" dirty="0"/>
            </a:br>
            <a:r>
              <a:rPr lang="en-US" sz="2600" dirty="0"/>
              <a:t>by Buster Baxter </a:t>
            </a:r>
          </a:p>
          <a:p>
            <a:r>
              <a:rPr lang="en-US" sz="2600" dirty="0"/>
              <a:t>I've had cabbage, lettuce, blackberries</a:t>
            </a:r>
            <a:br>
              <a:rPr lang="en-US" sz="2600" dirty="0"/>
            </a:br>
            <a:r>
              <a:rPr lang="en-US" sz="2600" dirty="0"/>
              <a:t>Pasta, oats and strawberries</a:t>
            </a:r>
            <a:br>
              <a:rPr lang="en-US" sz="2600" dirty="0"/>
            </a:br>
            <a:r>
              <a:rPr lang="en-US" sz="2600" dirty="0"/>
              <a:t>Bagels, beans and hot dogs</a:t>
            </a:r>
            <a:br>
              <a:rPr lang="en-US" sz="2600" dirty="0"/>
            </a:br>
            <a:r>
              <a:rPr lang="en-US" sz="2600" dirty="0"/>
              <a:t>Eggplant, ham and cheese logs</a:t>
            </a:r>
            <a:br>
              <a:rPr lang="en-US" sz="2600" dirty="0"/>
            </a:br>
            <a:r>
              <a:rPr lang="en-US" sz="2600" dirty="0"/>
              <a:t>I've had pumpkin and potato</a:t>
            </a:r>
            <a:br>
              <a:rPr lang="en-US" sz="2600" dirty="0"/>
            </a:br>
            <a:r>
              <a:rPr lang="en-US" sz="2600" dirty="0"/>
              <a:t>Truffles and tomato</a:t>
            </a:r>
            <a:br>
              <a:rPr lang="en-US" sz="2600" dirty="0"/>
            </a:br>
            <a:r>
              <a:rPr lang="en-US" sz="2600" dirty="0"/>
              <a:t>Diced, sliced, cubed and riced</a:t>
            </a:r>
            <a:br>
              <a:rPr lang="en-US" sz="2600" dirty="0"/>
            </a:br>
            <a:r>
              <a:rPr lang="en-US" sz="2600" dirty="0"/>
              <a:t>Boiled and fried</a:t>
            </a:r>
            <a:br>
              <a:rPr lang="en-US" sz="2600" dirty="0"/>
            </a:br>
            <a:r>
              <a:rPr lang="en-US" sz="2600" dirty="0"/>
              <a:t>Soaked and dried</a:t>
            </a:r>
            <a:br>
              <a:rPr lang="en-US" sz="2600" dirty="0"/>
            </a:br>
            <a:r>
              <a:rPr lang="en-US" sz="2600" dirty="0"/>
              <a:t>Burgers, tacos, ice cream too</a:t>
            </a:r>
            <a:br>
              <a:rPr lang="en-US" sz="2600" dirty="0"/>
            </a:br>
            <a:r>
              <a:rPr lang="en-US" sz="2600" dirty="0"/>
              <a:t>Radishes red and berries blue</a:t>
            </a:r>
            <a:br>
              <a:rPr lang="en-US" sz="2600" dirty="0"/>
            </a:br>
            <a:r>
              <a:rPr lang="en-US" sz="2600" dirty="0"/>
              <a:t>Despite all this, I'm feeling thinner...</a:t>
            </a:r>
            <a:br>
              <a:rPr lang="en-US" sz="2600" dirty="0"/>
            </a:br>
            <a:r>
              <a:rPr lang="en-US" sz="2600" dirty="0"/>
              <a:t>Still, that was lunch, now what's for dinner?</a:t>
            </a:r>
            <a:br>
              <a:rPr lang="en-US" sz="2600" dirty="0"/>
            </a:br>
            <a:endParaRPr lang="en-US" sz="2600" dirty="0"/>
          </a:p>
          <a:p>
            <a:endParaRPr lang="en-US" dirty="0"/>
          </a:p>
        </p:txBody>
      </p:sp>
    </p:spTree>
    <p:custDataLst>
      <p:tags r:id="rId1"/>
    </p:custDataLst>
    <p:extLst>
      <p:ext uri="{BB962C8B-B14F-4D97-AF65-F5344CB8AC3E}">
        <p14:creationId xmlns:p14="http://schemas.microsoft.com/office/powerpoint/2010/main" val="14206849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520940" cy="5791200"/>
          </a:xfrm>
        </p:spPr>
        <p:txBody>
          <a:bodyPr>
            <a:noAutofit/>
          </a:bodyPr>
          <a:lstStyle/>
          <a:p>
            <a:r>
              <a:rPr lang="en-US" sz="1800" dirty="0"/>
              <a:t>A Red, Red, Rose</a:t>
            </a:r>
          </a:p>
          <a:p>
            <a:r>
              <a:rPr lang="en-US" sz="1800" dirty="0"/>
              <a:t>O, my Luve's like a red, red rose, </a:t>
            </a:r>
            <a:br>
              <a:rPr lang="en-US" sz="1800" dirty="0"/>
            </a:br>
            <a:r>
              <a:rPr lang="en-US" sz="1800" dirty="0"/>
              <a:t>That's newly sprung in June. </a:t>
            </a:r>
            <a:br>
              <a:rPr lang="en-US" sz="1800" dirty="0"/>
            </a:br>
            <a:r>
              <a:rPr lang="en-US" sz="1800" dirty="0"/>
              <a:t>O, my luve's like the melodie, </a:t>
            </a:r>
            <a:br>
              <a:rPr lang="en-US" sz="1800" dirty="0"/>
            </a:br>
            <a:r>
              <a:rPr lang="en-US" sz="1800" dirty="0"/>
              <a:t>That's sweetly play'd in tune.</a:t>
            </a:r>
            <a:br>
              <a:rPr lang="en-US" sz="1800" dirty="0"/>
            </a:br>
            <a:r>
              <a:rPr lang="en-US" sz="1800" dirty="0"/>
              <a:t/>
            </a:r>
            <a:br>
              <a:rPr lang="en-US" sz="1800" dirty="0"/>
            </a:br>
            <a:r>
              <a:rPr lang="en-US" sz="1800" dirty="0"/>
              <a:t>As fair art thou, my bonie lass, </a:t>
            </a:r>
            <a:br>
              <a:rPr lang="en-US" sz="1800" dirty="0"/>
            </a:br>
            <a:r>
              <a:rPr lang="en-US" sz="1800" dirty="0"/>
              <a:t>So deep in luve am I, </a:t>
            </a:r>
            <a:br>
              <a:rPr lang="en-US" sz="1800" dirty="0"/>
            </a:br>
            <a:r>
              <a:rPr lang="en-US" sz="1800" dirty="0"/>
              <a:t>And I will luve thee still, my Dear, </a:t>
            </a:r>
            <a:br>
              <a:rPr lang="en-US" sz="1800" dirty="0"/>
            </a:br>
            <a:r>
              <a:rPr lang="en-US" sz="1800" dirty="0"/>
              <a:t>Till a' the seas gang dry.</a:t>
            </a:r>
            <a:br>
              <a:rPr lang="en-US" sz="1800" dirty="0"/>
            </a:br>
            <a:r>
              <a:rPr lang="en-US" sz="1800" dirty="0"/>
              <a:t/>
            </a:r>
            <a:br>
              <a:rPr lang="en-US" sz="1800" dirty="0"/>
            </a:br>
            <a:r>
              <a:rPr lang="en-US" sz="1800" dirty="0"/>
              <a:t>Till a' the seas gang dry, my Dear, </a:t>
            </a:r>
            <a:br>
              <a:rPr lang="en-US" sz="1800" dirty="0"/>
            </a:br>
            <a:r>
              <a:rPr lang="en-US" sz="1800" dirty="0"/>
              <a:t>And the rocks melt wi' the sun! </a:t>
            </a:r>
            <a:br>
              <a:rPr lang="en-US" sz="1800" dirty="0"/>
            </a:br>
            <a:r>
              <a:rPr lang="en-US" sz="1800" dirty="0"/>
              <a:t>O I will luve thee still, my Dear, </a:t>
            </a:r>
            <a:br>
              <a:rPr lang="en-US" sz="1800" dirty="0"/>
            </a:br>
            <a:r>
              <a:rPr lang="en-US" sz="1800" dirty="0"/>
              <a:t>While the sands o' life shall run.</a:t>
            </a:r>
            <a:br>
              <a:rPr lang="en-US" sz="1800" dirty="0"/>
            </a:br>
            <a:r>
              <a:rPr lang="en-US" sz="1800" dirty="0"/>
              <a:t/>
            </a:r>
            <a:br>
              <a:rPr lang="en-US" sz="1800" dirty="0"/>
            </a:br>
            <a:r>
              <a:rPr lang="en-US" sz="1800" dirty="0"/>
              <a:t>And fare thee weel, my only Luve, </a:t>
            </a:r>
            <a:br>
              <a:rPr lang="en-US" sz="1800" dirty="0"/>
            </a:br>
            <a:r>
              <a:rPr lang="en-US" sz="1800" dirty="0"/>
              <a:t>And fare thee weel a while! </a:t>
            </a:r>
            <a:br>
              <a:rPr lang="en-US" sz="1800" dirty="0"/>
            </a:br>
            <a:r>
              <a:rPr lang="en-US" sz="1800" dirty="0"/>
              <a:t>And I will come again, my Luve, </a:t>
            </a:r>
            <a:br>
              <a:rPr lang="en-US" sz="1800" dirty="0"/>
            </a:br>
            <a:r>
              <a:rPr lang="en-US" sz="1800" dirty="0"/>
              <a:t>Tho' it were ten thousand mile!</a:t>
            </a:r>
            <a:br>
              <a:rPr lang="en-US" sz="1800" dirty="0"/>
            </a:br>
            <a:endParaRPr lang="en-US" sz="1800" dirty="0"/>
          </a:p>
        </p:txBody>
      </p:sp>
    </p:spTree>
    <p:custDataLst>
      <p:tags r:id="rId1"/>
    </p:custDataLst>
    <p:extLst>
      <p:ext uri="{BB962C8B-B14F-4D97-AF65-F5344CB8AC3E}">
        <p14:creationId xmlns:p14="http://schemas.microsoft.com/office/powerpoint/2010/main" val="32744421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from </a:t>
            </a:r>
            <a:r>
              <a:rPr lang="en-US" u="sng" dirty="0" smtClean="0"/>
              <a:t>poetry world weekly</a:t>
            </a:r>
            <a:endParaRPr lang="en-US" dirty="0"/>
          </a:p>
        </p:txBody>
      </p:sp>
      <p:sp>
        <p:nvSpPr>
          <p:cNvPr id="3" name="Content Placeholder 2"/>
          <p:cNvSpPr>
            <a:spLocks noGrp="1"/>
          </p:cNvSpPr>
          <p:nvPr>
            <p:ph idx="1"/>
          </p:nvPr>
        </p:nvSpPr>
        <p:spPr/>
        <p:txBody>
          <a:bodyPr>
            <a:normAutofit/>
          </a:bodyPr>
          <a:lstStyle/>
          <a:p>
            <a:r>
              <a:rPr lang="en-US" sz="2000" dirty="0" smtClean="0"/>
              <a:t>We are publishing a very special issue this week.  The whole issue will focus on Lyric Poetry.  </a:t>
            </a:r>
          </a:p>
          <a:p>
            <a:endParaRPr lang="en-US" sz="2000" dirty="0"/>
          </a:p>
          <a:p>
            <a:r>
              <a:rPr lang="en-US" sz="2000" dirty="0" smtClean="0"/>
              <a:t>Assignment #4:  You will interview one person after reading the following poem.  Ask and discuss the following questions with the person.  Write down their answers.</a:t>
            </a:r>
          </a:p>
          <a:p>
            <a:endParaRPr lang="en-US" sz="2000" dirty="0"/>
          </a:p>
          <a:p>
            <a:r>
              <a:rPr lang="en-US" sz="2000" dirty="0" smtClean="0"/>
              <a:t>Wait for the teacher to tell you who you will be interviewing!</a:t>
            </a:r>
            <a:endParaRPr lang="en-US" sz="2000" dirty="0"/>
          </a:p>
        </p:txBody>
      </p:sp>
    </p:spTree>
    <p:custDataLst>
      <p:tags r:id="rId1"/>
    </p:custDataLst>
    <p:extLst>
      <p:ext uri="{BB962C8B-B14F-4D97-AF65-F5344CB8AC3E}">
        <p14:creationId xmlns:p14="http://schemas.microsoft.com/office/powerpoint/2010/main" val="35600653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5486400"/>
          </a:xfrm>
        </p:spPr>
        <p:txBody>
          <a:bodyPr>
            <a:normAutofit/>
          </a:bodyPr>
          <a:lstStyle/>
          <a:p>
            <a:r>
              <a:rPr lang="en-US" dirty="0">
                <a:solidFill>
                  <a:srgbClr val="C00000"/>
                </a:solidFill>
              </a:rPr>
              <a:t>" The Sky is Low" by Emily </a:t>
            </a:r>
            <a:r>
              <a:rPr lang="en-US" dirty="0" smtClean="0">
                <a:solidFill>
                  <a:srgbClr val="C00000"/>
                </a:solidFill>
              </a:rPr>
              <a:t>Dickinson                  </a:t>
            </a:r>
            <a:r>
              <a:rPr lang="en-US" dirty="0" smtClean="0"/>
              <a:t>Group #1</a:t>
            </a:r>
            <a:endParaRPr lang="en-US" dirty="0">
              <a:solidFill>
                <a:srgbClr val="C00000"/>
              </a:solidFill>
            </a:endParaRPr>
          </a:p>
          <a:p>
            <a:r>
              <a:rPr lang="en-US" sz="1800" dirty="0">
                <a:solidFill>
                  <a:srgbClr val="C00000"/>
                </a:solidFill>
              </a:rPr>
              <a:t>The Sky is low-the Clouds are mean</a:t>
            </a:r>
            <a:br>
              <a:rPr lang="en-US" sz="1800" dirty="0">
                <a:solidFill>
                  <a:srgbClr val="C00000"/>
                </a:solidFill>
              </a:rPr>
            </a:br>
            <a:r>
              <a:rPr lang="en-US" sz="1800" dirty="0">
                <a:solidFill>
                  <a:srgbClr val="C00000"/>
                </a:solidFill>
              </a:rPr>
              <a:t>A </a:t>
            </a:r>
            <a:r>
              <a:rPr lang="en-US" sz="1800" dirty="0" err="1">
                <a:solidFill>
                  <a:srgbClr val="C00000"/>
                </a:solidFill>
              </a:rPr>
              <a:t>Traveleling</a:t>
            </a:r>
            <a:r>
              <a:rPr lang="en-US" sz="1800" dirty="0">
                <a:solidFill>
                  <a:srgbClr val="C00000"/>
                </a:solidFill>
              </a:rPr>
              <a:t> Flake of Snow</a:t>
            </a:r>
            <a:br>
              <a:rPr lang="en-US" sz="1800" dirty="0">
                <a:solidFill>
                  <a:srgbClr val="C00000"/>
                </a:solidFill>
              </a:rPr>
            </a:br>
            <a:r>
              <a:rPr lang="en-US" sz="1800" dirty="0">
                <a:solidFill>
                  <a:srgbClr val="C00000"/>
                </a:solidFill>
              </a:rPr>
              <a:t>Across a Barn or through a Rut</a:t>
            </a:r>
            <a:br>
              <a:rPr lang="en-US" sz="1800" dirty="0">
                <a:solidFill>
                  <a:srgbClr val="C00000"/>
                </a:solidFill>
              </a:rPr>
            </a:br>
            <a:r>
              <a:rPr lang="en-US" sz="1800" dirty="0">
                <a:solidFill>
                  <a:srgbClr val="C00000"/>
                </a:solidFill>
              </a:rPr>
              <a:t>Debates if it will go- </a:t>
            </a:r>
          </a:p>
          <a:p>
            <a:endParaRPr lang="en-US" dirty="0" smtClean="0"/>
          </a:p>
          <a:p>
            <a:r>
              <a:rPr lang="en-US" dirty="0" smtClean="0">
                <a:latin typeface="Arial" pitchFamily="34" charset="0"/>
                <a:cs typeface="Arial" pitchFamily="34" charset="0"/>
              </a:rPr>
              <a:t>Discuss </a:t>
            </a:r>
            <a:r>
              <a:rPr lang="en-US" dirty="0">
                <a:latin typeface="Arial" pitchFamily="34" charset="0"/>
                <a:cs typeface="Arial" pitchFamily="34" charset="0"/>
              </a:rPr>
              <a:t>the theme: nature and human nature </a:t>
            </a:r>
          </a:p>
          <a:p>
            <a:r>
              <a:rPr lang="en-US" dirty="0" smtClean="0">
                <a:latin typeface="Arial" pitchFamily="34" charset="0"/>
                <a:cs typeface="Arial" pitchFamily="34" charset="0"/>
              </a:rPr>
              <a:t>Why </a:t>
            </a:r>
            <a:r>
              <a:rPr lang="en-US" dirty="0">
                <a:latin typeface="Arial" pitchFamily="34" charset="0"/>
                <a:cs typeface="Arial" pitchFamily="34" charset="0"/>
              </a:rPr>
              <a:t>do you think people so often interpret natural phenomenon terms of human nature? </a:t>
            </a:r>
          </a:p>
          <a:p>
            <a:r>
              <a:rPr lang="en-US" dirty="0">
                <a:latin typeface="Arial" pitchFamily="34" charset="0"/>
                <a:cs typeface="Arial" pitchFamily="34" charset="0"/>
              </a:rPr>
              <a:t>Describe the scene in the poem. </a:t>
            </a:r>
          </a:p>
          <a:p>
            <a:r>
              <a:rPr lang="en-US" dirty="0">
                <a:latin typeface="Arial" pitchFamily="34" charset="0"/>
                <a:cs typeface="Arial" pitchFamily="34" charset="0"/>
              </a:rPr>
              <a:t>What does " mean" suggest about nature? </a:t>
            </a:r>
          </a:p>
          <a:p>
            <a:r>
              <a:rPr lang="en-US" dirty="0">
                <a:latin typeface="Arial" pitchFamily="34" charset="0"/>
                <a:cs typeface="Arial" pitchFamily="34" charset="0"/>
              </a:rPr>
              <a:t>What does "debates" suggest about the movement of the snowflake? </a:t>
            </a:r>
          </a:p>
          <a:p>
            <a:r>
              <a:rPr lang="en-US" dirty="0">
                <a:latin typeface="Arial" pitchFamily="34" charset="0"/>
                <a:cs typeface="Arial" pitchFamily="34" charset="0"/>
              </a:rPr>
              <a:t>What impression of the wind do you get from lines 5-6? </a:t>
            </a:r>
          </a:p>
          <a:p>
            <a:r>
              <a:rPr lang="en-US" dirty="0">
                <a:latin typeface="Arial" pitchFamily="34" charset="0"/>
                <a:cs typeface="Arial" pitchFamily="34" charset="0"/>
              </a:rPr>
              <a:t>Restate in your own words the meaning of lines 7-8. </a:t>
            </a:r>
          </a:p>
          <a:p>
            <a:r>
              <a:rPr lang="en-US" dirty="0">
                <a:latin typeface="Arial" pitchFamily="34" charset="0"/>
                <a:cs typeface="Arial" pitchFamily="34" charset="0"/>
              </a:rPr>
              <a:t>How would you reply to someone who said that this poem is merely a weather report in rhyme? </a:t>
            </a:r>
          </a:p>
          <a:p>
            <a:endParaRPr lang="en-US" dirty="0"/>
          </a:p>
        </p:txBody>
      </p:sp>
      <p:sp>
        <p:nvSpPr>
          <p:cNvPr id="4" name="TextBox 3"/>
          <p:cNvSpPr txBox="1"/>
          <p:nvPr/>
        </p:nvSpPr>
        <p:spPr>
          <a:xfrm>
            <a:off x="4343400" y="457200"/>
            <a:ext cx="4267200" cy="1200329"/>
          </a:xfrm>
          <a:prstGeom prst="rect">
            <a:avLst/>
          </a:prstGeom>
          <a:noFill/>
        </p:spPr>
        <p:txBody>
          <a:bodyPr wrap="square" rtlCol="0">
            <a:spAutoFit/>
          </a:bodyPr>
          <a:lstStyle/>
          <a:p>
            <a:pPr marL="342900" lvl="0" indent="-342900">
              <a:spcBef>
                <a:spcPts val="800"/>
              </a:spcBef>
            </a:pPr>
            <a:r>
              <a:rPr lang="en-US" b="1" dirty="0">
                <a:solidFill>
                  <a:srgbClr val="C00000"/>
                </a:solidFill>
              </a:rPr>
              <a:t>A Narrow Wind complains all Day</a:t>
            </a:r>
            <a:br>
              <a:rPr lang="en-US" b="1" dirty="0">
                <a:solidFill>
                  <a:srgbClr val="C00000"/>
                </a:solidFill>
              </a:rPr>
            </a:br>
            <a:r>
              <a:rPr lang="en-US" b="1" dirty="0">
                <a:solidFill>
                  <a:srgbClr val="C00000"/>
                </a:solidFill>
              </a:rPr>
              <a:t>How some one treated him.</a:t>
            </a:r>
            <a:br>
              <a:rPr lang="en-US" b="1" dirty="0">
                <a:solidFill>
                  <a:srgbClr val="C00000"/>
                </a:solidFill>
              </a:rPr>
            </a:br>
            <a:r>
              <a:rPr lang="en-US" b="1" dirty="0">
                <a:solidFill>
                  <a:srgbClr val="C00000"/>
                </a:solidFill>
              </a:rPr>
              <a:t>Nature, like Us is sometimes caught</a:t>
            </a:r>
            <a:br>
              <a:rPr lang="en-US" b="1" dirty="0">
                <a:solidFill>
                  <a:srgbClr val="C00000"/>
                </a:solidFill>
              </a:rPr>
            </a:br>
            <a:r>
              <a:rPr lang="en-US" b="1" dirty="0">
                <a:solidFill>
                  <a:srgbClr val="C00000"/>
                </a:solidFill>
              </a:rPr>
              <a:t>Without her Diadem.</a:t>
            </a:r>
          </a:p>
        </p:txBody>
      </p:sp>
    </p:spTree>
    <p:custDataLst>
      <p:tags r:id="rId1"/>
    </p:custDataLst>
    <p:extLst>
      <p:ext uri="{BB962C8B-B14F-4D97-AF65-F5344CB8AC3E}">
        <p14:creationId xmlns:p14="http://schemas.microsoft.com/office/powerpoint/2010/main" val="41393626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5562600"/>
          </a:xfrm>
        </p:spPr>
        <p:txBody>
          <a:bodyPr>
            <a:normAutofit fontScale="92500" lnSpcReduction="10000"/>
          </a:bodyPr>
          <a:lstStyle/>
          <a:p>
            <a:r>
              <a:rPr lang="en-US" sz="1500" dirty="0">
                <a:solidFill>
                  <a:srgbClr val="C00000"/>
                </a:solidFill>
              </a:rPr>
              <a:t>"I Hear an Army" by James </a:t>
            </a:r>
            <a:r>
              <a:rPr lang="en-US" sz="1500" dirty="0" smtClean="0">
                <a:solidFill>
                  <a:srgbClr val="C00000"/>
                </a:solidFill>
              </a:rPr>
              <a:t>Joyce                                     </a:t>
            </a:r>
            <a:r>
              <a:rPr lang="en-US" sz="1500" dirty="0" smtClean="0"/>
              <a:t>Group #2</a:t>
            </a:r>
            <a:endParaRPr lang="en-US" sz="1500" dirty="0"/>
          </a:p>
          <a:p>
            <a:r>
              <a:rPr lang="en-US" sz="1500" dirty="0">
                <a:solidFill>
                  <a:srgbClr val="C00000"/>
                </a:solidFill>
              </a:rPr>
              <a:t>I hear an army charging upon the land,</a:t>
            </a:r>
            <a:br>
              <a:rPr lang="en-US" sz="1500" dirty="0">
                <a:solidFill>
                  <a:srgbClr val="C00000"/>
                </a:solidFill>
              </a:rPr>
            </a:br>
            <a:r>
              <a:rPr lang="en-US" sz="1500" dirty="0">
                <a:solidFill>
                  <a:srgbClr val="C00000"/>
                </a:solidFill>
              </a:rPr>
              <a:t>And the thunder of horses plunging, foam about </a:t>
            </a:r>
            <a:r>
              <a:rPr lang="en-US" sz="1500" dirty="0" smtClean="0">
                <a:solidFill>
                  <a:srgbClr val="C00000"/>
                </a:solidFill>
              </a:rPr>
              <a:t>their                 </a:t>
            </a:r>
            <a:r>
              <a:rPr lang="en-US" sz="1500" dirty="0">
                <a:solidFill>
                  <a:srgbClr val="C00000"/>
                </a:solidFill>
              </a:rPr>
              <a:t/>
            </a:r>
            <a:br>
              <a:rPr lang="en-US" sz="1500" dirty="0">
                <a:solidFill>
                  <a:srgbClr val="C00000"/>
                </a:solidFill>
              </a:rPr>
            </a:br>
            <a:r>
              <a:rPr lang="en-US" sz="1500" dirty="0">
                <a:solidFill>
                  <a:srgbClr val="C00000"/>
                </a:solidFill>
              </a:rPr>
              <a:t>Knees:</a:t>
            </a:r>
            <a:br>
              <a:rPr lang="en-US" sz="1500" dirty="0">
                <a:solidFill>
                  <a:srgbClr val="C00000"/>
                </a:solidFill>
              </a:rPr>
            </a:br>
            <a:r>
              <a:rPr lang="en-US" sz="1500" dirty="0">
                <a:solidFill>
                  <a:srgbClr val="C00000"/>
                </a:solidFill>
              </a:rPr>
              <a:t>Arrogant, in black armor, behind them stand,</a:t>
            </a:r>
            <a:br>
              <a:rPr lang="en-US" sz="1500" dirty="0">
                <a:solidFill>
                  <a:srgbClr val="C00000"/>
                </a:solidFill>
              </a:rPr>
            </a:br>
            <a:r>
              <a:rPr lang="en-US" sz="1500" dirty="0">
                <a:solidFill>
                  <a:srgbClr val="C00000"/>
                </a:solidFill>
              </a:rPr>
              <a:t>Disdaining the reins, with fluttering whips, the </a:t>
            </a:r>
            <a:br>
              <a:rPr lang="en-US" sz="1500" dirty="0">
                <a:solidFill>
                  <a:srgbClr val="C00000"/>
                </a:solidFill>
              </a:rPr>
            </a:br>
            <a:r>
              <a:rPr lang="en-US" sz="1500" dirty="0">
                <a:solidFill>
                  <a:srgbClr val="C00000"/>
                </a:solidFill>
              </a:rPr>
              <a:t>Charioteers.</a:t>
            </a:r>
          </a:p>
          <a:p>
            <a:r>
              <a:rPr lang="en-US" sz="1500" dirty="0">
                <a:solidFill>
                  <a:srgbClr val="C00000"/>
                </a:solidFill>
              </a:rPr>
              <a:t>They cry unto the night their battle-name: </a:t>
            </a:r>
            <a:br>
              <a:rPr lang="en-US" sz="1500" dirty="0">
                <a:solidFill>
                  <a:srgbClr val="C00000"/>
                </a:solidFill>
              </a:rPr>
            </a:br>
            <a:r>
              <a:rPr lang="en-US" sz="1500" dirty="0">
                <a:solidFill>
                  <a:srgbClr val="C00000"/>
                </a:solidFill>
              </a:rPr>
              <a:t>I moan in sleep when I hear afar their whirling </a:t>
            </a:r>
            <a:br>
              <a:rPr lang="en-US" sz="1500" dirty="0">
                <a:solidFill>
                  <a:srgbClr val="C00000"/>
                </a:solidFill>
              </a:rPr>
            </a:br>
            <a:r>
              <a:rPr lang="en-US" sz="1500" dirty="0">
                <a:solidFill>
                  <a:srgbClr val="C00000"/>
                </a:solidFill>
              </a:rPr>
              <a:t>laughter.</a:t>
            </a:r>
            <a:br>
              <a:rPr lang="en-US" sz="1500" dirty="0">
                <a:solidFill>
                  <a:srgbClr val="C00000"/>
                </a:solidFill>
              </a:rPr>
            </a:br>
            <a:r>
              <a:rPr lang="en-US" sz="1500" dirty="0">
                <a:solidFill>
                  <a:srgbClr val="C00000"/>
                </a:solidFill>
              </a:rPr>
              <a:t>They cleave the gloom of dreams, a blinding flame,</a:t>
            </a:r>
            <a:br>
              <a:rPr lang="en-US" sz="1500" dirty="0">
                <a:solidFill>
                  <a:srgbClr val="C00000"/>
                </a:solidFill>
              </a:rPr>
            </a:br>
            <a:r>
              <a:rPr lang="en-US" sz="1500" dirty="0">
                <a:solidFill>
                  <a:srgbClr val="C00000"/>
                </a:solidFill>
              </a:rPr>
              <a:t>Clanging, clanging upon the heart as upon an anvil. </a:t>
            </a:r>
          </a:p>
          <a:p>
            <a:r>
              <a:rPr lang="en-US" sz="1500" dirty="0">
                <a:solidFill>
                  <a:srgbClr val="C00000"/>
                </a:solidFill>
              </a:rPr>
              <a:t>They come shaking in triumph their long, green hair"</a:t>
            </a:r>
            <a:br>
              <a:rPr lang="en-US" sz="1500" dirty="0">
                <a:solidFill>
                  <a:srgbClr val="C00000"/>
                </a:solidFill>
              </a:rPr>
            </a:br>
            <a:r>
              <a:rPr lang="en-US" sz="1500" dirty="0">
                <a:solidFill>
                  <a:srgbClr val="C00000"/>
                </a:solidFill>
              </a:rPr>
              <a:t>They come out of the sea and run shouting by the </a:t>
            </a:r>
            <a:br>
              <a:rPr lang="en-US" sz="1500" dirty="0">
                <a:solidFill>
                  <a:srgbClr val="C00000"/>
                </a:solidFill>
              </a:rPr>
            </a:br>
            <a:r>
              <a:rPr lang="en-US" sz="1500" dirty="0">
                <a:solidFill>
                  <a:srgbClr val="C00000"/>
                </a:solidFill>
              </a:rPr>
              <a:t>Shore.</a:t>
            </a:r>
            <a:br>
              <a:rPr lang="en-US" sz="1500" dirty="0">
                <a:solidFill>
                  <a:srgbClr val="C00000"/>
                </a:solidFill>
              </a:rPr>
            </a:br>
            <a:r>
              <a:rPr lang="en-US" sz="1500" dirty="0">
                <a:solidFill>
                  <a:srgbClr val="C00000"/>
                </a:solidFill>
              </a:rPr>
              <a:t>My heart, have you not wisdom thus to despair?</a:t>
            </a:r>
            <a:br>
              <a:rPr lang="en-US" sz="1500" dirty="0">
                <a:solidFill>
                  <a:srgbClr val="C00000"/>
                </a:solidFill>
              </a:rPr>
            </a:br>
            <a:r>
              <a:rPr lang="en-US" sz="1500" dirty="0">
                <a:solidFill>
                  <a:srgbClr val="C00000"/>
                </a:solidFill>
              </a:rPr>
              <a:t>My love, my love, my love, why have you left me alone?</a:t>
            </a:r>
            <a:br>
              <a:rPr lang="en-US" sz="1500" dirty="0">
                <a:solidFill>
                  <a:srgbClr val="C00000"/>
                </a:solidFill>
              </a:rPr>
            </a:br>
            <a:endParaRPr lang="en-US" sz="1500" dirty="0">
              <a:solidFill>
                <a:srgbClr val="C00000"/>
              </a:solidFill>
            </a:endParaRPr>
          </a:p>
          <a:p>
            <a:r>
              <a:rPr lang="en-US" dirty="0" smtClean="0"/>
              <a:t>1.  Discuss </a:t>
            </a:r>
            <a:r>
              <a:rPr lang="en-US" dirty="0"/>
              <a:t>the theme: nightmares </a:t>
            </a:r>
            <a:r>
              <a:rPr lang="en-US" dirty="0" smtClean="0"/>
              <a:t>                  2.  How </a:t>
            </a:r>
            <a:r>
              <a:rPr lang="en-US" dirty="0"/>
              <a:t>do your moods influence your dreams? </a:t>
            </a:r>
          </a:p>
          <a:p>
            <a:r>
              <a:rPr lang="en-US" dirty="0" smtClean="0"/>
              <a:t>3.  Describe </a:t>
            </a:r>
            <a:r>
              <a:rPr lang="en-US" dirty="0"/>
              <a:t>the army that the poet hears. </a:t>
            </a:r>
            <a:r>
              <a:rPr lang="en-US" dirty="0" smtClean="0"/>
              <a:t>      4.   What </a:t>
            </a:r>
            <a:r>
              <a:rPr lang="en-US" dirty="0"/>
              <a:t>has the speaker's love done to him? </a:t>
            </a:r>
          </a:p>
          <a:p>
            <a:r>
              <a:rPr lang="en-US" dirty="0" smtClean="0"/>
              <a:t>5.  Is </a:t>
            </a:r>
            <a:r>
              <a:rPr lang="en-US" dirty="0"/>
              <a:t>the army the poet describing real? Explain your answer. </a:t>
            </a:r>
          </a:p>
          <a:p>
            <a:r>
              <a:rPr lang="en-US" dirty="0" smtClean="0"/>
              <a:t>6.  How </a:t>
            </a:r>
            <a:r>
              <a:rPr lang="en-US" dirty="0"/>
              <a:t>do words like "plunging". "fluttering", "whirling", and "clanging" contributes to the mood of the poem? </a:t>
            </a:r>
          </a:p>
          <a:p>
            <a:endParaRPr lang="en-US" dirty="0"/>
          </a:p>
        </p:txBody>
      </p:sp>
    </p:spTree>
    <p:custDataLst>
      <p:tags r:id="rId1"/>
    </p:custDataLst>
    <p:extLst>
      <p:ext uri="{BB962C8B-B14F-4D97-AF65-F5344CB8AC3E}">
        <p14:creationId xmlns:p14="http://schemas.microsoft.com/office/powerpoint/2010/main" val="2257265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1000"/>
                                        <p:tgtEl>
                                          <p:spTgt spid="3">
                                            <p:txEl>
                                              <p:pRg st="7" end="7"/>
                                            </p:txEl>
                                          </p:spTgt>
                                        </p:tgtEl>
                                      </p:cBhvr>
                                    </p:animEffect>
                                    <p:anim calcmode="lin" valueType="num">
                                      <p:cBhvr>
                                        <p:cTn id="2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your own lyric poem.</a:t>
            </a:r>
            <a:endParaRPr lang="en-US" dirty="0"/>
          </a:p>
        </p:txBody>
      </p:sp>
      <p:sp>
        <p:nvSpPr>
          <p:cNvPr id="3" name="Content Placeholder 2"/>
          <p:cNvSpPr>
            <a:spLocks noGrp="1"/>
          </p:cNvSpPr>
          <p:nvPr>
            <p:ph idx="1"/>
          </p:nvPr>
        </p:nvSpPr>
        <p:spPr/>
        <p:txBody>
          <a:bodyPr>
            <a:normAutofit/>
          </a:bodyPr>
          <a:lstStyle/>
          <a:p>
            <a:r>
              <a:rPr lang="en-US" sz="2000" dirty="0" smtClean="0"/>
              <a:t>Group 1:   </a:t>
            </a:r>
            <a:r>
              <a:rPr lang="en-US" sz="2000" dirty="0"/>
              <a:t>Write a poem in which you describe an outdoor scene. You can describe a day in the park, a walk on the beach, or a stroll down the city street. </a:t>
            </a:r>
          </a:p>
        </p:txBody>
      </p:sp>
      <p:sp>
        <p:nvSpPr>
          <p:cNvPr id="4" name="Rectangle 3"/>
          <p:cNvSpPr/>
          <p:nvPr/>
        </p:nvSpPr>
        <p:spPr>
          <a:xfrm>
            <a:off x="838200" y="2521059"/>
            <a:ext cx="7543800" cy="1631216"/>
          </a:xfrm>
          <a:prstGeom prst="rect">
            <a:avLst/>
          </a:prstGeom>
        </p:spPr>
        <p:txBody>
          <a:bodyPr wrap="square">
            <a:spAutoFit/>
          </a:bodyPr>
          <a:lstStyle/>
          <a:p>
            <a:pPr marL="342900" lvl="0" indent="-342900">
              <a:spcBef>
                <a:spcPts val="800"/>
              </a:spcBef>
            </a:pPr>
            <a:r>
              <a:rPr lang="en-US" sz="2000" b="1" dirty="0" smtClean="0">
                <a:solidFill>
                  <a:srgbClr val="000000"/>
                </a:solidFill>
              </a:rPr>
              <a:t>Group 2:   </a:t>
            </a:r>
            <a:r>
              <a:rPr lang="en-US" sz="2000" b="1" dirty="0">
                <a:solidFill>
                  <a:srgbClr val="000000"/>
                </a:solidFill>
              </a:rPr>
              <a:t>In Joyce's poem the speaker seems to be describing a nightmare caused by his great despair. Dreams, and particularly nightmares, can leave a very strong impression. Write a poem about a vivid dream or nightmare. Use words that appeal to the senses to create vivid images. </a:t>
            </a:r>
          </a:p>
        </p:txBody>
      </p:sp>
    </p:spTree>
    <p:custDataLst>
      <p:tags r:id="rId1"/>
    </p:custDataLst>
    <p:extLst>
      <p:ext uri="{BB962C8B-B14F-4D97-AF65-F5344CB8AC3E}">
        <p14:creationId xmlns:p14="http://schemas.microsoft.com/office/powerpoint/2010/main" val="11823429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Ballads:</a:t>
            </a:r>
            <a:endParaRPr lang="en-US" dirty="0"/>
          </a:p>
        </p:txBody>
      </p:sp>
      <p:sp>
        <p:nvSpPr>
          <p:cNvPr id="3" name="Content Placeholder 2"/>
          <p:cNvSpPr>
            <a:spLocks noGrp="1"/>
          </p:cNvSpPr>
          <p:nvPr>
            <p:ph idx="1"/>
          </p:nvPr>
        </p:nvSpPr>
        <p:spPr/>
        <p:txBody>
          <a:bodyPr/>
          <a:lstStyle/>
          <a:p>
            <a:endParaRPr lang="en-US" dirty="0"/>
          </a:p>
          <a:p>
            <a:r>
              <a:rPr lang="en-US" sz="2400" dirty="0"/>
              <a:t>Ballads are poems that tell a story. They are considered to be a form of </a:t>
            </a:r>
            <a:r>
              <a:rPr lang="en-US" sz="2400" dirty="0" smtClean="0"/>
              <a:t>narrative poetry</a:t>
            </a:r>
            <a:r>
              <a:rPr lang="en-US" sz="2400" dirty="0"/>
              <a:t>. They are often used in songs and have a very musical quality to them. </a:t>
            </a:r>
            <a:endParaRPr lang="en-US" sz="2400" dirty="0" smtClean="0"/>
          </a:p>
          <a:p>
            <a:endParaRPr lang="en-US" sz="2400" dirty="0"/>
          </a:p>
          <a:p>
            <a:r>
              <a:rPr lang="en-US" sz="2400" dirty="0" smtClean="0"/>
              <a:t>They are usually about romance  or adventure.</a:t>
            </a:r>
          </a:p>
          <a:p>
            <a:endParaRPr lang="en-US" sz="2400" dirty="0"/>
          </a:p>
          <a:p>
            <a:endParaRPr lang="en-US" sz="2400" dirty="0"/>
          </a:p>
        </p:txBody>
      </p:sp>
    </p:spTree>
    <p:custDataLst>
      <p:tags r:id="rId1"/>
    </p:custDataLst>
    <p:extLst>
      <p:ext uri="{BB962C8B-B14F-4D97-AF65-F5344CB8AC3E}">
        <p14:creationId xmlns:p14="http://schemas.microsoft.com/office/powerpoint/2010/main" val="202690579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14753686"/>
              </p:ext>
            </p:extLst>
          </p:nvPr>
        </p:nvGraphicFramePr>
        <p:xfrm>
          <a:off x="1922177" y="439003"/>
          <a:ext cx="2764123" cy="5830733"/>
        </p:xfrm>
        <a:graphic>
          <a:graphicData uri="http://schemas.openxmlformats.org/drawingml/2006/table">
            <a:tbl>
              <a:tblPr/>
              <a:tblGrid>
                <a:gridCol w="2657325"/>
                <a:gridCol w="106798"/>
              </a:tblGrid>
              <a:tr h="156013">
                <a:tc gridSpan="2">
                  <a:txBody>
                    <a:bodyPr/>
                    <a:lstStyle/>
                    <a:p>
                      <a:endParaRPr lang="en-US" sz="800" dirty="0"/>
                    </a:p>
                  </a:txBody>
                  <a:tcPr marL="16958" marR="16958" marT="16958" marB="16958" anchor="ctr">
                    <a:lnL>
                      <a:noFill/>
                    </a:lnL>
                    <a:lnR>
                      <a:noFill/>
                    </a:lnR>
                    <a:lnT>
                      <a:noFill/>
                    </a:lnT>
                    <a:lnB>
                      <a:noFill/>
                    </a:lnB>
                    <a:solidFill>
                      <a:srgbClr val="FFFFFF"/>
                    </a:solidFill>
                  </a:tcPr>
                </a:tc>
                <a:tc hMerge="1">
                  <a:txBody>
                    <a:bodyPr/>
                    <a:lstStyle/>
                    <a:p>
                      <a:endParaRPr lang="en-US"/>
                    </a:p>
                  </a:txBody>
                  <a:tcPr/>
                </a:tc>
              </a:tr>
              <a:tr h="164492">
                <a:tc>
                  <a:txBody>
                    <a:bodyPr/>
                    <a:lstStyle/>
                    <a:p>
                      <a:endParaRPr lang="en-US" sz="800" dirty="0"/>
                    </a:p>
                  </a:txBody>
                  <a:tcPr marL="21197" marR="21197" marT="21197" marB="21197">
                    <a:lnL>
                      <a:noFill/>
                    </a:lnL>
                    <a:lnR>
                      <a:noFill/>
                    </a:lnR>
                    <a:lnT>
                      <a:noFill/>
                    </a:lnT>
                    <a:lnB>
                      <a:noFill/>
                    </a:lnB>
                    <a:solidFill>
                      <a:srgbClr val="FFFFFF"/>
                    </a:solidFill>
                  </a:tcPr>
                </a:tc>
                <a:tc>
                  <a:txBody>
                    <a:bodyPr/>
                    <a:lstStyle/>
                    <a:p>
                      <a:endParaRPr lang="en-US" sz="800" dirty="0"/>
                    </a:p>
                  </a:txBody>
                  <a:tcPr marL="40699" marR="40699" marT="20349" marB="20349">
                    <a:lnL>
                      <a:noFill/>
                    </a:lnL>
                    <a:lnT>
                      <a:noFill/>
                    </a:lnT>
                  </a:tcPr>
                </a:tc>
              </a:tr>
              <a:tr h="286588">
                <a:tc gridSpan="2">
                  <a:txBody>
                    <a:bodyPr/>
                    <a:lstStyle/>
                    <a:p>
                      <a:r>
                        <a:rPr lang="en-US" sz="1200" b="1" dirty="0"/>
                        <a:t>On Top of Spaghetti </a:t>
                      </a:r>
                      <a:r>
                        <a:rPr lang="en-US" sz="800" b="1" dirty="0"/>
                        <a:t/>
                      </a:r>
                      <a:br>
                        <a:rPr lang="en-US" sz="800" b="1" dirty="0"/>
                      </a:br>
                      <a:endParaRPr lang="en-US" sz="800" dirty="0"/>
                    </a:p>
                  </a:txBody>
                  <a:tcPr marL="21197" marR="21197" marT="21197" marB="21197">
                    <a:lnL>
                      <a:noFill/>
                    </a:lnL>
                    <a:lnR>
                      <a:noFill/>
                    </a:lnR>
                    <a:lnT>
                      <a:noFill/>
                    </a:lnT>
                    <a:lnB>
                      <a:noFill/>
                    </a:lnB>
                    <a:solidFill>
                      <a:srgbClr val="FFFFFF"/>
                    </a:solidFill>
                  </a:tcPr>
                </a:tc>
                <a:tc hMerge="1">
                  <a:txBody>
                    <a:bodyPr/>
                    <a:lstStyle/>
                    <a:p>
                      <a:endParaRPr lang="en-US"/>
                    </a:p>
                  </a:txBody>
                  <a:tcPr/>
                </a:tc>
              </a:tr>
              <a:tr h="2972719">
                <a:tc gridSpan="2">
                  <a:txBody>
                    <a:bodyPr/>
                    <a:lstStyle/>
                    <a:p>
                      <a:r>
                        <a:rPr lang="en-US" sz="1400" dirty="0"/>
                        <a:t>On top of spaghetti,</a:t>
                      </a:r>
                      <a:br>
                        <a:rPr lang="en-US" sz="1400" dirty="0"/>
                      </a:br>
                      <a:r>
                        <a:rPr lang="en-US" sz="1400" dirty="0"/>
                        <a:t>All covered with cheese,</a:t>
                      </a:r>
                      <a:br>
                        <a:rPr lang="en-US" sz="1400" dirty="0"/>
                      </a:br>
                      <a:r>
                        <a:rPr lang="en-US" sz="1400" dirty="0"/>
                        <a:t>I lost my poor meatball,</a:t>
                      </a:r>
                      <a:br>
                        <a:rPr lang="en-US" sz="1400" dirty="0"/>
                      </a:br>
                      <a:r>
                        <a:rPr lang="en-US" sz="1400" dirty="0"/>
                        <a:t>When somebody sneezed.</a:t>
                      </a:r>
                    </a:p>
                    <a:p>
                      <a:r>
                        <a:rPr lang="en-US" sz="1400" dirty="0"/>
                        <a:t>It rolled off the table,</a:t>
                      </a:r>
                      <a:br>
                        <a:rPr lang="en-US" sz="1400" dirty="0"/>
                      </a:br>
                      <a:r>
                        <a:rPr lang="en-US" sz="1400" dirty="0"/>
                        <a:t>And on to the floor,</a:t>
                      </a:r>
                      <a:br>
                        <a:rPr lang="en-US" sz="1400" dirty="0"/>
                      </a:br>
                      <a:r>
                        <a:rPr lang="en-US" sz="1400" dirty="0"/>
                        <a:t>And then my poor meatball,</a:t>
                      </a:r>
                      <a:br>
                        <a:rPr lang="en-US" sz="1400" dirty="0"/>
                      </a:br>
                      <a:r>
                        <a:rPr lang="en-US" sz="1400" dirty="0"/>
                        <a:t>Rolled out of the door.</a:t>
                      </a:r>
                    </a:p>
                    <a:p>
                      <a:r>
                        <a:rPr lang="en-US" sz="1400" dirty="0"/>
                        <a:t>It rolled in the garden,</a:t>
                      </a:r>
                      <a:br>
                        <a:rPr lang="en-US" sz="1400" dirty="0"/>
                      </a:br>
                      <a:r>
                        <a:rPr lang="en-US" sz="1400" dirty="0"/>
                        <a:t>And under a bush,</a:t>
                      </a:r>
                      <a:br>
                        <a:rPr lang="en-US" sz="1400" dirty="0"/>
                      </a:br>
                      <a:r>
                        <a:rPr lang="en-US" sz="1400" dirty="0"/>
                        <a:t>And then my poor meatball,</a:t>
                      </a:r>
                      <a:br>
                        <a:rPr lang="en-US" sz="1400" dirty="0"/>
                      </a:br>
                      <a:r>
                        <a:rPr lang="en-US" sz="1400" dirty="0"/>
                        <a:t>Was nothing but mush.</a:t>
                      </a:r>
                    </a:p>
                    <a:p>
                      <a:r>
                        <a:rPr lang="en-US" sz="1400" dirty="0"/>
                        <a:t>The mush was as tasty</a:t>
                      </a:r>
                      <a:br>
                        <a:rPr lang="en-US" sz="1400" dirty="0"/>
                      </a:br>
                      <a:r>
                        <a:rPr lang="en-US" sz="1400" dirty="0"/>
                        <a:t>As tasty could be,</a:t>
                      </a:r>
                      <a:br>
                        <a:rPr lang="en-US" sz="1400" dirty="0"/>
                      </a:br>
                      <a:r>
                        <a:rPr lang="en-US" sz="1400" dirty="0"/>
                        <a:t>And then the next summer,</a:t>
                      </a:r>
                      <a:br>
                        <a:rPr lang="en-US" sz="1400" dirty="0"/>
                      </a:br>
                      <a:r>
                        <a:rPr lang="en-US" sz="1400" dirty="0"/>
                        <a:t>It grew into a tree.</a:t>
                      </a:r>
                    </a:p>
                    <a:p>
                      <a:r>
                        <a:rPr lang="en-US" sz="1400" dirty="0"/>
                        <a:t>The tree was all covered,</a:t>
                      </a:r>
                      <a:br>
                        <a:rPr lang="en-US" sz="1400" dirty="0"/>
                      </a:br>
                      <a:r>
                        <a:rPr lang="en-US" sz="1400" dirty="0"/>
                        <a:t>All covered with moss,</a:t>
                      </a:r>
                      <a:br>
                        <a:rPr lang="en-US" sz="1400" dirty="0"/>
                      </a:br>
                      <a:r>
                        <a:rPr lang="en-US" sz="1400" dirty="0"/>
                        <a:t>And on it grew meatballs,</a:t>
                      </a:r>
                      <a:br>
                        <a:rPr lang="en-US" sz="1400" dirty="0"/>
                      </a:br>
                      <a:r>
                        <a:rPr lang="en-US" sz="1400" dirty="0"/>
                        <a:t>And tomato sauce.</a:t>
                      </a:r>
                    </a:p>
                    <a:p>
                      <a:r>
                        <a:rPr lang="en-US" sz="1400" dirty="0"/>
                        <a:t>So if you eat spaghetti,</a:t>
                      </a:r>
                      <a:br>
                        <a:rPr lang="en-US" sz="1400" dirty="0"/>
                      </a:br>
                      <a:r>
                        <a:rPr lang="en-US" sz="1400" dirty="0"/>
                        <a:t>All covered with cheese,</a:t>
                      </a:r>
                      <a:br>
                        <a:rPr lang="en-US" sz="1400" dirty="0"/>
                      </a:br>
                      <a:r>
                        <a:rPr lang="en-US" sz="1400" dirty="0"/>
                        <a:t>Hold on to your meatball,</a:t>
                      </a:r>
                      <a:br>
                        <a:rPr lang="en-US" sz="1400" dirty="0"/>
                      </a:br>
                      <a:r>
                        <a:rPr lang="en-US" sz="1400" dirty="0"/>
                        <a:t>Whenever you sneeze.</a:t>
                      </a:r>
                    </a:p>
                  </a:txBody>
                  <a:tcPr marL="21197" marR="21197" marT="21197" marB="21197">
                    <a:lnL>
                      <a:noFill/>
                    </a:lnL>
                    <a:lnR>
                      <a:noFill/>
                    </a:lnR>
                    <a:lnT>
                      <a:noFill/>
                    </a:lnT>
                    <a:lnB>
                      <a:noFill/>
                    </a:lnB>
                    <a:solidFill>
                      <a:srgbClr val="FFFFFF"/>
                    </a:solidFill>
                  </a:tcPr>
                </a:tc>
                <a:tc hMerge="1">
                  <a:txBody>
                    <a:bodyPr/>
                    <a:lstStyle/>
                    <a:p>
                      <a:endParaRPr lang="en-US"/>
                    </a:p>
                  </a:txBody>
                  <a:tcPr/>
                </a:tc>
              </a:tr>
            </a:tbl>
          </a:graphicData>
        </a:graphic>
      </p:graphicFrame>
    </p:spTree>
    <p:custDataLst>
      <p:tags r:id="rId1"/>
    </p:custDataLst>
    <p:extLst>
      <p:ext uri="{BB962C8B-B14F-4D97-AF65-F5344CB8AC3E}">
        <p14:creationId xmlns:p14="http://schemas.microsoft.com/office/powerpoint/2010/main" val="11901169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characteristics of Ballads: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Often have verses of four lines</a:t>
            </a:r>
          </a:p>
          <a:p>
            <a:pPr>
              <a:buFont typeface="Arial" pitchFamily="34" charset="0"/>
              <a:buChar char="•"/>
            </a:pPr>
            <a:r>
              <a:rPr lang="en-US" dirty="0" smtClean="0"/>
              <a:t>Usually have a rhyming pattern:  either </a:t>
            </a:r>
            <a:r>
              <a:rPr lang="en-US" dirty="0" err="1" smtClean="0"/>
              <a:t>abac</a:t>
            </a:r>
            <a:r>
              <a:rPr lang="en-US" dirty="0" smtClean="0"/>
              <a:t> or </a:t>
            </a:r>
            <a:r>
              <a:rPr lang="en-US" dirty="0" err="1" smtClean="0"/>
              <a:t>aabb</a:t>
            </a:r>
            <a:r>
              <a:rPr lang="en-US" dirty="0" smtClean="0"/>
              <a:t> or </a:t>
            </a:r>
            <a:r>
              <a:rPr lang="en-US" dirty="0"/>
              <a:t> </a:t>
            </a:r>
            <a:r>
              <a:rPr lang="en-US" dirty="0" err="1" smtClean="0"/>
              <a:t>abcb</a:t>
            </a:r>
            <a:r>
              <a:rPr lang="en-US" dirty="0" smtClean="0"/>
              <a:t> or </a:t>
            </a:r>
            <a:r>
              <a:rPr lang="en-US" dirty="0" err="1" smtClean="0"/>
              <a:t>acbc</a:t>
            </a:r>
            <a:r>
              <a:rPr lang="en-US" dirty="0" smtClean="0"/>
              <a:t> (usually the easiest to rhyme)</a:t>
            </a:r>
          </a:p>
          <a:p>
            <a:pPr>
              <a:buFont typeface="Arial" pitchFamily="34" charset="0"/>
              <a:buChar char="•"/>
            </a:pPr>
            <a:r>
              <a:rPr lang="en-US" dirty="0" smtClean="0"/>
              <a:t>Repetition often found (i.e. chorus)</a:t>
            </a:r>
          </a:p>
          <a:p>
            <a:pPr>
              <a:buFont typeface="Arial" pitchFamily="34" charset="0"/>
              <a:buChar char="•"/>
            </a:pPr>
            <a:r>
              <a:rPr lang="en-US" dirty="0" smtClean="0"/>
              <a:t>Often in first person</a:t>
            </a:r>
          </a:p>
          <a:p>
            <a:pPr>
              <a:buFont typeface="Arial" pitchFamily="34" charset="0"/>
              <a:buChar char="•"/>
            </a:pPr>
            <a:r>
              <a:rPr lang="en-US" dirty="0" smtClean="0"/>
              <a:t>Most contain dialogue</a:t>
            </a:r>
          </a:p>
          <a:p>
            <a:pPr>
              <a:buFont typeface="Arial" pitchFamily="34" charset="0"/>
              <a:buChar char="•"/>
            </a:pPr>
            <a:r>
              <a:rPr lang="en-US" dirty="0" smtClean="0"/>
              <a:t>Common themes include tragic love themes, history, supernatural, unbelievable incidents, tragic domestic stories, etc.</a:t>
            </a:r>
          </a:p>
          <a:p>
            <a:pPr>
              <a:buFont typeface="Arial" pitchFamily="34" charset="0"/>
              <a:buChar char="•"/>
            </a:pPr>
            <a:r>
              <a:rPr lang="en-US" dirty="0" smtClean="0"/>
              <a:t>Traditionally ballads were singing stories passed form mouth to mouth, and from one generation to another</a:t>
            </a:r>
          </a:p>
          <a:p>
            <a:pPr>
              <a:buFont typeface="Arial" pitchFamily="34" charset="0"/>
              <a:buChar char="•"/>
            </a:pPr>
            <a:r>
              <a:rPr lang="en-US" dirty="0" smtClean="0"/>
              <a:t>Usually describe  a story, a hero, or an emotion</a:t>
            </a:r>
          </a:p>
          <a:p>
            <a:pPr>
              <a:buFont typeface="Arial" pitchFamily="34" charset="0"/>
              <a:buChar char="•"/>
            </a:pPr>
            <a:endParaRPr lang="en-US" dirty="0" smtClean="0"/>
          </a:p>
        </p:txBody>
      </p:sp>
    </p:spTree>
    <p:custDataLst>
      <p:tags r:id="rId1"/>
    </p:custDataLst>
    <p:extLst>
      <p:ext uri="{BB962C8B-B14F-4D97-AF65-F5344CB8AC3E}">
        <p14:creationId xmlns:p14="http://schemas.microsoft.com/office/powerpoint/2010/main" val="15172769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28600"/>
            <a:ext cx="7520940" cy="4451877"/>
          </a:xfrm>
        </p:spPr>
        <p:txBody>
          <a:bodyPr>
            <a:normAutofit/>
          </a:bodyPr>
          <a:lstStyle/>
          <a:p>
            <a:endParaRPr lang="en-US" b="0" dirty="0"/>
          </a:p>
          <a:p>
            <a:r>
              <a:rPr lang="en-US" sz="2400" b="0" dirty="0"/>
              <a:t> </a:t>
            </a:r>
            <a:r>
              <a:rPr lang="en-US" sz="2400" dirty="0"/>
              <a:t>Narrative Poetry </a:t>
            </a:r>
            <a:r>
              <a:rPr lang="en-US" sz="2400" dirty="0" smtClean="0"/>
              <a:t>– tells a story (has lines and stanzas; characters and action)</a:t>
            </a:r>
            <a:endParaRPr lang="en-US" sz="2400" b="0" dirty="0"/>
          </a:p>
          <a:p>
            <a:r>
              <a:rPr lang="en-US" b="0" dirty="0"/>
              <a:t>What is narrative poetry? Narrative Poetry is a poem that tells a series of events using poetic devices such as rhythm, rhyme, compact language, and attention to sound. In other words, a narrative poem tells a story, but it does it with poetic flair! Many of the same elements that are found in a short story are also found in a narrative poem. Here are some elements of narrative poetry that are important: </a:t>
            </a:r>
          </a:p>
          <a:p>
            <a:r>
              <a:rPr lang="en-US" b="0" dirty="0"/>
              <a:t>o character </a:t>
            </a:r>
          </a:p>
          <a:p>
            <a:r>
              <a:rPr lang="en-US" b="0" dirty="0"/>
              <a:t>o setting </a:t>
            </a:r>
          </a:p>
          <a:p>
            <a:r>
              <a:rPr lang="en-US" b="0" dirty="0"/>
              <a:t>o conflict </a:t>
            </a:r>
          </a:p>
          <a:p>
            <a:r>
              <a:rPr lang="en-US" b="0" dirty="0"/>
              <a:t>o plot </a:t>
            </a:r>
          </a:p>
          <a:p>
            <a:endParaRPr lang="en-US" dirty="0"/>
          </a:p>
        </p:txBody>
      </p:sp>
    </p:spTree>
    <p:custDataLst>
      <p:tags r:id="rId1"/>
    </p:custDataLst>
    <p:extLst>
      <p:ext uri="{BB962C8B-B14F-4D97-AF65-F5344CB8AC3E}">
        <p14:creationId xmlns:p14="http://schemas.microsoft.com/office/powerpoint/2010/main" val="34986187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762000" y="304800"/>
            <a:ext cx="3200400" cy="4504944"/>
          </a:xfrm>
        </p:spPr>
        <p:txBody>
          <a:bodyPr>
            <a:noAutofit/>
          </a:bodyPr>
          <a:lstStyle/>
          <a:p>
            <a:r>
              <a:rPr lang="en-US" sz="1200" dirty="0"/>
              <a:t>The Mermaid</a:t>
            </a:r>
            <a:br>
              <a:rPr lang="en-US" sz="1200" dirty="0"/>
            </a:br>
            <a:r>
              <a:rPr lang="en-US" sz="1200" dirty="0"/>
              <a:t>by</a:t>
            </a:r>
            <a:br>
              <a:rPr lang="en-US" sz="1200" dirty="0"/>
            </a:br>
            <a:r>
              <a:rPr lang="en-US" sz="1200" dirty="0"/>
              <a:t>Author Unknown</a:t>
            </a:r>
          </a:p>
          <a:p>
            <a:r>
              <a:rPr lang="en-US" sz="1200" dirty="0"/>
              <a:t>'Twas Friday morn when we set sail, </a:t>
            </a:r>
            <a:br>
              <a:rPr lang="en-US" sz="1200" dirty="0"/>
            </a:br>
            <a:r>
              <a:rPr lang="en-US" sz="1200" dirty="0"/>
              <a:t>And we had not got far from land, </a:t>
            </a:r>
            <a:br>
              <a:rPr lang="en-US" sz="1200" dirty="0"/>
            </a:br>
            <a:r>
              <a:rPr lang="en-US" sz="1200" dirty="0"/>
              <a:t>When the Captain, he spied a lovely mermaid, </a:t>
            </a:r>
            <a:br>
              <a:rPr lang="en-US" sz="1200" dirty="0"/>
            </a:br>
            <a:r>
              <a:rPr lang="en-US" sz="1200" dirty="0"/>
              <a:t>With a comb and a glass in her hand.</a:t>
            </a:r>
            <a:br>
              <a:rPr lang="en-US" sz="1200" dirty="0"/>
            </a:br>
            <a:r>
              <a:rPr lang="en-US" sz="1200" dirty="0"/>
              <a:t> </a:t>
            </a:r>
            <a:br>
              <a:rPr lang="en-US" sz="1200" dirty="0"/>
            </a:br>
            <a:r>
              <a:rPr lang="en-US" sz="1200" dirty="0"/>
              <a:t>Chorus </a:t>
            </a:r>
            <a:br>
              <a:rPr lang="en-US" sz="1200" dirty="0"/>
            </a:br>
            <a:r>
              <a:rPr lang="en-US" sz="1200" dirty="0"/>
              <a:t>Oh the ocean waves may roll, </a:t>
            </a:r>
            <a:br>
              <a:rPr lang="en-US" sz="1200" dirty="0"/>
            </a:br>
            <a:r>
              <a:rPr lang="en-US" sz="1200" dirty="0"/>
              <a:t>And the stormy winds may blow, </a:t>
            </a:r>
            <a:br>
              <a:rPr lang="en-US" sz="1200" dirty="0"/>
            </a:br>
            <a:r>
              <a:rPr lang="en-US" sz="1200" dirty="0"/>
              <a:t>While we poor sailors go skipping aloft </a:t>
            </a:r>
            <a:br>
              <a:rPr lang="en-US" sz="1200" dirty="0"/>
            </a:br>
            <a:r>
              <a:rPr lang="en-US" sz="1200" dirty="0"/>
              <a:t>And the land lubbers lay down below, below, below </a:t>
            </a:r>
            <a:br>
              <a:rPr lang="en-US" sz="1200" dirty="0"/>
            </a:br>
            <a:r>
              <a:rPr lang="en-US" sz="1200" dirty="0"/>
              <a:t>And the land lubbers lay down below.</a:t>
            </a:r>
            <a:br>
              <a:rPr lang="en-US" sz="1200" dirty="0"/>
            </a:br>
            <a:r>
              <a:rPr lang="en-US" sz="1200" dirty="0"/>
              <a:t> </a:t>
            </a:r>
            <a:br>
              <a:rPr lang="en-US" sz="1200" dirty="0"/>
            </a:br>
            <a:r>
              <a:rPr lang="en-US" sz="1200" dirty="0"/>
              <a:t>Then up spoke the Captain of our gallant ship, </a:t>
            </a:r>
            <a:br>
              <a:rPr lang="en-US" sz="1200" dirty="0"/>
            </a:br>
            <a:r>
              <a:rPr lang="en-US" sz="1200" dirty="0"/>
              <a:t>And a jolly old Captain was he; </a:t>
            </a:r>
            <a:br>
              <a:rPr lang="en-US" sz="1200" dirty="0"/>
            </a:br>
            <a:r>
              <a:rPr lang="en-US" sz="1200" dirty="0"/>
              <a:t>"I have a wife in Salem town, </a:t>
            </a:r>
            <a:br>
              <a:rPr lang="en-US" sz="1200" dirty="0"/>
            </a:br>
            <a:r>
              <a:rPr lang="en-US" sz="1200" dirty="0"/>
              <a:t>But tonight a widow she will be."</a:t>
            </a:r>
            <a:br>
              <a:rPr lang="en-US" sz="1200" dirty="0"/>
            </a:br>
            <a:r>
              <a:rPr lang="en-US" sz="1200" dirty="0"/>
              <a:t> </a:t>
            </a:r>
            <a:br>
              <a:rPr lang="en-US" sz="1200" dirty="0"/>
            </a:br>
            <a:r>
              <a:rPr lang="en-US" sz="1200" dirty="0"/>
              <a:t>Chorus</a:t>
            </a:r>
            <a:br>
              <a:rPr lang="en-US" sz="1200" dirty="0"/>
            </a:br>
            <a:r>
              <a:rPr lang="en-US" sz="1200" dirty="0"/>
              <a:t> </a:t>
            </a:r>
            <a:br>
              <a:rPr lang="en-US" sz="1200" dirty="0"/>
            </a:br>
            <a:endParaRPr lang="en-US" sz="1200" dirty="0"/>
          </a:p>
        </p:txBody>
      </p:sp>
      <p:sp>
        <p:nvSpPr>
          <p:cNvPr id="3" name="Content Placeholder 2"/>
          <p:cNvSpPr>
            <a:spLocks noGrp="1"/>
          </p:cNvSpPr>
          <p:nvPr>
            <p:ph sz="half" idx="2"/>
          </p:nvPr>
        </p:nvSpPr>
        <p:spPr>
          <a:xfrm>
            <a:off x="4700016" y="228600"/>
            <a:ext cx="3200400" cy="4581144"/>
          </a:xfrm>
        </p:spPr>
        <p:txBody>
          <a:bodyPr>
            <a:normAutofit fontScale="47500" lnSpcReduction="20000"/>
          </a:bodyPr>
          <a:lstStyle/>
          <a:p>
            <a:r>
              <a:rPr lang="en-US" dirty="0"/>
              <a:t> </a:t>
            </a:r>
            <a:br>
              <a:rPr lang="en-US" dirty="0"/>
            </a:br>
            <a:endParaRPr lang="en-US" dirty="0" smtClean="0"/>
          </a:p>
          <a:p>
            <a:r>
              <a:rPr lang="en-US" dirty="0" smtClean="0"/>
              <a:t>Then </a:t>
            </a:r>
            <a:r>
              <a:rPr lang="en-US" dirty="0"/>
              <a:t>up spoke the Cook of our gallant ship, </a:t>
            </a:r>
            <a:br>
              <a:rPr lang="en-US" dirty="0"/>
            </a:br>
            <a:r>
              <a:rPr lang="en-US" dirty="0"/>
              <a:t>And a greasy old Cook was he; </a:t>
            </a:r>
            <a:br>
              <a:rPr lang="en-US" dirty="0"/>
            </a:br>
            <a:r>
              <a:rPr lang="en-US" dirty="0"/>
              <a:t>"I care more for my kettles and my pots, </a:t>
            </a:r>
            <a:br>
              <a:rPr lang="en-US" dirty="0"/>
            </a:br>
            <a:r>
              <a:rPr lang="en-US" dirty="0"/>
              <a:t>Than I do for the roaring of the sea." </a:t>
            </a:r>
            <a:br>
              <a:rPr lang="en-US" dirty="0"/>
            </a:br>
            <a:r>
              <a:rPr lang="en-US" dirty="0"/>
              <a:t/>
            </a:r>
            <a:br>
              <a:rPr lang="en-US" dirty="0"/>
            </a:br>
            <a:r>
              <a:rPr lang="en-US" dirty="0"/>
              <a:t>Chorus</a:t>
            </a:r>
            <a:br>
              <a:rPr lang="en-US" dirty="0"/>
            </a:br>
            <a:r>
              <a:rPr lang="en-US" dirty="0"/>
              <a:t> </a:t>
            </a:r>
            <a:br>
              <a:rPr lang="en-US" dirty="0"/>
            </a:br>
            <a:r>
              <a:rPr lang="en-US" dirty="0"/>
              <a:t>Then up spoke the Cabin-boy of our gallant ship, </a:t>
            </a:r>
            <a:br>
              <a:rPr lang="en-US" dirty="0"/>
            </a:br>
            <a:r>
              <a:rPr lang="en-US" dirty="0"/>
              <a:t>And a dirty little brat was he; </a:t>
            </a:r>
            <a:br>
              <a:rPr lang="en-US" dirty="0"/>
            </a:br>
            <a:r>
              <a:rPr lang="en-US" dirty="0"/>
              <a:t>"I have friends in Boston town </a:t>
            </a:r>
            <a:br>
              <a:rPr lang="en-US" dirty="0"/>
            </a:br>
            <a:r>
              <a:rPr lang="en-US" dirty="0"/>
              <a:t>That don't care a ha' penny for me."</a:t>
            </a:r>
            <a:br>
              <a:rPr lang="en-US" dirty="0"/>
            </a:br>
            <a:r>
              <a:rPr lang="en-US" dirty="0"/>
              <a:t> </a:t>
            </a:r>
            <a:br>
              <a:rPr lang="en-US" dirty="0"/>
            </a:br>
            <a:r>
              <a:rPr lang="en-US" dirty="0"/>
              <a:t>Chorus</a:t>
            </a:r>
            <a:br>
              <a:rPr lang="en-US" dirty="0"/>
            </a:br>
            <a:r>
              <a:rPr lang="en-US" dirty="0"/>
              <a:t> </a:t>
            </a:r>
            <a:br>
              <a:rPr lang="en-US" dirty="0"/>
            </a:br>
            <a:r>
              <a:rPr lang="en-US" dirty="0"/>
              <a:t>Then three times 'round went our gallant ship, </a:t>
            </a:r>
            <a:br>
              <a:rPr lang="en-US" dirty="0"/>
            </a:br>
            <a:r>
              <a:rPr lang="en-US" dirty="0"/>
              <a:t>And three times 'round went she, </a:t>
            </a:r>
            <a:br>
              <a:rPr lang="en-US" dirty="0"/>
            </a:br>
            <a:r>
              <a:rPr lang="en-US" dirty="0"/>
              <a:t>And the third time that she went 'round </a:t>
            </a:r>
            <a:br>
              <a:rPr lang="en-US" dirty="0"/>
            </a:br>
            <a:r>
              <a:rPr lang="en-US" dirty="0"/>
              <a:t>She sank to the bottom of the sea.</a:t>
            </a:r>
            <a:br>
              <a:rPr lang="en-US" dirty="0"/>
            </a:br>
            <a:r>
              <a:rPr lang="en-US" dirty="0"/>
              <a:t> </a:t>
            </a:r>
            <a:br>
              <a:rPr lang="en-US" dirty="0"/>
            </a:br>
            <a:r>
              <a:rPr lang="en-US" dirty="0"/>
              <a:t>Chorus</a:t>
            </a:r>
          </a:p>
          <a:p>
            <a:endParaRPr lang="en-US" dirty="0"/>
          </a:p>
        </p:txBody>
      </p:sp>
    </p:spTree>
    <p:custDataLst>
      <p:tags r:id="rId1"/>
    </p:custDataLst>
    <p:extLst>
      <p:ext uri="{BB962C8B-B14F-4D97-AF65-F5344CB8AC3E}">
        <p14:creationId xmlns:p14="http://schemas.microsoft.com/office/powerpoint/2010/main" val="17292653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Writing a ballad:</a:t>
            </a:r>
            <a:endParaRPr lang="en-US" dirty="0"/>
          </a:p>
        </p:txBody>
      </p:sp>
      <p:sp>
        <p:nvSpPr>
          <p:cNvPr id="5" name="Content Placeholder 4"/>
          <p:cNvSpPr>
            <a:spLocks noGrp="1"/>
          </p:cNvSpPr>
          <p:nvPr>
            <p:ph idx="1"/>
          </p:nvPr>
        </p:nvSpPr>
        <p:spPr/>
        <p:txBody>
          <a:bodyPr/>
          <a:lstStyle/>
          <a:p>
            <a:r>
              <a:rPr lang="en-US" dirty="0" smtClean="0"/>
              <a:t>Think of an event,  person, action, or something you feel strongly about.  </a:t>
            </a:r>
          </a:p>
          <a:p>
            <a:r>
              <a:rPr lang="en-US" dirty="0" smtClean="0"/>
              <a:t>Brainstorm words that relate to your selection.</a:t>
            </a:r>
          </a:p>
          <a:p>
            <a:r>
              <a:rPr lang="en-US" dirty="0" smtClean="0"/>
              <a:t>Using your selection, think of a starting phrase (this usually is the starting line of the chorus).</a:t>
            </a:r>
          </a:p>
          <a:p>
            <a:r>
              <a:rPr lang="en-US" dirty="0" smtClean="0"/>
              <a:t>Keep playing in your mind with a couple of lines and start from there.</a:t>
            </a:r>
          </a:p>
          <a:p>
            <a:r>
              <a:rPr lang="en-US" dirty="0" smtClean="0"/>
              <a:t>Develop your chorus.  Using the same rhythm as your chorus, develop your stanzas. </a:t>
            </a:r>
          </a:p>
          <a:p>
            <a:r>
              <a:rPr lang="en-US" dirty="0" smtClean="0"/>
              <a:t>Keep singing your ballad as you write.</a:t>
            </a:r>
          </a:p>
          <a:p>
            <a:r>
              <a:rPr lang="en-US" dirty="0" smtClean="0"/>
              <a:t>Develop three verses and a chorus.  Remember the chorus should be before or after each stanza.  </a:t>
            </a:r>
          </a:p>
          <a:p>
            <a:r>
              <a:rPr lang="en-US" dirty="0" smtClean="0"/>
              <a:t>4 lines in each stanza</a:t>
            </a:r>
            <a:endParaRPr lang="en-US" dirty="0"/>
          </a:p>
        </p:txBody>
      </p:sp>
    </p:spTree>
    <p:custDataLst>
      <p:tags r:id="rId1"/>
    </p:custDataLst>
    <p:extLst>
      <p:ext uri="{BB962C8B-B14F-4D97-AF65-F5344CB8AC3E}">
        <p14:creationId xmlns:p14="http://schemas.microsoft.com/office/powerpoint/2010/main" val="18691067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from </a:t>
            </a:r>
            <a:r>
              <a:rPr lang="en-US" u="sng" dirty="0" smtClean="0"/>
              <a:t>poetry world weekly</a:t>
            </a:r>
            <a:endParaRPr lang="en-US" dirty="0"/>
          </a:p>
        </p:txBody>
      </p:sp>
      <p:sp>
        <p:nvSpPr>
          <p:cNvPr id="3" name="Content Placeholder 2"/>
          <p:cNvSpPr>
            <a:spLocks noGrp="1"/>
          </p:cNvSpPr>
          <p:nvPr>
            <p:ph idx="1"/>
          </p:nvPr>
        </p:nvSpPr>
        <p:spPr/>
        <p:txBody>
          <a:bodyPr/>
          <a:lstStyle/>
          <a:p>
            <a:r>
              <a:rPr lang="en-US" dirty="0" smtClean="0"/>
              <a:t>Assignment #5:  </a:t>
            </a:r>
          </a:p>
          <a:p>
            <a:r>
              <a:rPr lang="en-US" dirty="0" smtClean="0"/>
              <a:t>This is your chance to move up to editor!</a:t>
            </a:r>
          </a:p>
          <a:p>
            <a:r>
              <a:rPr lang="en-US" dirty="0" smtClean="0"/>
              <a:t>I know you can do it!</a:t>
            </a:r>
          </a:p>
          <a:p>
            <a:r>
              <a:rPr lang="en-US" dirty="0" smtClean="0"/>
              <a:t>Using your ballad, document the rhyming scheme being used.  Make sure that you have 12  lines ( 4 in each verse) and the chorus before or after each verse.</a:t>
            </a:r>
          </a:p>
          <a:p>
            <a:endParaRPr lang="en-US" dirty="0"/>
          </a:p>
          <a:p>
            <a:r>
              <a:rPr lang="en-US" dirty="0" smtClean="0"/>
              <a:t>Make sure that when you sing your ballad that the same rhythm is used throughout.  The verses should follow the same rhythm.</a:t>
            </a:r>
          </a:p>
          <a:p>
            <a:r>
              <a:rPr lang="en-US" dirty="0" smtClean="0"/>
              <a:t>Any mistakes?  If so, correct them.</a:t>
            </a:r>
          </a:p>
          <a:p>
            <a:r>
              <a:rPr lang="en-US" dirty="0" smtClean="0"/>
              <a:t>Now turn in your final ballad.</a:t>
            </a:r>
          </a:p>
          <a:p>
            <a:endParaRPr lang="en-US" dirty="0" smtClean="0"/>
          </a:p>
          <a:p>
            <a:endParaRPr lang="en-US" dirty="0"/>
          </a:p>
        </p:txBody>
      </p:sp>
    </p:spTree>
    <p:custDataLst>
      <p:tags r:id="rId1"/>
    </p:custDataLst>
    <p:extLst>
      <p:ext uri="{BB962C8B-B14F-4D97-AF65-F5344CB8AC3E}">
        <p14:creationId xmlns:p14="http://schemas.microsoft.com/office/powerpoint/2010/main" val="19004441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Poems:  </a:t>
            </a:r>
            <a:endParaRPr lang="en-US" dirty="0"/>
          </a:p>
        </p:txBody>
      </p:sp>
      <p:sp>
        <p:nvSpPr>
          <p:cNvPr id="3" name="Content Placeholder 2"/>
          <p:cNvSpPr>
            <a:spLocks noGrp="1"/>
          </p:cNvSpPr>
          <p:nvPr>
            <p:ph idx="1"/>
          </p:nvPr>
        </p:nvSpPr>
        <p:spPr/>
        <p:txBody>
          <a:bodyPr/>
          <a:lstStyle/>
          <a:p>
            <a:r>
              <a:rPr lang="en-US" dirty="0" smtClean="0"/>
              <a:t>Shaped like their subject.</a:t>
            </a:r>
          </a:p>
          <a:p>
            <a:r>
              <a:rPr lang="en-US" dirty="0" smtClean="0"/>
              <a:t>Forms </a:t>
            </a:r>
            <a:r>
              <a:rPr lang="en-US" dirty="0"/>
              <a:t>a picture of the topic or follows the contours of a shape that is suggested </a:t>
            </a:r>
            <a:r>
              <a:rPr lang="en-US" dirty="0" smtClean="0"/>
              <a:t>by</a:t>
            </a:r>
          </a:p>
          <a:p>
            <a:r>
              <a:rPr lang="en-US" dirty="0" smtClean="0"/>
              <a:t>the </a:t>
            </a:r>
            <a:r>
              <a:rPr lang="en-US" dirty="0"/>
              <a:t>topic</a:t>
            </a:r>
            <a:r>
              <a:rPr lang="en-US" dirty="0" smtClean="0"/>
              <a:t>.</a:t>
            </a:r>
          </a:p>
          <a:p>
            <a:endParaRPr lang="en-US" dirty="0"/>
          </a:p>
          <a:p>
            <a:endParaRPr lang="en-US" dirty="0" smtClean="0"/>
          </a:p>
          <a:p>
            <a:endParaRPr lang="en-US" dirty="0"/>
          </a:p>
        </p:txBody>
      </p:sp>
    </p:spTree>
    <p:custDataLst>
      <p:tags r:id="rId1"/>
    </p:custDataLst>
    <p:extLst>
      <p:ext uri="{BB962C8B-B14F-4D97-AF65-F5344CB8AC3E}">
        <p14:creationId xmlns:p14="http://schemas.microsoft.com/office/powerpoint/2010/main" val="24064277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cs typeface="Arial" charset="0"/>
              </a:rPr>
              <a:t>A GENTLE BREEZE</a:t>
            </a:r>
            <a:endParaRPr kumimoji="0" lang="en-US" sz="16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  </a:t>
            </a:r>
            <a:endParaRPr kumimoji="0" lang="en-US" sz="345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cs typeface="Arial" charset="0"/>
            </a:endParaRPr>
          </a:p>
        </p:txBody>
      </p:sp>
      <p:pic>
        <p:nvPicPr>
          <p:cNvPr id="1026" name="Picture 2" descr="http://www.schools.pinellas.k12.fl.us/educators/tec/pravda3/concpoe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04800"/>
            <a:ext cx="7696200" cy="64008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755728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eace po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57200"/>
            <a:ext cx="48768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ail boat po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219200"/>
            <a:ext cx="3962400" cy="5029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419195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 is your turn!</a:t>
            </a:r>
            <a:endParaRPr lang="en-US" dirty="0"/>
          </a:p>
        </p:txBody>
      </p:sp>
      <p:sp>
        <p:nvSpPr>
          <p:cNvPr id="3" name="Content Placeholder 2"/>
          <p:cNvSpPr>
            <a:spLocks noGrp="1"/>
          </p:cNvSpPr>
          <p:nvPr>
            <p:ph idx="1"/>
          </p:nvPr>
        </p:nvSpPr>
        <p:spPr/>
        <p:txBody>
          <a:bodyPr>
            <a:normAutofit/>
          </a:bodyPr>
          <a:lstStyle/>
          <a:p>
            <a:r>
              <a:rPr lang="en-US" sz="2400" dirty="0" smtClean="0"/>
              <a:t>Select a subject.  Remember to pick a subject that will be easy for you to use in your shape.  </a:t>
            </a:r>
          </a:p>
          <a:p>
            <a:endParaRPr lang="en-US" sz="2400" dirty="0"/>
          </a:p>
          <a:p>
            <a:r>
              <a:rPr lang="en-US" sz="2400" dirty="0" smtClean="0"/>
              <a:t>Next write your poem.  </a:t>
            </a:r>
            <a:endParaRPr lang="en-US" sz="2400" dirty="0"/>
          </a:p>
          <a:p>
            <a:r>
              <a:rPr lang="en-US" sz="2400" dirty="0" smtClean="0"/>
              <a:t>Now put your poem into  a shape. </a:t>
            </a:r>
          </a:p>
          <a:p>
            <a:endParaRPr lang="en-US" sz="2400" dirty="0"/>
          </a:p>
          <a:p>
            <a:r>
              <a:rPr lang="en-US" sz="2400" dirty="0" smtClean="0"/>
              <a:t>Be creative!</a:t>
            </a:r>
          </a:p>
        </p:txBody>
      </p:sp>
    </p:spTree>
    <p:custDataLst>
      <p:tags r:id="rId1"/>
    </p:custDataLst>
    <p:extLst>
      <p:ext uri="{BB962C8B-B14F-4D97-AF65-F5344CB8AC3E}">
        <p14:creationId xmlns:p14="http://schemas.microsoft.com/office/powerpoint/2010/main" val="29906176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Memo from </a:t>
            </a:r>
            <a:r>
              <a:rPr lang="en-US" u="sng" dirty="0" smtClean="0"/>
              <a:t>poetry world weekly:</a:t>
            </a:r>
            <a:endParaRPr lang="en-US" dirty="0"/>
          </a:p>
        </p:txBody>
      </p:sp>
      <p:sp>
        <p:nvSpPr>
          <p:cNvPr id="5" name="Content Placeholder 4"/>
          <p:cNvSpPr>
            <a:spLocks noGrp="1"/>
          </p:cNvSpPr>
          <p:nvPr>
            <p:ph idx="1"/>
          </p:nvPr>
        </p:nvSpPr>
        <p:spPr/>
        <p:txBody>
          <a:bodyPr>
            <a:normAutofit lnSpcReduction="10000"/>
          </a:bodyPr>
          <a:lstStyle/>
          <a:p>
            <a:r>
              <a:rPr lang="en-US" dirty="0" smtClean="0"/>
              <a:t>Assignment #6:</a:t>
            </a:r>
          </a:p>
          <a:p>
            <a:r>
              <a:rPr lang="en-US" dirty="0" smtClean="0"/>
              <a:t>Congratulations on making Editor!  </a:t>
            </a:r>
          </a:p>
          <a:p>
            <a:endParaRPr lang="en-US" dirty="0"/>
          </a:p>
          <a:p>
            <a:r>
              <a:rPr lang="en-US" dirty="0" smtClean="0"/>
              <a:t>Pass your poem to the  person in front of you.  </a:t>
            </a:r>
          </a:p>
          <a:p>
            <a:endParaRPr lang="en-US" dirty="0"/>
          </a:p>
          <a:p>
            <a:r>
              <a:rPr lang="en-US" dirty="0" smtClean="0"/>
              <a:t>Using the poem in front of you, answer the following questions.</a:t>
            </a:r>
          </a:p>
          <a:p>
            <a:pPr>
              <a:buAutoNum type="arabicParenR"/>
            </a:pPr>
            <a:r>
              <a:rPr lang="en-US" dirty="0" smtClean="0"/>
              <a:t>Is the poem a concrete poem?</a:t>
            </a:r>
          </a:p>
          <a:p>
            <a:pPr>
              <a:buAutoNum type="arabicParenR"/>
            </a:pPr>
            <a:r>
              <a:rPr lang="en-US" dirty="0" smtClean="0"/>
              <a:t>Is the poem’s idea illustrated in the design?</a:t>
            </a:r>
          </a:p>
          <a:p>
            <a:pPr>
              <a:buAutoNum type="arabicParenR"/>
            </a:pPr>
            <a:r>
              <a:rPr lang="en-US" dirty="0" smtClean="0"/>
              <a:t>How many other shapes could you use to demonstrate the subject matter?  List them.</a:t>
            </a:r>
          </a:p>
          <a:p>
            <a:pPr>
              <a:buAutoNum type="arabicParenR"/>
            </a:pPr>
            <a:r>
              <a:rPr lang="en-US" dirty="0" smtClean="0"/>
              <a:t>What changes to the poem would you recommend?</a:t>
            </a:r>
          </a:p>
          <a:p>
            <a:pPr>
              <a:buAutoNum type="arabicParenR"/>
            </a:pPr>
            <a:endParaRPr lang="en-US" dirty="0"/>
          </a:p>
        </p:txBody>
      </p:sp>
    </p:spTree>
    <p:custDataLst>
      <p:tags r:id="rId1"/>
    </p:custDataLst>
    <p:extLst>
      <p:ext uri="{BB962C8B-B14F-4D97-AF65-F5344CB8AC3E}">
        <p14:creationId xmlns:p14="http://schemas.microsoft.com/office/powerpoint/2010/main" val="20671251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Limericks</a:t>
            </a:r>
            <a:endParaRPr lang="en-US" dirty="0"/>
          </a:p>
        </p:txBody>
      </p:sp>
      <p:sp>
        <p:nvSpPr>
          <p:cNvPr id="3" name="Content Placeholder 2"/>
          <p:cNvSpPr>
            <a:spLocks noGrp="1"/>
          </p:cNvSpPr>
          <p:nvPr>
            <p:ph idx="1"/>
          </p:nvPr>
        </p:nvSpPr>
        <p:spPr/>
        <p:txBody>
          <a:bodyPr>
            <a:normAutofit/>
          </a:bodyPr>
          <a:lstStyle/>
          <a:p>
            <a:r>
              <a:rPr lang="en-US" sz="2000" dirty="0" smtClean="0"/>
              <a:t>Funny, Funny, Funny</a:t>
            </a:r>
          </a:p>
          <a:p>
            <a:endParaRPr lang="en-US" sz="2000" dirty="0"/>
          </a:p>
          <a:p>
            <a:r>
              <a:rPr lang="en-US" sz="2000" dirty="0" smtClean="0"/>
              <a:t>5 lines</a:t>
            </a:r>
          </a:p>
          <a:p>
            <a:endParaRPr lang="en-US" sz="2000" dirty="0"/>
          </a:p>
          <a:p>
            <a:r>
              <a:rPr lang="en-US" sz="2000" dirty="0" smtClean="0"/>
              <a:t>1</a:t>
            </a:r>
            <a:r>
              <a:rPr lang="en-US" sz="2000" baseline="30000" dirty="0" smtClean="0"/>
              <a:t>st</a:t>
            </a:r>
            <a:r>
              <a:rPr lang="en-US" sz="2000" dirty="0" smtClean="0"/>
              <a:t>, 2</a:t>
            </a:r>
            <a:r>
              <a:rPr lang="en-US" sz="2000" baseline="30000" dirty="0" smtClean="0"/>
              <a:t>nd</a:t>
            </a:r>
            <a:r>
              <a:rPr lang="en-US" sz="2000" dirty="0" smtClean="0"/>
              <a:t>, 5</a:t>
            </a:r>
            <a:r>
              <a:rPr lang="en-US" sz="2000" baseline="30000" dirty="0" smtClean="0"/>
              <a:t>th</a:t>
            </a:r>
            <a:r>
              <a:rPr lang="en-US" sz="2000" dirty="0" smtClean="0"/>
              <a:t> lines rhyme</a:t>
            </a:r>
          </a:p>
          <a:p>
            <a:endParaRPr lang="en-US" sz="2000" dirty="0"/>
          </a:p>
          <a:p>
            <a:r>
              <a:rPr lang="en-US" sz="2000" dirty="0" smtClean="0"/>
              <a:t>3</a:t>
            </a:r>
            <a:r>
              <a:rPr lang="en-US" sz="2000" baseline="30000" dirty="0" smtClean="0"/>
              <a:t>rd</a:t>
            </a:r>
            <a:r>
              <a:rPr lang="en-US" sz="2000" dirty="0" smtClean="0"/>
              <a:t>,4</a:t>
            </a:r>
            <a:r>
              <a:rPr lang="en-US" sz="2000" baseline="30000" dirty="0" smtClean="0"/>
              <a:t>th</a:t>
            </a:r>
            <a:r>
              <a:rPr lang="en-US" sz="2000" dirty="0" smtClean="0"/>
              <a:t> lines rhyme</a:t>
            </a:r>
            <a:endParaRPr lang="en-US" sz="2000" dirty="0"/>
          </a:p>
        </p:txBody>
      </p:sp>
    </p:spTree>
    <p:custDataLst>
      <p:tags r:id="rId1"/>
    </p:custDataLst>
    <p:extLst>
      <p:ext uri="{BB962C8B-B14F-4D97-AF65-F5344CB8AC3E}">
        <p14:creationId xmlns:p14="http://schemas.microsoft.com/office/powerpoint/2010/main" val="119571424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520940" cy="4604277"/>
          </a:xfrm>
        </p:spPr>
        <p:txBody>
          <a:bodyPr>
            <a:normAutofit fontScale="92500" lnSpcReduction="10000"/>
          </a:bodyPr>
          <a:lstStyle/>
          <a:p>
            <a:r>
              <a:rPr lang="en-US" dirty="0"/>
              <a:t>There was a young man from Dealing</a:t>
            </a:r>
            <a:br>
              <a:rPr lang="en-US" dirty="0"/>
            </a:br>
            <a:r>
              <a:rPr lang="en-US" dirty="0"/>
              <a:t>Who caught the bus for Ealing.</a:t>
            </a:r>
            <a:br>
              <a:rPr lang="en-US" dirty="0"/>
            </a:br>
            <a:r>
              <a:rPr lang="en-US" dirty="0"/>
              <a:t>It said on the door</a:t>
            </a:r>
            <a:br>
              <a:rPr lang="en-US" dirty="0"/>
            </a:br>
            <a:r>
              <a:rPr lang="en-US" dirty="0"/>
              <a:t>Don't spit on the floor </a:t>
            </a:r>
            <a:br>
              <a:rPr lang="en-US" dirty="0"/>
            </a:br>
            <a:r>
              <a:rPr lang="en-US" dirty="0"/>
              <a:t>So he jumped up and spat on the </a:t>
            </a:r>
            <a:r>
              <a:rPr lang="en-US" dirty="0" smtClean="0"/>
              <a:t>ceiling</a:t>
            </a:r>
          </a:p>
          <a:p>
            <a:endParaRPr lang="en-US" dirty="0"/>
          </a:p>
          <a:p>
            <a:r>
              <a:rPr lang="en-US" dirty="0"/>
              <a:t>There once was an old man from Esser,</a:t>
            </a:r>
            <a:br>
              <a:rPr lang="en-US" dirty="0"/>
            </a:br>
            <a:r>
              <a:rPr lang="en-US" dirty="0"/>
              <a:t>Whose knowledge grew lesser and lesser.</a:t>
            </a:r>
            <a:br>
              <a:rPr lang="en-US" dirty="0"/>
            </a:br>
            <a:r>
              <a:rPr lang="en-US" dirty="0"/>
              <a:t>   It at last grew so small,</a:t>
            </a:r>
            <a:br>
              <a:rPr lang="en-US" dirty="0"/>
            </a:br>
            <a:r>
              <a:rPr lang="en-US" dirty="0"/>
              <a:t>   He knew nothing at all,</a:t>
            </a:r>
            <a:br>
              <a:rPr lang="en-US" dirty="0"/>
            </a:br>
            <a:r>
              <a:rPr lang="en-US" dirty="0"/>
              <a:t>And now he's a </a:t>
            </a:r>
            <a:r>
              <a:rPr lang="en-US" dirty="0" smtClean="0"/>
              <a:t>college </a:t>
            </a:r>
            <a:r>
              <a:rPr lang="en-US" dirty="0"/>
              <a:t>professor</a:t>
            </a:r>
            <a:r>
              <a:rPr lang="en-US" dirty="0" smtClean="0"/>
              <a:t>.</a:t>
            </a:r>
          </a:p>
          <a:p>
            <a:endParaRPr lang="en-US" dirty="0"/>
          </a:p>
          <a:p>
            <a:r>
              <a:rPr lang="en-US" dirty="0" smtClean="0"/>
              <a:t>There once was a man from Peru,</a:t>
            </a:r>
          </a:p>
          <a:p>
            <a:r>
              <a:rPr lang="en-US" dirty="0" smtClean="0"/>
              <a:t>Who dreamed of eating his shoe,</a:t>
            </a:r>
          </a:p>
          <a:p>
            <a:r>
              <a:rPr lang="en-US" dirty="0" smtClean="0"/>
              <a:t>He awoke with a fright,</a:t>
            </a:r>
          </a:p>
          <a:p>
            <a:r>
              <a:rPr lang="en-US" dirty="0" smtClean="0"/>
              <a:t>In the middle of the night,</a:t>
            </a:r>
          </a:p>
          <a:p>
            <a:r>
              <a:rPr lang="en-US" dirty="0" smtClean="0"/>
              <a:t>And found that his dream had come true!</a:t>
            </a:r>
          </a:p>
          <a:p>
            <a:endParaRPr lang="en-US" dirty="0"/>
          </a:p>
        </p:txBody>
      </p:sp>
    </p:spTree>
    <p:custDataLst>
      <p:tags r:id="rId1"/>
    </p:custDataLst>
    <p:extLst>
      <p:ext uri="{BB962C8B-B14F-4D97-AF65-F5344CB8AC3E}">
        <p14:creationId xmlns:p14="http://schemas.microsoft.com/office/powerpoint/2010/main" val="36575312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762000" y="304800"/>
            <a:ext cx="3200400" cy="6019800"/>
          </a:xfrm>
        </p:spPr>
        <p:txBody>
          <a:bodyPr>
            <a:noAutofit/>
          </a:bodyPr>
          <a:lstStyle/>
          <a:p>
            <a:endParaRPr lang="en-US" sz="1400" b="0" dirty="0"/>
          </a:p>
          <a:p>
            <a:r>
              <a:rPr lang="en-US" sz="1400" b="0" dirty="0"/>
              <a:t> </a:t>
            </a:r>
            <a:r>
              <a:rPr lang="en-US" sz="1400" dirty="0"/>
              <a:t>The Lie </a:t>
            </a:r>
            <a:endParaRPr lang="en-US" sz="1400" b="0" dirty="0"/>
          </a:p>
          <a:p>
            <a:r>
              <a:rPr lang="en-US" sz="1400" b="0" dirty="0"/>
              <a:t>Mother is in the hospital </a:t>
            </a:r>
          </a:p>
          <a:p>
            <a:r>
              <a:rPr lang="en-US" sz="1400" b="0" dirty="0"/>
              <a:t>for an operation </a:t>
            </a:r>
          </a:p>
          <a:p>
            <a:r>
              <a:rPr lang="en-US" sz="1400" b="0" dirty="0"/>
              <a:t>and Grandma Sanderson </a:t>
            </a:r>
          </a:p>
          <a:p>
            <a:r>
              <a:rPr lang="en-US" sz="1400" b="0" dirty="0"/>
              <a:t>has come to take care of us. </a:t>
            </a:r>
          </a:p>
          <a:p>
            <a:r>
              <a:rPr lang="en-US" sz="1400" b="0" dirty="0"/>
              <a:t>She’s strict. </a:t>
            </a:r>
          </a:p>
          <a:p>
            <a:r>
              <a:rPr lang="en-US" sz="1400" b="0" dirty="0"/>
              <a:t>If I’m two minutes </a:t>
            </a:r>
          </a:p>
          <a:p>
            <a:r>
              <a:rPr lang="en-US" sz="1400" b="0" dirty="0"/>
              <a:t>late from play, </a:t>
            </a:r>
          </a:p>
          <a:p>
            <a:r>
              <a:rPr lang="en-US" sz="1400" b="0" dirty="0"/>
              <a:t>she grips my wrist tightly </a:t>
            </a:r>
          </a:p>
          <a:p>
            <a:r>
              <a:rPr lang="en-US" sz="1400" b="0" dirty="0"/>
              <a:t>and swings me to a chair </a:t>
            </a:r>
          </a:p>
          <a:p>
            <a:r>
              <a:rPr lang="en-US" sz="1400" b="0" dirty="0"/>
              <a:t>to think about it. </a:t>
            </a:r>
          </a:p>
          <a:p>
            <a:r>
              <a:rPr lang="en-US" sz="1400" b="0" dirty="0"/>
              <a:t>I skin my knee </a:t>
            </a:r>
          </a:p>
          <a:p>
            <a:r>
              <a:rPr lang="en-US" sz="1400" b="0" dirty="0"/>
              <a:t>and get a deep cut. </a:t>
            </a:r>
          </a:p>
          <a:p>
            <a:r>
              <a:rPr lang="en-US" sz="1400" b="0" dirty="0"/>
              <a:t>She looks worried. </a:t>
            </a:r>
          </a:p>
          <a:p>
            <a:r>
              <a:rPr lang="en-US" sz="1400" b="0" dirty="0"/>
              <a:t>“When you go to school, </a:t>
            </a:r>
          </a:p>
          <a:p>
            <a:r>
              <a:rPr lang="en-US" sz="1400" b="0" dirty="0"/>
              <a:t>ask the nurse what to do.” </a:t>
            </a:r>
          </a:p>
          <a:p>
            <a:r>
              <a:rPr lang="en-US" sz="1400" b="0" dirty="0"/>
              <a:t>On the way home, </a:t>
            </a:r>
          </a:p>
          <a:p>
            <a:r>
              <a:rPr lang="en-US" sz="1400" b="0" dirty="0"/>
              <a:t>I remember I’ve forgotten. </a:t>
            </a:r>
            <a:endParaRPr lang="en-US" sz="1400" dirty="0"/>
          </a:p>
        </p:txBody>
      </p:sp>
      <p:sp>
        <p:nvSpPr>
          <p:cNvPr id="15" name="Content Placeholder 14"/>
          <p:cNvSpPr>
            <a:spLocks noGrp="1"/>
          </p:cNvSpPr>
          <p:nvPr>
            <p:ph sz="half" idx="2"/>
          </p:nvPr>
        </p:nvSpPr>
        <p:spPr>
          <a:xfrm>
            <a:off x="4572000" y="762000"/>
            <a:ext cx="3200400" cy="5410200"/>
          </a:xfrm>
        </p:spPr>
        <p:txBody>
          <a:bodyPr>
            <a:normAutofit fontScale="25000" lnSpcReduction="20000"/>
          </a:bodyPr>
          <a:lstStyle/>
          <a:p>
            <a:endParaRPr lang="en-US" b="0" dirty="0"/>
          </a:p>
          <a:p>
            <a:r>
              <a:rPr lang="en-US" sz="5600" b="0" dirty="0"/>
              <a:t> I know this is more serious </a:t>
            </a:r>
          </a:p>
          <a:p>
            <a:r>
              <a:rPr lang="en-US" sz="5600" b="0" dirty="0"/>
              <a:t>than being late from play. </a:t>
            </a:r>
          </a:p>
          <a:p>
            <a:r>
              <a:rPr lang="en-US" sz="5600" b="0" dirty="0"/>
              <a:t>I imagine a spanking, </a:t>
            </a:r>
          </a:p>
          <a:p>
            <a:r>
              <a:rPr lang="en-US" sz="5600" b="0" dirty="0"/>
              <a:t>early to bed for a week, </a:t>
            </a:r>
          </a:p>
          <a:p>
            <a:r>
              <a:rPr lang="en-US" sz="5600" b="0" dirty="0"/>
              <a:t>or extra work on Saturday. </a:t>
            </a:r>
          </a:p>
          <a:p>
            <a:r>
              <a:rPr lang="en-US" sz="5600" b="0" dirty="0"/>
              <a:t>She asks me what the nurse said. </a:t>
            </a:r>
          </a:p>
          <a:p>
            <a:r>
              <a:rPr lang="en-US" sz="5600" b="0" dirty="0"/>
              <a:t>“Wash it very carefully </a:t>
            </a:r>
          </a:p>
          <a:p>
            <a:r>
              <a:rPr lang="en-US" sz="5600" b="0" dirty="0"/>
              <a:t>with soap and water, </a:t>
            </a:r>
          </a:p>
          <a:p>
            <a:r>
              <a:rPr lang="en-US" sz="5600" b="0" dirty="0"/>
              <a:t>dry it, put on </a:t>
            </a:r>
            <a:r>
              <a:rPr lang="en-US" sz="5600" b="0" dirty="0" smtClean="0"/>
              <a:t>Vaseline </a:t>
            </a:r>
            <a:endParaRPr lang="en-US" sz="5600" b="0" dirty="0"/>
          </a:p>
          <a:p>
            <a:r>
              <a:rPr lang="en-US" sz="5600" b="0" dirty="0"/>
              <a:t>and then place a </a:t>
            </a:r>
            <a:r>
              <a:rPr lang="en-US" sz="5600" b="0" dirty="0" smtClean="0"/>
              <a:t>Band-Aid </a:t>
            </a:r>
            <a:r>
              <a:rPr lang="en-US" sz="5600" b="0" dirty="0"/>
              <a:t>over the top.” </a:t>
            </a:r>
          </a:p>
          <a:p>
            <a:r>
              <a:rPr lang="en-US" sz="5600" b="0" dirty="0"/>
              <a:t>(That’s what Mother </a:t>
            </a:r>
          </a:p>
          <a:p>
            <a:r>
              <a:rPr lang="en-US" sz="5600" b="0" dirty="0"/>
              <a:t>would have said, </a:t>
            </a:r>
          </a:p>
          <a:p>
            <a:r>
              <a:rPr lang="en-US" sz="5600" b="0" dirty="0"/>
              <a:t>except she’d use </a:t>
            </a:r>
          </a:p>
          <a:p>
            <a:r>
              <a:rPr lang="en-US" sz="5600" b="0" dirty="0"/>
              <a:t>iodine which stings.) </a:t>
            </a:r>
          </a:p>
          <a:p>
            <a:r>
              <a:rPr lang="en-US" sz="5600" b="0" i="1" dirty="0"/>
              <a:t>-Donald Graves </a:t>
            </a:r>
            <a:endParaRPr lang="en-US" sz="5600" b="0" dirty="0"/>
          </a:p>
          <a:p>
            <a:endParaRPr lang="en-US" sz="5600" b="0" dirty="0"/>
          </a:p>
          <a:p>
            <a:r>
              <a:rPr lang="en-US" sz="5600" b="0" dirty="0"/>
              <a:t> </a:t>
            </a:r>
          </a:p>
        </p:txBody>
      </p:sp>
    </p:spTree>
    <p:custDataLst>
      <p:tags r:id="rId1"/>
    </p:custDataLst>
    <p:extLst>
      <p:ext uri="{BB962C8B-B14F-4D97-AF65-F5344CB8AC3E}">
        <p14:creationId xmlns:p14="http://schemas.microsoft.com/office/powerpoint/2010/main" val="41890275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8600"/>
            <a:ext cx="7520940" cy="4451877"/>
          </a:xfrm>
        </p:spPr>
        <p:txBody>
          <a:bodyPr>
            <a:normAutofit/>
          </a:bodyPr>
          <a:lstStyle/>
          <a:p>
            <a:r>
              <a:rPr lang="en-US" sz="2800" dirty="0" smtClean="0"/>
              <a:t>Come up with two different list of rhyming words.</a:t>
            </a:r>
          </a:p>
          <a:p>
            <a:r>
              <a:rPr lang="en-US" sz="2800" dirty="0" smtClean="0"/>
              <a:t>Bat, cat , mat, rat, etc.</a:t>
            </a:r>
          </a:p>
          <a:p>
            <a:r>
              <a:rPr lang="en-US" sz="2800" dirty="0" smtClean="0"/>
              <a:t>Dog, hog, bog, etc.</a:t>
            </a:r>
          </a:p>
          <a:p>
            <a:endParaRPr lang="en-US" sz="2800" dirty="0"/>
          </a:p>
          <a:p>
            <a:r>
              <a:rPr lang="en-US" sz="2800" dirty="0" smtClean="0"/>
              <a:t>Now write a Limerick.  Don’t forget to rhyme your lines!</a:t>
            </a:r>
          </a:p>
          <a:p>
            <a:endParaRPr lang="en-US" sz="2800" dirty="0"/>
          </a:p>
          <a:p>
            <a:r>
              <a:rPr lang="en-US" sz="2800" dirty="0" smtClean="0"/>
              <a:t>Be creative</a:t>
            </a:r>
            <a:endParaRPr lang="en-US" sz="2800" dirty="0"/>
          </a:p>
        </p:txBody>
      </p:sp>
    </p:spTree>
    <p:custDataLst>
      <p:tags r:id="rId1"/>
    </p:custDataLst>
    <p:extLst>
      <p:ext uri="{BB962C8B-B14F-4D97-AF65-F5344CB8AC3E}">
        <p14:creationId xmlns:p14="http://schemas.microsoft.com/office/powerpoint/2010/main" val="30428890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from </a:t>
            </a:r>
            <a:r>
              <a:rPr lang="en-US" u="sng" dirty="0" smtClean="0"/>
              <a:t>poetry world weekly:</a:t>
            </a:r>
            <a:endParaRPr lang="en-US" dirty="0"/>
          </a:p>
        </p:txBody>
      </p:sp>
      <p:sp>
        <p:nvSpPr>
          <p:cNvPr id="3" name="Content Placeholder 2"/>
          <p:cNvSpPr>
            <a:spLocks noGrp="1"/>
          </p:cNvSpPr>
          <p:nvPr>
            <p:ph idx="1"/>
          </p:nvPr>
        </p:nvSpPr>
        <p:spPr/>
        <p:txBody>
          <a:bodyPr/>
          <a:lstStyle/>
          <a:p>
            <a:r>
              <a:rPr lang="en-US" dirty="0" smtClean="0"/>
              <a:t>Assignment #7:</a:t>
            </a:r>
          </a:p>
          <a:p>
            <a:endParaRPr lang="en-US" dirty="0"/>
          </a:p>
          <a:p>
            <a:r>
              <a:rPr lang="en-US" dirty="0" smtClean="0"/>
              <a:t>Develop  a comic strip that portrays your Limerick.</a:t>
            </a:r>
          </a:p>
          <a:p>
            <a:endParaRPr lang="en-US" dirty="0" smtClean="0"/>
          </a:p>
          <a:p>
            <a:r>
              <a:rPr lang="en-US" dirty="0" smtClean="0"/>
              <a:t>Your next promotion depends on you being creative, neat, and efficient.</a:t>
            </a:r>
          </a:p>
          <a:p>
            <a:endParaRPr lang="en-US" dirty="0"/>
          </a:p>
        </p:txBody>
      </p:sp>
    </p:spTree>
    <p:custDataLst>
      <p:tags r:id="rId1"/>
    </p:custDataLst>
    <p:extLst>
      <p:ext uri="{BB962C8B-B14F-4D97-AF65-F5344CB8AC3E}">
        <p14:creationId xmlns:p14="http://schemas.microsoft.com/office/powerpoint/2010/main" val="410680491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Rhyming Couplets</a:t>
            </a:r>
            <a:endParaRPr lang="en-US" dirty="0"/>
          </a:p>
        </p:txBody>
      </p:sp>
      <p:sp>
        <p:nvSpPr>
          <p:cNvPr id="3" name="Content Placeholder 2"/>
          <p:cNvSpPr>
            <a:spLocks noGrp="1"/>
          </p:cNvSpPr>
          <p:nvPr>
            <p:ph idx="1"/>
          </p:nvPr>
        </p:nvSpPr>
        <p:spPr/>
        <p:txBody>
          <a:bodyPr>
            <a:noAutofit/>
          </a:bodyPr>
          <a:lstStyle/>
          <a:p>
            <a:r>
              <a:rPr lang="en-US" sz="1800" dirty="0"/>
              <a:t>In Couplet poems, lines 1 and 2 rhyme, and lines 3 and 4 rhyme (not necessarily with lines 1 and 2). There are usually 4-6 lines to a verse.</a:t>
            </a:r>
          </a:p>
          <a:p>
            <a:r>
              <a:rPr lang="en-US" sz="1800" dirty="0" smtClean="0"/>
              <a:t>      .....</a:t>
            </a:r>
            <a:r>
              <a:rPr lang="en-US" sz="1800" dirty="0"/>
              <a:t>bat A </a:t>
            </a:r>
            <a:br>
              <a:rPr lang="en-US" sz="1800" dirty="0"/>
            </a:br>
            <a:r>
              <a:rPr lang="en-US" sz="1800" dirty="0"/>
              <a:t>.....cat A</a:t>
            </a:r>
            <a:br>
              <a:rPr lang="en-US" sz="1800" dirty="0"/>
            </a:br>
            <a:r>
              <a:rPr lang="en-US" sz="1800" dirty="0"/>
              <a:t>.....dog B </a:t>
            </a:r>
            <a:br>
              <a:rPr lang="en-US" sz="1800" dirty="0"/>
            </a:br>
            <a:r>
              <a:rPr lang="en-US" sz="1800" dirty="0"/>
              <a:t>.....log </a:t>
            </a:r>
            <a:r>
              <a:rPr lang="en-US" sz="1800" dirty="0" smtClean="0"/>
              <a:t>B</a:t>
            </a:r>
          </a:p>
          <a:p>
            <a:endParaRPr lang="en-US" sz="1800" dirty="0"/>
          </a:p>
          <a:p>
            <a:r>
              <a:rPr lang="en-US" sz="1800" dirty="0"/>
              <a:t>Behold the hippopotamus!</a:t>
            </a:r>
            <a:br>
              <a:rPr lang="en-US" sz="1800" dirty="0"/>
            </a:br>
            <a:r>
              <a:rPr lang="en-US" sz="1800" dirty="0"/>
              <a:t>We laugh at how he looks to us,</a:t>
            </a:r>
            <a:br>
              <a:rPr lang="en-US" sz="1800" dirty="0"/>
            </a:br>
            <a:r>
              <a:rPr lang="en-US" sz="1800" dirty="0"/>
              <a:t>And yet in moments dank and grim,</a:t>
            </a:r>
            <a:br>
              <a:rPr lang="en-US" sz="1800" dirty="0"/>
            </a:br>
            <a:r>
              <a:rPr lang="en-US" sz="1800" dirty="0"/>
              <a:t>I wonder how we look to him.</a:t>
            </a:r>
            <a:br>
              <a:rPr lang="en-US" sz="1800" dirty="0"/>
            </a:br>
            <a:r>
              <a:rPr lang="en-US" sz="1800" dirty="0"/>
              <a:t/>
            </a:r>
            <a:br>
              <a:rPr lang="en-US" sz="1800" dirty="0"/>
            </a:br>
            <a:endParaRPr lang="en-US" sz="1800" dirty="0"/>
          </a:p>
        </p:txBody>
      </p:sp>
    </p:spTree>
    <p:custDataLst>
      <p:tags r:id="rId1"/>
    </p:custDataLst>
    <p:extLst>
      <p:ext uri="{BB962C8B-B14F-4D97-AF65-F5344CB8AC3E}">
        <p14:creationId xmlns:p14="http://schemas.microsoft.com/office/powerpoint/2010/main" val="416503405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761999"/>
            <a:ext cx="7772400" cy="3693319"/>
          </a:xfrm>
          <a:prstGeom prst="rect">
            <a:avLst/>
          </a:prstGeom>
          <a:noFill/>
        </p:spPr>
        <p:txBody>
          <a:bodyPr wrap="square" rtlCol="0">
            <a:spAutoFit/>
          </a:bodyPr>
          <a:lstStyle/>
          <a:p>
            <a:r>
              <a:rPr lang="en-US" dirty="0" smtClean="0"/>
              <a:t>I hate it when Mom blows her cool.</a:t>
            </a:r>
          </a:p>
          <a:p>
            <a:r>
              <a:rPr lang="en-US" dirty="0" smtClean="0"/>
              <a:t>Her eyes bug out, she starts to drool.</a:t>
            </a:r>
          </a:p>
          <a:p>
            <a:endParaRPr lang="en-US" dirty="0"/>
          </a:p>
          <a:p>
            <a:r>
              <a:rPr lang="en-US" dirty="0" smtClean="0"/>
              <a:t>Let’s sum it up:  I cannot add.</a:t>
            </a:r>
          </a:p>
          <a:p>
            <a:r>
              <a:rPr lang="en-US" dirty="0" smtClean="0"/>
              <a:t>Finding a difference drives me mad</a:t>
            </a:r>
          </a:p>
          <a:p>
            <a:endParaRPr lang="en-US" dirty="0"/>
          </a:p>
          <a:p>
            <a:r>
              <a:rPr lang="en-US" dirty="0" smtClean="0"/>
              <a:t>There was a little guinea-pig,</a:t>
            </a:r>
          </a:p>
          <a:p>
            <a:r>
              <a:rPr lang="en-US" dirty="0" smtClean="0"/>
              <a:t>Who, being little, was not big;</a:t>
            </a:r>
          </a:p>
          <a:p>
            <a:endParaRPr lang="en-US" dirty="0"/>
          </a:p>
          <a:p>
            <a:r>
              <a:rPr lang="en-US" b="1" dirty="0" smtClean="0"/>
              <a:t>Now it is your turn.  You need to write a poem using rhyming couplets.  It needs to be 4 lines.  The rhyming scheme will be AABB.</a:t>
            </a:r>
          </a:p>
          <a:p>
            <a:endParaRPr lang="en-US" b="1" dirty="0"/>
          </a:p>
          <a:p>
            <a:r>
              <a:rPr lang="en-US" b="1" dirty="0" smtClean="0"/>
              <a:t>Be</a:t>
            </a:r>
            <a:r>
              <a:rPr lang="en-US" b="1" i="1" dirty="0" smtClean="0"/>
              <a:t> creative and have fun!</a:t>
            </a:r>
            <a:endParaRPr lang="en-US" b="1" dirty="0"/>
          </a:p>
        </p:txBody>
      </p:sp>
    </p:spTree>
    <p:custDataLst>
      <p:tags r:id="rId1"/>
    </p:custDataLst>
    <p:extLst>
      <p:ext uri="{BB962C8B-B14F-4D97-AF65-F5344CB8AC3E}">
        <p14:creationId xmlns:p14="http://schemas.microsoft.com/office/powerpoint/2010/main" val="653407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1" end="1"/>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3">
                                            <p:txEl>
                                              <p:pRg st="3" end="3"/>
                                            </p:txEl>
                                          </p:spTgt>
                                        </p:tgtEl>
                                      </p:cBhvr>
                                      <p:by x="150000" y="150000"/>
                                    </p:animScale>
                                  </p:childTnLst>
                                </p:cTn>
                              </p:par>
                              <p:par>
                                <p:cTn id="13" presetID="6" presetClass="emph" presetSubtype="0" fill="hold" nodeType="withEffect">
                                  <p:stCondLst>
                                    <p:cond delay="0"/>
                                  </p:stCondLst>
                                  <p:childTnLst>
                                    <p:animScale>
                                      <p:cBhvr>
                                        <p:cTn id="14" dur="2000" fill="hold"/>
                                        <p:tgtEl>
                                          <p:spTgt spid="3">
                                            <p:txEl>
                                              <p:pRg st="4" end="4"/>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3">
                                            <p:txEl>
                                              <p:pRg st="6" end="6"/>
                                            </p:txEl>
                                          </p:spTgt>
                                        </p:tgtEl>
                                      </p:cBhvr>
                                      <p:by x="150000" y="150000"/>
                                    </p:animScale>
                                  </p:childTnLst>
                                </p:cTn>
                              </p:par>
                              <p:par>
                                <p:cTn id="19" presetID="6" presetClass="emph" presetSubtype="0" fill="hold" nodeType="withEffect">
                                  <p:stCondLst>
                                    <p:cond delay="0"/>
                                  </p:stCondLst>
                                  <p:childTnLst>
                                    <p:animScale>
                                      <p:cBhvr>
                                        <p:cTn id="20" dur="2000" fill="hold"/>
                                        <p:tgtEl>
                                          <p:spTgt spid="3">
                                            <p:txEl>
                                              <p:pRg st="7" end="7"/>
                                            </p:txEl>
                                          </p:spTgt>
                                        </p:tgtEl>
                                      </p:cBhvr>
                                      <p:by x="150000" y="15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p:cTn id="2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from </a:t>
            </a:r>
            <a:r>
              <a:rPr lang="en-US" u="sng" dirty="0" smtClean="0"/>
              <a:t>poetry world weekly:</a:t>
            </a:r>
            <a:endParaRPr lang="en-US" dirty="0"/>
          </a:p>
        </p:txBody>
      </p:sp>
      <p:sp>
        <p:nvSpPr>
          <p:cNvPr id="3" name="Content Placeholder 2"/>
          <p:cNvSpPr>
            <a:spLocks noGrp="1"/>
          </p:cNvSpPr>
          <p:nvPr>
            <p:ph idx="1"/>
          </p:nvPr>
        </p:nvSpPr>
        <p:spPr/>
        <p:txBody>
          <a:bodyPr/>
          <a:lstStyle/>
          <a:p>
            <a:r>
              <a:rPr lang="en-US" dirty="0" smtClean="0"/>
              <a:t>Assignment #8:</a:t>
            </a:r>
            <a:endParaRPr lang="en-US" dirty="0"/>
          </a:p>
          <a:p>
            <a:r>
              <a:rPr lang="en-US" dirty="0" smtClean="0"/>
              <a:t>You will need to design a book cover for your poetry collection.  Your cover should be neat, include the author’s name, and have a title.  </a:t>
            </a:r>
          </a:p>
          <a:p>
            <a:endParaRPr lang="en-US" dirty="0"/>
          </a:p>
          <a:p>
            <a:r>
              <a:rPr lang="en-US" dirty="0" smtClean="0"/>
              <a:t>Congratulation:  You have been promoted to Publisher!  Way to go!!</a:t>
            </a:r>
            <a:endParaRPr lang="en-US" dirty="0"/>
          </a:p>
        </p:txBody>
      </p:sp>
    </p:spTree>
    <p:custDataLst>
      <p:tags r:id="rId1"/>
    </p:custDataLst>
    <p:extLst>
      <p:ext uri="{BB962C8B-B14F-4D97-AF65-F5344CB8AC3E}">
        <p14:creationId xmlns:p14="http://schemas.microsoft.com/office/powerpoint/2010/main" val="24364705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304800"/>
            <a:ext cx="7520940" cy="4375677"/>
          </a:xfrm>
        </p:spPr>
        <p:txBody>
          <a:bodyPr/>
          <a:lstStyle/>
          <a:p>
            <a:pPr algn="ctr"/>
            <a:endParaRPr lang="en-US" dirty="0"/>
          </a:p>
          <a:p>
            <a:pPr algn="ctr"/>
            <a:endParaRPr lang="en-US" dirty="0" smtClean="0"/>
          </a:p>
          <a:p>
            <a:pPr algn="ctr"/>
            <a:endParaRPr lang="en-US" dirty="0"/>
          </a:p>
          <a:p>
            <a:pPr algn="ctr"/>
            <a:r>
              <a:rPr lang="en-US" sz="9600" dirty="0" smtClean="0"/>
              <a:t>The</a:t>
            </a:r>
          </a:p>
          <a:p>
            <a:pPr algn="ctr"/>
            <a:r>
              <a:rPr lang="en-US" sz="9600" dirty="0" smtClean="0"/>
              <a:t>End</a:t>
            </a:r>
            <a:endParaRPr lang="en-US" sz="9600" dirty="0"/>
          </a:p>
        </p:txBody>
      </p:sp>
    </p:spTree>
    <p:custDataLst>
      <p:tags r:id="rId1"/>
    </p:custDataLst>
    <p:extLst>
      <p:ext uri="{BB962C8B-B14F-4D97-AF65-F5344CB8AC3E}">
        <p14:creationId xmlns:p14="http://schemas.microsoft.com/office/powerpoint/2010/main" val="157776934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228600"/>
            <a:ext cx="3200400" cy="5486400"/>
          </a:xfrm>
        </p:spPr>
        <p:txBody>
          <a:bodyPr>
            <a:normAutofit fontScale="25000" lnSpcReduction="20000"/>
          </a:bodyPr>
          <a:lstStyle/>
          <a:p>
            <a:endParaRPr lang="en-US" b="0" dirty="0"/>
          </a:p>
          <a:p>
            <a:r>
              <a:rPr lang="en-US" b="0" dirty="0"/>
              <a:t> </a:t>
            </a:r>
            <a:r>
              <a:rPr lang="en-US" sz="7200" dirty="0"/>
              <a:t>Papa’s Fishing Hole </a:t>
            </a:r>
            <a:endParaRPr lang="en-US" sz="7200" b="0" dirty="0"/>
          </a:p>
          <a:p>
            <a:r>
              <a:rPr lang="en-US" sz="6400" b="0" dirty="0"/>
              <a:t>I place my tiny hand in his </a:t>
            </a:r>
          </a:p>
          <a:p>
            <a:r>
              <a:rPr lang="en-US" sz="6400" b="0" dirty="0"/>
              <a:t>as we walk to Papa’s Fishing Hole. </a:t>
            </a:r>
          </a:p>
          <a:p>
            <a:r>
              <a:rPr lang="en-US" sz="6400" b="0" dirty="0"/>
              <a:t>I hand him a wiggling night crawler </a:t>
            </a:r>
          </a:p>
          <a:p>
            <a:r>
              <a:rPr lang="en-US" sz="6400" b="0" dirty="0"/>
              <a:t>fighting for his life. </a:t>
            </a:r>
          </a:p>
          <a:p>
            <a:r>
              <a:rPr lang="en-US" sz="6400" b="0" dirty="0"/>
              <a:t>The deadly hook squishes </a:t>
            </a:r>
          </a:p>
          <a:p>
            <a:r>
              <a:rPr lang="en-US" sz="6400" b="0" dirty="0"/>
              <a:t>through the worm’s head, </a:t>
            </a:r>
          </a:p>
          <a:p>
            <a:r>
              <a:rPr lang="en-US" sz="6400" b="0" dirty="0"/>
              <a:t>and I watch the brown guts ooze out. </a:t>
            </a:r>
          </a:p>
          <a:p>
            <a:r>
              <a:rPr lang="en-US" sz="6400" b="0" dirty="0"/>
              <a:t>Papa throws the pole’s long arm back </a:t>
            </a:r>
          </a:p>
          <a:p>
            <a:r>
              <a:rPr lang="en-US" sz="6400" b="0" dirty="0"/>
              <a:t>and then forward. </a:t>
            </a:r>
          </a:p>
          <a:p>
            <a:r>
              <a:rPr lang="en-US" sz="6400" b="0" dirty="0"/>
              <a:t>The line lands in a merky spot </a:t>
            </a:r>
          </a:p>
          <a:p>
            <a:r>
              <a:rPr lang="en-US" sz="6400" b="0" dirty="0"/>
              <a:t>along the reedy shore. </a:t>
            </a:r>
          </a:p>
          <a:p>
            <a:r>
              <a:rPr lang="en-US" sz="6400" b="0" dirty="0"/>
              <a:t>Now I get to reel it in. </a:t>
            </a:r>
          </a:p>
          <a:p>
            <a:r>
              <a:rPr lang="en-US" sz="6400" b="0" dirty="0"/>
              <a:t>Nothing yet, he says. </a:t>
            </a:r>
          </a:p>
          <a:p>
            <a:r>
              <a:rPr lang="en-US" sz="6400" b="0" dirty="0"/>
              <a:t>He casts again. I reel it in. </a:t>
            </a:r>
          </a:p>
          <a:p>
            <a:r>
              <a:rPr lang="en-US" sz="6400" b="0" dirty="0"/>
              <a:t>Still nothing. </a:t>
            </a:r>
            <a:endParaRPr lang="en-US" sz="6400" dirty="0"/>
          </a:p>
        </p:txBody>
      </p:sp>
      <p:sp>
        <p:nvSpPr>
          <p:cNvPr id="9" name="Content Placeholder 8"/>
          <p:cNvSpPr>
            <a:spLocks noGrp="1"/>
          </p:cNvSpPr>
          <p:nvPr>
            <p:ph sz="half" idx="2"/>
          </p:nvPr>
        </p:nvSpPr>
        <p:spPr>
          <a:xfrm>
            <a:off x="4648200" y="381000"/>
            <a:ext cx="3200400" cy="5410200"/>
          </a:xfrm>
        </p:spPr>
        <p:txBody>
          <a:bodyPr>
            <a:normAutofit fontScale="25000" lnSpcReduction="20000"/>
          </a:bodyPr>
          <a:lstStyle/>
          <a:p>
            <a:endParaRPr lang="en-US" b="0" dirty="0"/>
          </a:p>
          <a:p>
            <a:r>
              <a:rPr lang="en-US" b="0" dirty="0"/>
              <a:t> </a:t>
            </a:r>
            <a:r>
              <a:rPr lang="en-US" sz="6400" b="0" dirty="0"/>
              <a:t>Three time’s a charm, he says. </a:t>
            </a:r>
          </a:p>
          <a:p>
            <a:r>
              <a:rPr lang="en-US" sz="6400" b="0" dirty="0"/>
              <a:t>He casts. </a:t>
            </a:r>
          </a:p>
          <a:p>
            <a:r>
              <a:rPr lang="en-US" sz="6400" b="0" dirty="0"/>
              <a:t>A strike. </a:t>
            </a:r>
          </a:p>
          <a:p>
            <a:r>
              <a:rPr lang="en-US" sz="6400" b="0" dirty="0"/>
              <a:t>We turn the crank together. </a:t>
            </a:r>
          </a:p>
          <a:p>
            <a:r>
              <a:rPr lang="en-US" sz="6400" b="0" dirty="0"/>
              <a:t>The fish jumps from the water </a:t>
            </a:r>
          </a:p>
          <a:p>
            <a:r>
              <a:rPr lang="en-US" sz="6400" b="0" dirty="0"/>
              <a:t>and his colors form a rainbow </a:t>
            </a:r>
          </a:p>
          <a:p>
            <a:r>
              <a:rPr lang="en-US" sz="6400" b="0" dirty="0"/>
              <a:t>as he arches his body above the reeds. </a:t>
            </a:r>
          </a:p>
          <a:p>
            <a:r>
              <a:rPr lang="en-US" sz="6400" b="0" dirty="0"/>
              <a:t>My Papa handles him </a:t>
            </a:r>
          </a:p>
          <a:p>
            <a:r>
              <a:rPr lang="en-US" sz="6400" b="0" dirty="0"/>
              <a:t>with the skill of a master </a:t>
            </a:r>
          </a:p>
          <a:p>
            <a:r>
              <a:rPr lang="en-US" sz="6400" b="0" dirty="0"/>
              <a:t>as I stop helping to watch him work. </a:t>
            </a:r>
          </a:p>
          <a:p>
            <a:r>
              <a:rPr lang="en-US" sz="6400" b="0" dirty="0"/>
              <a:t>A stiff jerk, a quick reel, a stiff jerk again. </a:t>
            </a:r>
          </a:p>
          <a:p>
            <a:r>
              <a:rPr lang="en-US" sz="6400" b="0" dirty="0"/>
              <a:t>The fish doesn’t have a chance, I yell. </a:t>
            </a:r>
          </a:p>
          <a:p>
            <a:r>
              <a:rPr lang="en-US" sz="6400" b="0" dirty="0"/>
              <a:t>I know. I know. I know, he says. </a:t>
            </a:r>
          </a:p>
          <a:p>
            <a:r>
              <a:rPr lang="en-US" sz="6400" b="0" i="1" dirty="0"/>
              <a:t>-Elisabeth D. Babin </a:t>
            </a:r>
            <a:endParaRPr lang="en-US" sz="6400" dirty="0"/>
          </a:p>
        </p:txBody>
      </p:sp>
    </p:spTree>
    <p:custDataLst>
      <p:tags r:id="rId1"/>
    </p:custDataLst>
    <p:extLst>
      <p:ext uri="{BB962C8B-B14F-4D97-AF65-F5344CB8AC3E}">
        <p14:creationId xmlns:p14="http://schemas.microsoft.com/office/powerpoint/2010/main" val="26983306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14066"/>
            <a:ext cx="6477000" cy="5262979"/>
          </a:xfrm>
          <a:prstGeom prst="rect">
            <a:avLst/>
          </a:prstGeom>
          <a:noFill/>
        </p:spPr>
        <p:txBody>
          <a:bodyPr wrap="square" rtlCol="0">
            <a:spAutoFit/>
          </a:bodyPr>
          <a:lstStyle/>
          <a:p>
            <a:r>
              <a:rPr lang="en-US" sz="2400" dirty="0" smtClean="0"/>
              <a:t>Answer the following questions using the poem “Papa’s Fishing Hole”. </a:t>
            </a:r>
          </a:p>
          <a:p>
            <a:r>
              <a:rPr lang="en-US" sz="2400" dirty="0" smtClean="0"/>
              <a:t>Who are the characters in the poem? </a:t>
            </a:r>
          </a:p>
          <a:p>
            <a:r>
              <a:rPr lang="en-US" sz="2400" dirty="0" smtClean="0"/>
              <a:t>What </a:t>
            </a:r>
            <a:r>
              <a:rPr lang="en-US" sz="2400" dirty="0"/>
              <a:t>do you know about the speaker in the poem? </a:t>
            </a:r>
          </a:p>
          <a:p>
            <a:r>
              <a:rPr lang="en-US" sz="2400" dirty="0"/>
              <a:t>What character traits </a:t>
            </a:r>
            <a:r>
              <a:rPr lang="en-US" sz="2400" dirty="0" smtClean="0"/>
              <a:t>do </a:t>
            </a:r>
            <a:r>
              <a:rPr lang="en-US" sz="2400" dirty="0"/>
              <a:t>each of the characters have? What evidence in the poem shows this? </a:t>
            </a:r>
          </a:p>
          <a:p>
            <a:r>
              <a:rPr lang="en-US" sz="2400" dirty="0"/>
              <a:t>What is the setting of the poem? (time and place) </a:t>
            </a:r>
          </a:p>
          <a:p>
            <a:r>
              <a:rPr lang="en-US" sz="2400" dirty="0"/>
              <a:t>What types of conflicts occur in the poem? (hint: there is more than one) </a:t>
            </a:r>
          </a:p>
          <a:p>
            <a:r>
              <a:rPr lang="en-US" sz="2400" dirty="0"/>
              <a:t>What is the mood of the poem? </a:t>
            </a:r>
          </a:p>
          <a:p>
            <a:r>
              <a:rPr lang="en-US" sz="2400" dirty="0"/>
              <a:t>Draw a small plot line. Tell what happens in the beginning, middle and end of the </a:t>
            </a:r>
            <a:r>
              <a:rPr lang="en-US" sz="2400" dirty="0" smtClean="0"/>
              <a:t>poem.</a:t>
            </a:r>
            <a:endParaRPr lang="en-US" sz="2400" dirty="0"/>
          </a:p>
        </p:txBody>
      </p:sp>
    </p:spTree>
    <p:custDataLst>
      <p:tags r:id="rId1"/>
    </p:custDataLst>
    <p:extLst>
      <p:ext uri="{BB962C8B-B14F-4D97-AF65-F5344CB8AC3E}">
        <p14:creationId xmlns:p14="http://schemas.microsoft.com/office/powerpoint/2010/main" val="3261940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09600"/>
            <a:ext cx="8153400" cy="369332"/>
          </a:xfrm>
          <a:prstGeom prst="rect">
            <a:avLst/>
          </a:prstGeom>
          <a:noFill/>
        </p:spPr>
        <p:txBody>
          <a:bodyPr wrap="square" rtlCol="0">
            <a:spAutoFit/>
          </a:bodyPr>
          <a:lstStyle/>
          <a:p>
            <a:endParaRPr lang="en-US" dirty="0"/>
          </a:p>
        </p:txBody>
      </p:sp>
      <p:sp>
        <p:nvSpPr>
          <p:cNvPr id="4" name="TextBox 3"/>
          <p:cNvSpPr txBox="1"/>
          <p:nvPr/>
        </p:nvSpPr>
        <p:spPr>
          <a:xfrm>
            <a:off x="685800" y="457200"/>
            <a:ext cx="8153400" cy="5355312"/>
          </a:xfrm>
          <a:prstGeom prst="rect">
            <a:avLst/>
          </a:prstGeom>
          <a:noFill/>
        </p:spPr>
        <p:txBody>
          <a:bodyPr wrap="square" rtlCol="0">
            <a:spAutoFit/>
          </a:bodyPr>
          <a:lstStyle/>
          <a:p>
            <a:r>
              <a:rPr lang="en-US" b="1" dirty="0"/>
              <a:t>Writing narrative poetry </a:t>
            </a:r>
            <a:endParaRPr lang="en-US" dirty="0"/>
          </a:p>
          <a:p>
            <a:r>
              <a:rPr lang="en-US" dirty="0"/>
              <a:t>When writing narrative poetry a good place to start is with your own life’s experiences. Choose experiences that can be captured in a snapshot. Do you have a favorite photograph of you playing baseball when you were 6 years old? Or, how about the funny picture on your first birthday with </a:t>
            </a:r>
            <a:r>
              <a:rPr lang="en-US" dirty="0" smtClean="0"/>
              <a:t>your </a:t>
            </a:r>
            <a:r>
              <a:rPr lang="en-US" dirty="0"/>
              <a:t>face full of cake? Maybe you can remember </a:t>
            </a:r>
            <a:r>
              <a:rPr lang="en-US" dirty="0" smtClean="0"/>
              <a:t>a funny </a:t>
            </a:r>
            <a:r>
              <a:rPr lang="en-US" dirty="0"/>
              <a:t>moment from a special vacation, or a moment with a grandparent that is very memorable. Remember, these are moment in time—not the whole event. A poem (unless you are writing an epic poem) captures snapshots, not 5 hour academy award winning movies! </a:t>
            </a:r>
          </a:p>
          <a:p>
            <a:r>
              <a:rPr lang="en-US" dirty="0"/>
              <a:t>Brainstorm 5 different “snapshot” experiences that you may be able to write a narrative poem about. </a:t>
            </a:r>
          </a:p>
          <a:p>
            <a:r>
              <a:rPr lang="en-US" dirty="0"/>
              <a:t>1. </a:t>
            </a:r>
          </a:p>
          <a:p>
            <a:r>
              <a:rPr lang="en-US" dirty="0"/>
              <a:t>2. </a:t>
            </a:r>
          </a:p>
          <a:p>
            <a:r>
              <a:rPr lang="en-US" dirty="0"/>
              <a:t>3. </a:t>
            </a:r>
          </a:p>
          <a:p>
            <a:r>
              <a:rPr lang="en-US" dirty="0"/>
              <a:t>4. </a:t>
            </a:r>
          </a:p>
          <a:p>
            <a:r>
              <a:rPr lang="en-US" dirty="0"/>
              <a:t>5</a:t>
            </a:r>
            <a:r>
              <a:rPr lang="en-US" dirty="0" smtClean="0"/>
              <a:t>.</a:t>
            </a:r>
          </a:p>
          <a:p>
            <a:endParaRPr lang="en-US" dirty="0"/>
          </a:p>
          <a:p>
            <a:r>
              <a:rPr lang="en-US" dirty="0" smtClean="0"/>
              <a:t>Circle your choice.</a:t>
            </a:r>
          </a:p>
          <a:p>
            <a:endParaRPr lang="en-US" dirty="0"/>
          </a:p>
        </p:txBody>
      </p:sp>
    </p:spTree>
    <p:custDataLst>
      <p:tags r:id="rId1"/>
    </p:custDataLst>
    <p:extLst>
      <p:ext uri="{BB962C8B-B14F-4D97-AF65-F5344CB8AC3E}">
        <p14:creationId xmlns:p14="http://schemas.microsoft.com/office/powerpoint/2010/main" val="7511122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calcmode="lin" valueType="num">
                                      <p:cBhvr additive="base">
                                        <p:cTn id="3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additive="base">
                                        <p:cTn id="4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additive="base">
                                        <p:cTn id="4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 calcmode="lin" valueType="num">
                                      <p:cBhvr additive="base">
                                        <p:cTn id="5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215" y="990600"/>
            <a:ext cx="7520940" cy="929640"/>
          </a:xfrm>
        </p:spPr>
        <p:txBody>
          <a:bodyPr>
            <a:normAutofit fontScale="90000"/>
          </a:bodyPr>
          <a:lstStyle/>
          <a:p>
            <a:r>
              <a:rPr lang="en-US" sz="1600" dirty="0"/>
              <a:t>Next, gather sensory details about that experience. The best way I have found to do this is through clustering </a:t>
            </a:r>
            <a:r>
              <a:rPr lang="en-US" sz="1600" dirty="0" smtClean="0"/>
              <a:t>ideas. </a:t>
            </a:r>
            <a:r>
              <a:rPr lang="en-US" sz="1600" dirty="0"/>
              <a:t>Remember that not ALL the ideas need to be used in your poem, but don’t leave </a:t>
            </a:r>
            <a:r>
              <a:rPr lang="en-US" sz="1600" dirty="0" smtClean="0"/>
              <a:t>holes </a:t>
            </a:r>
            <a:r>
              <a:rPr lang="en-US" sz="1600" dirty="0"/>
              <a:t>in the poem that would prevent a reader from connecting to your poem.</a:t>
            </a:r>
          </a:p>
        </p:txBody>
      </p:sp>
      <p:sp>
        <p:nvSpPr>
          <p:cNvPr id="3" name="Content Placeholder 2"/>
          <p:cNvSpPr>
            <a:spLocks noGrp="1"/>
          </p:cNvSpPr>
          <p:nvPr>
            <p:ph idx="1"/>
          </p:nvPr>
        </p:nvSpPr>
        <p:spPr>
          <a:xfrm>
            <a:off x="735330" y="2362200"/>
            <a:ext cx="7520940" cy="2589249"/>
          </a:xfrm>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362200"/>
            <a:ext cx="79248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4461125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0543" y="304800"/>
            <a:ext cx="8153400" cy="5078313"/>
          </a:xfrm>
          <a:prstGeom prst="rect">
            <a:avLst/>
          </a:prstGeom>
          <a:noFill/>
        </p:spPr>
        <p:txBody>
          <a:bodyPr wrap="square" rtlCol="0">
            <a:spAutoFit/>
          </a:bodyPr>
          <a:lstStyle/>
          <a:p>
            <a:r>
              <a:rPr lang="en-US" dirty="0"/>
              <a:t>Now that you have your images, choose </a:t>
            </a:r>
            <a:r>
              <a:rPr lang="en-US" dirty="0" smtClean="0"/>
              <a:t>a character </a:t>
            </a:r>
            <a:r>
              <a:rPr lang="en-US" dirty="0"/>
              <a:t>for your poem. What is he or she like? Who will be the speaker of the poem? </a:t>
            </a:r>
            <a:endParaRPr lang="en-US" dirty="0" smtClean="0"/>
          </a:p>
          <a:p>
            <a:endParaRPr lang="en-US" dirty="0"/>
          </a:p>
          <a:p>
            <a:r>
              <a:rPr lang="en-US" dirty="0"/>
              <a:t>The next step, just </a:t>
            </a:r>
            <a:r>
              <a:rPr lang="en-US" dirty="0" smtClean="0"/>
              <a:t>like </a:t>
            </a:r>
            <a:r>
              <a:rPr lang="en-US" dirty="0"/>
              <a:t>when writing a short </a:t>
            </a:r>
            <a:r>
              <a:rPr lang="en-US" dirty="0" smtClean="0"/>
              <a:t>story, </a:t>
            </a:r>
            <a:r>
              <a:rPr lang="en-US" dirty="0"/>
              <a:t>is to determine the conflict. What are the inner and outer conflicts in the </a:t>
            </a:r>
            <a:r>
              <a:rPr lang="en-US" dirty="0" smtClean="0"/>
              <a:t>event </a:t>
            </a:r>
            <a:r>
              <a:rPr lang="en-US" dirty="0"/>
              <a:t>that you have chosen? How is the conflict resolved? </a:t>
            </a:r>
            <a:endParaRPr lang="en-US" dirty="0" smtClean="0"/>
          </a:p>
          <a:p>
            <a:endParaRPr lang="en-US" dirty="0"/>
          </a:p>
          <a:p>
            <a:r>
              <a:rPr lang="en-US" dirty="0" smtClean="0"/>
              <a:t>Create </a:t>
            </a:r>
            <a:r>
              <a:rPr lang="en-US" dirty="0"/>
              <a:t>your own plot </a:t>
            </a:r>
            <a:r>
              <a:rPr lang="en-US" dirty="0" smtClean="0"/>
              <a:t>line to identify the plot in your poem.</a:t>
            </a:r>
            <a:endParaRPr lang="en-US" dirty="0"/>
          </a:p>
          <a:p>
            <a:endParaRPr lang="en-US" dirty="0" smtClean="0"/>
          </a:p>
          <a:p>
            <a:r>
              <a:rPr lang="en-US" dirty="0" smtClean="0"/>
              <a:t>Get a blank sheet of paper out and put your name in the top, right corner.</a:t>
            </a:r>
          </a:p>
          <a:p>
            <a:endParaRPr lang="en-US" dirty="0"/>
          </a:p>
          <a:p>
            <a:r>
              <a:rPr lang="en-US" dirty="0"/>
              <a:t>Now, craft the lines of your poem. If it doesn’t come together in the first draft, that’s okay. Narrative poetry always takes a couple of drafts to get the spirit of the poem down on the page. Remember to include a wonderful title that adds to the meaning of your poem. </a:t>
            </a:r>
            <a:endParaRPr lang="en-US" dirty="0" smtClean="0"/>
          </a:p>
          <a:p>
            <a:endParaRPr lang="en-US" dirty="0"/>
          </a:p>
          <a:p>
            <a:r>
              <a:rPr lang="en-US" dirty="0" smtClean="0"/>
              <a:t>Make sure your name is on your paper and then pass your paper to the person behind you.</a:t>
            </a:r>
            <a:endParaRPr lang="en-US" dirty="0"/>
          </a:p>
        </p:txBody>
      </p:sp>
    </p:spTree>
    <p:custDataLst>
      <p:tags r:id="rId1"/>
    </p:custDataLst>
    <p:extLst>
      <p:ext uri="{BB962C8B-B14F-4D97-AF65-F5344CB8AC3E}">
        <p14:creationId xmlns:p14="http://schemas.microsoft.com/office/powerpoint/2010/main" val="31746641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1927</TotalTime>
  <Words>3086</Words>
  <Application>Microsoft Office PowerPoint</Application>
  <PresentationFormat>On-screen Show (4:3)</PresentationFormat>
  <Paragraphs>363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Angles</vt:lpstr>
      <vt:lpstr>Poetry:  Types and Devices</vt:lpstr>
      <vt:lpstr>PowerPoint Presentation</vt:lpstr>
      <vt:lpstr>PowerPoint Presentation</vt:lpstr>
      <vt:lpstr>PowerPoint Presentation</vt:lpstr>
      <vt:lpstr>PowerPoint Presentation</vt:lpstr>
      <vt:lpstr>PowerPoint Presentation</vt:lpstr>
      <vt:lpstr>PowerPoint Presentation</vt:lpstr>
      <vt:lpstr>Next, gather sensory details about that experience. The best way I have found to do this is through clustering ideas. Remember that not ALL the ideas need to be used in your poem, but don’t leave holes in the poem that would prevent a reader from connecting to your poem.</vt:lpstr>
      <vt:lpstr>PowerPoint Presentation</vt:lpstr>
      <vt:lpstr>Congratulations!</vt:lpstr>
      <vt:lpstr>PowerPoint Presentation</vt:lpstr>
      <vt:lpstr>PowerPoint Presentation</vt:lpstr>
      <vt:lpstr>PowerPoint Presentation</vt:lpstr>
      <vt:lpstr>Memo from Poetry world weekly:</vt:lpstr>
      <vt:lpstr>Free Verse</vt:lpstr>
      <vt:lpstr>So much depends upon a red wheel barrow glazed with rain water beside the white chickens.</vt:lpstr>
      <vt:lpstr>Examples of Free Verse</vt:lpstr>
      <vt:lpstr>Memo From Poetry World Weekly</vt:lpstr>
      <vt:lpstr>Your own Free Verse Poem</vt:lpstr>
      <vt:lpstr>Lyric Poetry- poetry expresses the thoughts and feelings of a single speaker, often in highly musical verse</vt:lpstr>
      <vt:lpstr>Examples:</vt:lpstr>
      <vt:lpstr>PowerPoint Presentation</vt:lpstr>
      <vt:lpstr>Memo from poetry world weekly</vt:lpstr>
      <vt:lpstr>PowerPoint Presentation</vt:lpstr>
      <vt:lpstr>PowerPoint Presentation</vt:lpstr>
      <vt:lpstr>Write your own lyric poem.</vt:lpstr>
      <vt:lpstr>Ballads:</vt:lpstr>
      <vt:lpstr>PowerPoint Presentation</vt:lpstr>
      <vt:lpstr>Common characteristics of Ballads:</vt:lpstr>
      <vt:lpstr>PowerPoint Presentation</vt:lpstr>
      <vt:lpstr>Writing a ballad:</vt:lpstr>
      <vt:lpstr>Memo from poetry world weekly</vt:lpstr>
      <vt:lpstr>Concrete Poems:  </vt:lpstr>
      <vt:lpstr>PowerPoint Presentation</vt:lpstr>
      <vt:lpstr>PowerPoint Presentation</vt:lpstr>
      <vt:lpstr>Now it is your turn!</vt:lpstr>
      <vt:lpstr>Memo from poetry world weekly:</vt:lpstr>
      <vt:lpstr>Limericks</vt:lpstr>
      <vt:lpstr>PowerPoint Presentation</vt:lpstr>
      <vt:lpstr>PowerPoint Presentation</vt:lpstr>
      <vt:lpstr>Memo from poetry world weekly:</vt:lpstr>
      <vt:lpstr>Rhyming Couplets</vt:lpstr>
      <vt:lpstr>PowerPoint Presentation</vt:lpstr>
      <vt:lpstr>Memo from poetry world weekly: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Types and Devices</dc:title>
  <dc:creator>Kristie Hand</dc:creator>
  <cp:lastModifiedBy>Kristie Hand</cp:lastModifiedBy>
  <cp:revision>121</cp:revision>
  <dcterms:created xsi:type="dcterms:W3CDTF">2011-01-18T15:17:53Z</dcterms:created>
  <dcterms:modified xsi:type="dcterms:W3CDTF">2012-01-10T21:26:58Z</dcterms:modified>
</cp:coreProperties>
</file>