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5" r:id="rId2"/>
    <p:sldId id="266" r:id="rId3"/>
    <p:sldId id="256" r:id="rId4"/>
    <p:sldId id="257" r:id="rId5"/>
    <p:sldId id="258" r:id="rId6"/>
    <p:sldId id="259" r:id="rId7"/>
    <p:sldId id="269" r:id="rId8"/>
    <p:sldId id="270" r:id="rId9"/>
    <p:sldId id="268" r:id="rId10"/>
    <p:sldId id="272" r:id="rId11"/>
    <p:sldId id="271" r:id="rId12"/>
    <p:sldId id="260" r:id="rId13"/>
    <p:sldId id="261" r:id="rId14"/>
    <p:sldId id="263" r:id="rId15"/>
    <p:sldId id="262" r:id="rId16"/>
    <p:sldId id="273" r:id="rId17"/>
    <p:sldId id="274" r:id="rId18"/>
    <p:sldId id="275" r:id="rId19"/>
    <p:sldId id="281" r:id="rId20"/>
    <p:sldId id="277" r:id="rId21"/>
    <p:sldId id="276" r:id="rId22"/>
    <p:sldId id="279" r:id="rId23"/>
    <p:sldId id="280" r:id="rId24"/>
    <p:sldId id="282" r:id="rId25"/>
    <p:sldId id="278" r:id="rId26"/>
    <p:sldId id="283"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546"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1D9CD25B-7742-48E7-8150-074BA5EAE005}" type="datetimeFigureOut">
              <a:rPr lang="en-US" smtClean="0"/>
              <a:t>3/3/2015</a:t>
            </a:fld>
            <a:endParaRPr lang="en-US" dirty="0"/>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dirty="0"/>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F62E7203-D285-45CE-B556-AB483D5BA901}" type="slidenum">
              <a:rPr lang="en-US" smtClean="0"/>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9CD25B-7742-48E7-8150-074BA5EAE005}" type="datetimeFigureOut">
              <a:rPr lang="en-US" smtClean="0"/>
              <a:t>3/3/2015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62E7203-D285-45CE-B556-AB483D5BA901}"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1D9CD25B-7742-48E7-8150-074BA5EAE005}" type="datetimeFigureOut">
              <a:rPr lang="en-US" smtClean="0"/>
              <a:t>3/3/2015</a:t>
            </a:fld>
            <a:endParaRPr lang="en-US" dirty="0"/>
          </a:p>
        </p:txBody>
      </p:sp>
      <p:sp>
        <p:nvSpPr>
          <p:cNvPr id="5" name="Footer Placeholder 4"/>
          <p:cNvSpPr>
            <a:spLocks noGrp="1"/>
          </p:cNvSpPr>
          <p:nvPr>
            <p:ph type="ftr" sz="quarter" idx="11"/>
          </p:nvPr>
        </p:nvSpPr>
        <p:spPr>
          <a:xfrm>
            <a:off x="457201" y="6248207"/>
            <a:ext cx="5573483" cy="365125"/>
          </a:xfrm>
        </p:spPr>
        <p:txBody>
          <a:bodyPr/>
          <a:lstStyle/>
          <a:p>
            <a:endParaRPr lang="en-US" dirty="0"/>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6" name="Slide Number Placeholder 5"/>
          <p:cNvSpPr>
            <a:spLocks noGrp="1"/>
          </p:cNvSpPr>
          <p:nvPr>
            <p:ph type="sldNum" sz="quarter" idx="12"/>
          </p:nvPr>
        </p:nvSpPr>
        <p:spPr>
          <a:xfrm rot="5400000">
            <a:off x="5989638" y="144462"/>
            <a:ext cx="533400" cy="244476"/>
          </a:xfrm>
        </p:spPr>
        <p:txBody>
          <a:bodyPr/>
          <a:lstStyle/>
          <a:p>
            <a:fld id="{F62E7203-D285-45CE-B556-AB483D5BA901}" type="slidenum">
              <a:rPr lang="en-US" smtClean="0"/>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1D9CD25B-7742-48E7-8150-074BA5EAE005}" type="datetimeFigureOut">
              <a:rPr lang="en-US" smtClean="0"/>
              <a:t>3/3/2015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F62E7203-D285-45CE-B556-AB483D5BA901}" type="slidenum">
              <a:rPr lang="en-US" smtClean="0"/>
              <a:t>‹#›</a:t>
            </a:fld>
            <a:endParaRPr lang="en-US" dirty="0"/>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1D9CD25B-7742-48E7-8150-074BA5EAE005}" type="datetimeFigureOut">
              <a:rPr lang="en-US" smtClean="0"/>
              <a:t>3/3/2015</a:t>
            </a:fld>
            <a:endParaRPr lang="en-US" dirty="0"/>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F62E7203-D285-45CE-B556-AB483D5BA901}" type="slidenum">
              <a:rPr lang="en-US" smtClean="0"/>
              <a:t>‹#›</a:t>
            </a:fld>
            <a:endParaRPr lang="en-US" dirty="0"/>
          </a:p>
        </p:txBody>
      </p:sp>
      <p:sp>
        <p:nvSpPr>
          <p:cNvPr id="14" name="Footer Placeholder 13"/>
          <p:cNvSpPr>
            <a:spLocks noGrp="1"/>
          </p:cNvSpPr>
          <p:nvPr>
            <p:ph type="ftr" sz="quarter" idx="12"/>
          </p:nvPr>
        </p:nvSpPr>
        <p:spPr/>
        <p:txBody>
          <a:bodyPr/>
          <a:lstStyle/>
          <a:p>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1D9CD25B-7742-48E7-8150-074BA5EAE005}" type="datetimeFigureOut">
              <a:rPr lang="en-US" smtClean="0"/>
              <a:t>3/3/2015</a:t>
            </a:fld>
            <a:endParaRPr lang="en-US" dirty="0"/>
          </a:p>
        </p:txBody>
      </p:sp>
      <p:sp>
        <p:nvSpPr>
          <p:cNvPr id="10" name="Slide Number Placeholder 9"/>
          <p:cNvSpPr>
            <a:spLocks noGrp="1"/>
          </p:cNvSpPr>
          <p:nvPr>
            <p:ph type="sldNum" sz="quarter" idx="16"/>
          </p:nvPr>
        </p:nvSpPr>
        <p:spPr/>
        <p:txBody>
          <a:bodyPr rtlCol="0"/>
          <a:lstStyle/>
          <a:p>
            <a:fld id="{F62E7203-D285-45CE-B556-AB483D5BA901}" type="slidenum">
              <a:rPr lang="en-US" smtClean="0"/>
              <a:t>‹#›</a:t>
            </a:fld>
            <a:endParaRPr lang="en-US" dirty="0"/>
          </a:p>
        </p:txBody>
      </p:sp>
      <p:sp>
        <p:nvSpPr>
          <p:cNvPr id="12" name="Footer Placeholder 11"/>
          <p:cNvSpPr>
            <a:spLocks noGrp="1"/>
          </p:cNvSpPr>
          <p:nvPr>
            <p:ph type="ftr" sz="quarter" idx="17"/>
          </p:nvPr>
        </p:nvSpPr>
        <p:spPr/>
        <p:txBody>
          <a:bodyPr rtlCol="0"/>
          <a:lstStyle/>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1D9CD25B-7742-48E7-8150-074BA5EAE005}" type="datetimeFigureOut">
              <a:rPr lang="en-US" smtClean="0"/>
              <a:t>3/3/2015</a:t>
            </a:fld>
            <a:endParaRPr lang="en-US" dirty="0"/>
          </a:p>
        </p:txBody>
      </p:sp>
      <p:sp>
        <p:nvSpPr>
          <p:cNvPr id="12" name="Slide Number Placeholder 11"/>
          <p:cNvSpPr>
            <a:spLocks noGrp="1"/>
          </p:cNvSpPr>
          <p:nvPr>
            <p:ph type="sldNum" sz="quarter" idx="16"/>
          </p:nvPr>
        </p:nvSpPr>
        <p:spPr/>
        <p:txBody>
          <a:bodyPr rtlCol="0"/>
          <a:lstStyle/>
          <a:p>
            <a:fld id="{F62E7203-D285-45CE-B556-AB483D5BA901}" type="slidenum">
              <a:rPr lang="en-US" smtClean="0"/>
              <a:t>‹#›</a:t>
            </a:fld>
            <a:endParaRPr lang="en-US" dirty="0"/>
          </a:p>
        </p:txBody>
      </p:sp>
      <p:sp>
        <p:nvSpPr>
          <p:cNvPr id="14" name="Footer Placeholder 13"/>
          <p:cNvSpPr>
            <a:spLocks noGrp="1"/>
          </p:cNvSpPr>
          <p:nvPr>
            <p:ph type="ftr" sz="quarter" idx="17"/>
          </p:nvPr>
        </p:nvSpPr>
        <p:spPr/>
        <p:txBody>
          <a:bodyPr rtlCol="0"/>
          <a:lstStyle/>
          <a:p>
            <a:endParaRPr lang="en-US" dirty="0"/>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9CD25B-7742-48E7-8150-074BA5EAE005}" type="datetimeFigureOut">
              <a:rPr lang="en-US" smtClean="0"/>
              <a:t>3/3/2015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F62E7203-D285-45CE-B556-AB483D5BA901}"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9CD25B-7742-48E7-8150-074BA5EAE005}" type="datetimeFigureOut">
              <a:rPr lang="en-US" smtClean="0"/>
              <a:t>3/3/2015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F62E7203-D285-45CE-B556-AB483D5BA901}"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1D9CD25B-7742-48E7-8150-074BA5EAE005}" type="datetimeFigureOut">
              <a:rPr lang="en-US" smtClean="0"/>
              <a:t>3/3/2015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F62E7203-D285-45CE-B556-AB483D5BA901}" type="slidenum">
              <a:rPr lang="en-US" smtClean="0"/>
              <a:t>‹#›</a:t>
            </a:fld>
            <a:endParaRPr lang="en-US" dirty="0"/>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Date Placeholder 11"/>
          <p:cNvSpPr>
            <a:spLocks noGrp="1"/>
          </p:cNvSpPr>
          <p:nvPr>
            <p:ph type="dt" sz="half" idx="10"/>
          </p:nvPr>
        </p:nvSpPr>
        <p:spPr>
          <a:xfrm>
            <a:off x="6248400" y="6248400"/>
            <a:ext cx="2667000" cy="365125"/>
          </a:xfrm>
        </p:spPr>
        <p:txBody>
          <a:bodyPr rtlCol="0"/>
          <a:lstStyle/>
          <a:p>
            <a:fld id="{1D9CD25B-7742-48E7-8150-074BA5EAE005}" type="datetimeFigureOut">
              <a:rPr lang="en-US" smtClean="0"/>
              <a:t>3/3/2015</a:t>
            </a:fld>
            <a:endParaRPr lang="en-US" dirty="0"/>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F62E7203-D285-45CE-B556-AB483D5BA901}" type="slidenum">
              <a:rPr lang="en-US" smtClean="0"/>
              <a:t>‹#›</a:t>
            </a:fld>
            <a:endParaRPr lang="en-US" dirty="0"/>
          </a:p>
        </p:txBody>
      </p:sp>
      <p:sp>
        <p:nvSpPr>
          <p:cNvPr id="14" name="Footer Placeholder 13"/>
          <p:cNvSpPr>
            <a:spLocks noGrp="1"/>
          </p:cNvSpPr>
          <p:nvPr>
            <p:ph type="ftr" sz="quarter" idx="12"/>
          </p:nvPr>
        </p:nvSpPr>
        <p:spPr>
          <a:xfrm>
            <a:off x="1600200" y="6248206"/>
            <a:ext cx="4572000" cy="365125"/>
          </a:xfrm>
        </p:spPr>
        <p:txBody>
          <a:bodyPr rtlCol="0"/>
          <a:lstStyle/>
          <a:p>
            <a:endParaRPr lang="en-US" dirty="0"/>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dirty="0"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1D9CD25B-7742-48E7-8150-074BA5EAE005}" type="datetimeFigureOut">
              <a:rPr lang="en-US" smtClean="0"/>
              <a:t>3/3/2015</a:t>
            </a:fld>
            <a:endParaRPr lang="en-US" dirty="0"/>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dirty="0"/>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F62E7203-D285-45CE-B556-AB483D5BA901}"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wmv"/><Relationship Id="rId1" Type="http://schemas.openxmlformats.org/officeDocument/2006/relationships/video" Target="NULL" TargetMode="Externa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wmv"/><Relationship Id="rId1" Type="http://schemas.openxmlformats.org/officeDocument/2006/relationships/video" Target="NULL"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mv"/><Relationship Id="rId1" Type="http://schemas.openxmlformats.org/officeDocument/2006/relationships/video" Target="NULL" TargetMode="Externa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Primary and Secondary Sources</a:t>
            </a:r>
            <a:endParaRPr lang="en-US" dirty="0"/>
          </a:p>
        </p:txBody>
      </p:sp>
      <p:sp>
        <p:nvSpPr>
          <p:cNvPr id="3" name="Content Placeholder 2"/>
          <p:cNvSpPr>
            <a:spLocks noGrp="1"/>
          </p:cNvSpPr>
          <p:nvPr>
            <p:ph sz="quarter" idx="1"/>
          </p:nvPr>
        </p:nvSpPr>
        <p:spPr/>
        <p:txBody>
          <a:bodyPr/>
          <a:lstStyle/>
          <a:p>
            <a:pPr marL="0" indent="0" algn="ctr">
              <a:buNone/>
            </a:pPr>
            <a:r>
              <a:rPr lang="en-US" u="sng" dirty="0" smtClean="0"/>
              <a:t>State Standard</a:t>
            </a:r>
          </a:p>
          <a:p>
            <a:pPr marL="0" indent="0">
              <a:buNone/>
            </a:pPr>
            <a:r>
              <a:rPr lang="en-US" b="1" dirty="0"/>
              <a:t>0601.4.4 </a:t>
            </a:r>
            <a:r>
              <a:rPr lang="en-US" dirty="0"/>
              <a:t>Distinguish between primary and secondary sources, defining the characteristics of each and evaluating each for their benefits and limitations. 	</a:t>
            </a:r>
          </a:p>
          <a:p>
            <a:pPr marL="0" indent="0">
              <a:buNone/>
            </a:pPr>
            <a:endParaRPr lang="en-US" u="sng" dirty="0"/>
          </a:p>
        </p:txBody>
      </p:sp>
    </p:spTree>
    <p:extLst>
      <p:ext uri="{BB962C8B-B14F-4D97-AF65-F5344CB8AC3E}">
        <p14:creationId xmlns:p14="http://schemas.microsoft.com/office/powerpoint/2010/main" val="33014881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French Model Commercial (CC) Full-length.mp4">
            <a:hlinkClick r:id="" action="ppaction://media"/>
          </p:cNvPr>
          <p:cNvPicPr>
            <a:picLocks noGrp="1" noChangeAspect="1"/>
          </p:cNvPicPr>
          <p:nvPr>
            <p:ph sz="quarter" idx="1"/>
            <a:videoFile r:link="rId2"/>
            <p:extLst>
              <p:ext uri="{DAA4B4D4-6D71-4841-9C94-3DE7FCFB9230}">
                <p14:media xmlns:p14="http://schemas.microsoft.com/office/powerpoint/2010/main" r:embed="rId1"/>
              </p:ext>
            </p:extLst>
          </p:nvPr>
        </p:nvPicPr>
        <p:blipFill>
          <a:blip r:embed="rId4"/>
          <a:stretch>
            <a:fillRect/>
          </a:stretch>
        </p:blipFill>
        <p:spPr>
          <a:xfrm>
            <a:off x="151835" y="76200"/>
            <a:ext cx="8992165" cy="6324600"/>
          </a:xfrm>
        </p:spPr>
      </p:pic>
    </p:spTree>
    <p:extLst>
      <p:ext uri="{BB962C8B-B14F-4D97-AF65-F5344CB8AC3E}">
        <p14:creationId xmlns:p14="http://schemas.microsoft.com/office/powerpoint/2010/main" val="2443861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How To Cook a Turkey - YouTube.wmv">
            <a:hlinkClick r:id="" action="ppaction://media"/>
          </p:cNvPr>
          <p:cNvPicPr>
            <a:picLocks noGrp="1" noChangeAspect="1"/>
          </p:cNvPicPr>
          <p:nvPr>
            <p:ph sz="quarter" idx="1"/>
            <a:videoFile r:link="rId1"/>
            <p:extLst>
              <p:ext uri="{DAA4B4D4-6D71-4841-9C94-3DE7FCFB9230}">
                <p14:media xmlns:p14="http://schemas.microsoft.com/office/powerpoint/2010/main" r:embed="rId2">
                  <p14:trim end="161195"/>
                </p14:media>
              </p:ext>
            </p:extLst>
          </p:nvPr>
        </p:nvPicPr>
        <p:blipFill>
          <a:blip r:embed="rId4"/>
          <a:stretch>
            <a:fillRect/>
          </a:stretch>
        </p:blipFill>
        <p:spPr>
          <a:xfrm>
            <a:off x="722313" y="1600200"/>
            <a:ext cx="7934325" cy="4495800"/>
          </a:xfrm>
        </p:spPr>
      </p:pic>
    </p:spTree>
    <p:extLst>
      <p:ext uri="{BB962C8B-B14F-4D97-AF65-F5344CB8AC3E}">
        <p14:creationId xmlns:p14="http://schemas.microsoft.com/office/powerpoint/2010/main" val="146160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1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Reliable Sources</a:t>
            </a:r>
            <a:endParaRPr lang="en-US" b="1" dirty="0"/>
          </a:p>
        </p:txBody>
      </p:sp>
      <p:sp>
        <p:nvSpPr>
          <p:cNvPr id="6" name="Content Placeholder 5"/>
          <p:cNvSpPr>
            <a:spLocks noGrp="1"/>
          </p:cNvSpPr>
          <p:nvPr>
            <p:ph sz="quarter" idx="1"/>
          </p:nvPr>
        </p:nvSpPr>
        <p:spPr/>
        <p:txBody>
          <a:bodyPr/>
          <a:lstStyle/>
          <a:p>
            <a:pPr marL="514350" indent="-514350">
              <a:buFont typeface="+mj-lt"/>
              <a:buAutoNum type="arabicPeriod" startAt="7"/>
            </a:pPr>
            <a:r>
              <a:rPr lang="en-US" u="sng" dirty="0" smtClean="0"/>
              <a:t>Reliable sources </a:t>
            </a:r>
            <a:r>
              <a:rPr lang="en-US" dirty="0" smtClean="0"/>
              <a:t>of information provide references to the sources of information they are presenting. </a:t>
            </a:r>
          </a:p>
          <a:p>
            <a:pPr marL="514350" indent="-514350">
              <a:buFont typeface="+mj-lt"/>
              <a:buAutoNum type="arabicPeriod" startAt="7"/>
            </a:pPr>
            <a:r>
              <a:rPr lang="en-US" dirty="0" smtClean="0"/>
              <a:t>These references allow you to </a:t>
            </a:r>
            <a:r>
              <a:rPr lang="en-US" u="sng" dirty="0" smtClean="0"/>
              <a:t>check</a:t>
            </a:r>
            <a:r>
              <a:rPr lang="en-US" dirty="0" smtClean="0"/>
              <a:t> the original information yourself to verify that it is being </a:t>
            </a:r>
            <a:r>
              <a:rPr lang="en-US" u="sng" dirty="0" smtClean="0"/>
              <a:t>accurately</a:t>
            </a:r>
            <a:r>
              <a:rPr lang="en-US" dirty="0" smtClean="0"/>
              <a:t> conveyed.</a:t>
            </a:r>
          </a:p>
          <a:p>
            <a:pPr marL="514350" indent="-514350">
              <a:buFont typeface="+mj-lt"/>
              <a:buAutoNum type="arabicPeriod" startAt="7"/>
            </a:pPr>
            <a:r>
              <a:rPr lang="en-US" dirty="0" smtClean="0"/>
              <a:t>Reliable resources are not biased and the facts can be </a:t>
            </a:r>
            <a:r>
              <a:rPr lang="en-US" u="sng" dirty="0" smtClean="0"/>
              <a:t>proven true</a:t>
            </a:r>
            <a:r>
              <a:rPr lang="en-US" dirty="0" smtClean="0"/>
              <a:t>.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Reliable Sources in Everyday Life</a:t>
            </a:r>
            <a:endParaRPr lang="en-US" b="1" dirty="0"/>
          </a:p>
        </p:txBody>
      </p:sp>
      <p:sp>
        <p:nvSpPr>
          <p:cNvPr id="3" name="Content Placeholder 2"/>
          <p:cNvSpPr>
            <a:spLocks noGrp="1"/>
          </p:cNvSpPr>
          <p:nvPr>
            <p:ph sz="quarter" idx="1"/>
          </p:nvPr>
        </p:nvSpPr>
        <p:spPr/>
        <p:txBody>
          <a:bodyPr>
            <a:normAutofit fontScale="92500"/>
          </a:bodyPr>
          <a:lstStyle/>
          <a:p>
            <a:pPr marL="514350" indent="-514350">
              <a:buFont typeface="+mj-lt"/>
              <a:buAutoNum type="arabicPeriod" startAt="10"/>
            </a:pPr>
            <a:r>
              <a:rPr lang="en-US" dirty="0" smtClean="0"/>
              <a:t>Informational Books</a:t>
            </a:r>
          </a:p>
          <a:p>
            <a:pPr marL="457200" lvl="1" indent="0">
              <a:buNone/>
            </a:pPr>
            <a:r>
              <a:rPr lang="en-US" dirty="0" smtClean="0"/>
              <a:t>-Wonderful secondary resource that </a:t>
            </a:r>
            <a:r>
              <a:rPr lang="en-US" u="sng" dirty="0" smtClean="0"/>
              <a:t>incorporates</a:t>
            </a:r>
            <a:r>
              <a:rPr lang="en-US" dirty="0" smtClean="0"/>
              <a:t> many primary resources.</a:t>
            </a:r>
          </a:p>
          <a:p>
            <a:pPr marL="514350" indent="-514350">
              <a:buFont typeface="+mj-lt"/>
              <a:buAutoNum type="arabicPeriod" startAt="10"/>
            </a:pPr>
            <a:r>
              <a:rPr lang="en-US" dirty="0" smtClean="0"/>
              <a:t>Encyclopedias</a:t>
            </a:r>
          </a:p>
          <a:p>
            <a:pPr marL="457200" lvl="1" indent="0">
              <a:buNone/>
            </a:pPr>
            <a:r>
              <a:rPr lang="en-US" dirty="0" smtClean="0"/>
              <a:t>-Secondary source that is not often used because of the internet, but they are great, credible resources.</a:t>
            </a:r>
          </a:p>
          <a:p>
            <a:pPr marL="514350" indent="-514350">
              <a:buFont typeface="+mj-lt"/>
              <a:buAutoNum type="arabicPeriod" startAt="10"/>
            </a:pPr>
            <a:r>
              <a:rPr lang="en-US" dirty="0" smtClean="0"/>
              <a:t>Internet</a:t>
            </a:r>
          </a:p>
          <a:p>
            <a:pPr marL="457200" lvl="1" indent="0">
              <a:buNone/>
            </a:pPr>
            <a:r>
              <a:rPr lang="en-US" dirty="0" smtClean="0"/>
              <a:t>-Great place to find information, but you have to be able to sort out </a:t>
            </a:r>
            <a:r>
              <a:rPr lang="en-US" u="sng" dirty="0" smtClean="0"/>
              <a:t>credible websites </a:t>
            </a:r>
            <a:r>
              <a:rPr lang="en-US" dirty="0" smtClean="0"/>
              <a:t>from </a:t>
            </a:r>
            <a:r>
              <a:rPr lang="en-US" u="sng" dirty="0" smtClean="0"/>
              <a:t>non-credible websites.</a:t>
            </a:r>
            <a:endParaRPr lang="en-US"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How to Check for Reliable Sources</a:t>
            </a:r>
            <a:endParaRPr lang="en-US" b="1" dirty="0"/>
          </a:p>
        </p:txBody>
      </p:sp>
      <p:sp>
        <p:nvSpPr>
          <p:cNvPr id="3" name="Content Placeholder 2"/>
          <p:cNvSpPr>
            <a:spLocks noGrp="1"/>
          </p:cNvSpPr>
          <p:nvPr>
            <p:ph sz="quarter" idx="1"/>
          </p:nvPr>
        </p:nvSpPr>
        <p:spPr/>
        <p:txBody>
          <a:bodyPr>
            <a:normAutofit lnSpcReduction="10000"/>
          </a:bodyPr>
          <a:lstStyle/>
          <a:p>
            <a:pPr marL="514350" indent="-514350">
              <a:buFont typeface="+mj-lt"/>
              <a:buAutoNum type="arabicPeriod" startAt="13"/>
            </a:pPr>
            <a:r>
              <a:rPr lang="en-US" dirty="0" smtClean="0"/>
              <a:t>Check the </a:t>
            </a:r>
            <a:r>
              <a:rPr lang="en-US" u="sng" dirty="0" smtClean="0"/>
              <a:t>publishing source.</a:t>
            </a:r>
          </a:p>
          <a:p>
            <a:pPr marL="514350" indent="-514350">
              <a:buFont typeface="+mj-lt"/>
              <a:buAutoNum type="arabicPeriod" startAt="13"/>
            </a:pPr>
            <a:r>
              <a:rPr lang="en-US" dirty="0" smtClean="0"/>
              <a:t>Check to see who the </a:t>
            </a:r>
            <a:r>
              <a:rPr lang="en-US" u="sng" dirty="0" smtClean="0"/>
              <a:t>author</a:t>
            </a:r>
            <a:r>
              <a:rPr lang="en-US" dirty="0" smtClean="0"/>
              <a:t> is.</a:t>
            </a:r>
          </a:p>
          <a:p>
            <a:pPr marL="514350" indent="-514350">
              <a:buFont typeface="+mj-lt"/>
              <a:buAutoNum type="arabicPeriod" startAt="13"/>
            </a:pPr>
            <a:r>
              <a:rPr lang="en-US" dirty="0" smtClean="0"/>
              <a:t>Decide if the author is </a:t>
            </a:r>
            <a:r>
              <a:rPr lang="en-US" u="sng" dirty="0" smtClean="0"/>
              <a:t>biased</a:t>
            </a:r>
            <a:r>
              <a:rPr lang="en-US" dirty="0" smtClean="0"/>
              <a:t>.</a:t>
            </a:r>
          </a:p>
          <a:p>
            <a:pPr marL="514350" indent="-514350">
              <a:buFont typeface="+mj-lt"/>
              <a:buAutoNum type="arabicPeriod" startAt="13"/>
            </a:pPr>
            <a:r>
              <a:rPr lang="en-US" dirty="0" smtClean="0"/>
              <a:t>Check to see if the information has been </a:t>
            </a:r>
            <a:r>
              <a:rPr lang="en-US" u="sng" dirty="0" smtClean="0"/>
              <a:t>peer-reviewed.</a:t>
            </a:r>
          </a:p>
          <a:p>
            <a:pPr marL="514350" indent="-514350">
              <a:buFont typeface="+mj-lt"/>
              <a:buAutoNum type="arabicPeriod" startAt="13"/>
            </a:pPr>
            <a:r>
              <a:rPr lang="en-US" dirty="0" smtClean="0"/>
              <a:t>Check to see </a:t>
            </a:r>
            <a:r>
              <a:rPr lang="en-US" u="sng" dirty="0" smtClean="0"/>
              <a:t>when </a:t>
            </a:r>
            <a:r>
              <a:rPr lang="en-US" dirty="0" smtClean="0"/>
              <a:t>the information was gathered. </a:t>
            </a:r>
          </a:p>
          <a:p>
            <a:pPr marL="514350" indent="-514350">
              <a:buFont typeface="+mj-lt"/>
              <a:buAutoNum type="arabicPeriod" startAt="13"/>
            </a:pPr>
            <a:r>
              <a:rPr lang="en-US" dirty="0" smtClean="0"/>
              <a:t>Check to see if there are </a:t>
            </a:r>
            <a:r>
              <a:rPr lang="en-US" u="sng" dirty="0" smtClean="0"/>
              <a:t>additional resources</a:t>
            </a:r>
            <a:r>
              <a:rPr lang="en-US" dirty="0" smtClean="0"/>
              <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Unreliable Sources</a:t>
            </a:r>
            <a:endParaRPr lang="en-US" b="1" dirty="0"/>
          </a:p>
        </p:txBody>
      </p:sp>
      <p:sp>
        <p:nvSpPr>
          <p:cNvPr id="3" name="Content Placeholder 2"/>
          <p:cNvSpPr>
            <a:spLocks noGrp="1"/>
          </p:cNvSpPr>
          <p:nvPr>
            <p:ph sz="quarter" idx="1"/>
          </p:nvPr>
        </p:nvSpPr>
        <p:spPr/>
        <p:txBody>
          <a:bodyPr/>
          <a:lstStyle/>
          <a:p>
            <a:pPr marL="514350" indent="-514350">
              <a:buFont typeface="+mj-lt"/>
              <a:buAutoNum type="arabicPeriod" startAt="19"/>
            </a:pPr>
            <a:r>
              <a:rPr lang="en-US" u="sng" dirty="0" smtClean="0"/>
              <a:t>Biased</a:t>
            </a:r>
            <a:r>
              <a:rPr lang="en-US" dirty="0" smtClean="0"/>
              <a:t> articles or books</a:t>
            </a:r>
          </a:p>
          <a:p>
            <a:pPr marL="514350" indent="-514350">
              <a:buFont typeface="+mj-lt"/>
              <a:buAutoNum type="arabicPeriod" startAt="19"/>
            </a:pPr>
            <a:r>
              <a:rPr lang="en-US" dirty="0" smtClean="0"/>
              <a:t>Work done by </a:t>
            </a:r>
            <a:r>
              <a:rPr lang="en-US" u="sng" dirty="0" smtClean="0"/>
              <a:t>one</a:t>
            </a:r>
            <a:r>
              <a:rPr lang="en-US" dirty="0" smtClean="0"/>
              <a:t> individual </a:t>
            </a:r>
          </a:p>
          <a:p>
            <a:pPr marL="514350" indent="-514350">
              <a:buFont typeface="+mj-lt"/>
              <a:buAutoNum type="arabicPeriod" startAt="19"/>
            </a:pPr>
            <a:r>
              <a:rPr lang="en-US" u="sng" dirty="0" smtClean="0"/>
              <a:t>Internet</a:t>
            </a:r>
          </a:p>
          <a:p>
            <a:pPr lvl="1"/>
            <a:r>
              <a:rPr lang="en-US" dirty="0" smtClean="0"/>
              <a:t>The internet is a great place to find information, but </a:t>
            </a:r>
            <a:r>
              <a:rPr lang="en-US" u="sng" dirty="0" smtClean="0"/>
              <a:t>homemade websites </a:t>
            </a:r>
            <a:r>
              <a:rPr lang="en-US" dirty="0" smtClean="0"/>
              <a:t>by individuals are not as credible as official websites. 	</a:t>
            </a:r>
          </a:p>
          <a:p>
            <a:pPr lvl="1"/>
            <a:r>
              <a:rPr lang="en-US" dirty="0" smtClean="0"/>
              <a:t>Unreliable website addresses are often </a:t>
            </a:r>
            <a:r>
              <a:rPr lang="en-US" u="sng" dirty="0" smtClean="0"/>
              <a:t>long</a:t>
            </a:r>
            <a:r>
              <a:rPr lang="en-US" dirty="0" smtClean="0"/>
              <a:t>, with a lot of </a:t>
            </a:r>
            <a:r>
              <a:rPr lang="en-US" u="sng" dirty="0" smtClean="0"/>
              <a:t>numbers and symbols. </a:t>
            </a:r>
          </a:p>
          <a:p>
            <a:pPr lvl="1">
              <a:buNone/>
            </a:pPr>
            <a:endParaRPr lang="en-US" dirty="0"/>
          </a:p>
          <a:p>
            <a:pPr lvl="1">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Research</a:t>
            </a:r>
            <a:endParaRPr lang="en-US" dirty="0"/>
          </a:p>
        </p:txBody>
      </p:sp>
      <p:sp>
        <p:nvSpPr>
          <p:cNvPr id="3" name="Content Placeholder 2"/>
          <p:cNvSpPr>
            <a:spLocks noGrp="1"/>
          </p:cNvSpPr>
          <p:nvPr>
            <p:ph sz="quarter" idx="1"/>
          </p:nvPr>
        </p:nvSpPr>
        <p:spPr/>
        <p:txBody>
          <a:bodyPr/>
          <a:lstStyle/>
          <a:p>
            <a:pPr marL="514350" indent="-514350">
              <a:buFont typeface="+mj-lt"/>
              <a:buAutoNum type="arabicPeriod" startAt="22"/>
            </a:pPr>
            <a:r>
              <a:rPr lang="en-US" dirty="0" smtClean="0"/>
              <a:t>Pick a </a:t>
            </a:r>
            <a:r>
              <a:rPr lang="en-US" u="sng" dirty="0" smtClean="0">
                <a:solidFill>
                  <a:srgbClr val="FF0000"/>
                </a:solidFill>
              </a:rPr>
              <a:t>Topic</a:t>
            </a:r>
            <a:r>
              <a:rPr lang="en-US" dirty="0" smtClean="0"/>
              <a:t> </a:t>
            </a:r>
          </a:p>
          <a:p>
            <a:pPr marL="514350" indent="-514350">
              <a:buFont typeface="+mj-lt"/>
              <a:buAutoNum type="arabicPeriod" startAt="22"/>
            </a:pPr>
            <a:r>
              <a:rPr lang="en-US" u="sng" dirty="0" smtClean="0">
                <a:solidFill>
                  <a:srgbClr val="FF0000"/>
                </a:solidFill>
              </a:rPr>
              <a:t>Narrow</a:t>
            </a:r>
            <a:r>
              <a:rPr lang="en-US" dirty="0" smtClean="0"/>
              <a:t> your topic</a:t>
            </a:r>
          </a:p>
          <a:p>
            <a:pPr marL="0" indent="0">
              <a:buNone/>
            </a:pPr>
            <a:r>
              <a:rPr lang="en-US" dirty="0" smtClean="0"/>
              <a:t>Ex. </a:t>
            </a:r>
          </a:p>
          <a:p>
            <a:pPr marL="0" indent="0">
              <a:buNone/>
            </a:pPr>
            <a:r>
              <a:rPr lang="en-US" dirty="0" smtClean="0"/>
              <a:t>History of the Olympics</a:t>
            </a:r>
          </a:p>
          <a:p>
            <a:pPr marL="0" indent="0">
              <a:buNone/>
            </a:pPr>
            <a:r>
              <a:rPr lang="en-US" dirty="0" smtClean="0"/>
              <a:t>Olympic Athletes</a:t>
            </a:r>
          </a:p>
          <a:p>
            <a:pPr marL="0" indent="0">
              <a:buNone/>
            </a:pPr>
            <a:r>
              <a:rPr lang="en-US" dirty="0" smtClean="0"/>
              <a:t>Olympic Swimmers</a:t>
            </a:r>
          </a:p>
          <a:p>
            <a:pPr marL="0" indent="0">
              <a:buNone/>
            </a:pPr>
            <a:r>
              <a:rPr lang="en-US" dirty="0" smtClean="0"/>
              <a:t>Michael Phelps (</a:t>
            </a:r>
            <a:r>
              <a:rPr lang="en-US" dirty="0" smtClean="0">
                <a:solidFill>
                  <a:srgbClr val="FF0000"/>
                </a:solidFill>
              </a:rPr>
              <a:t>Most Focused Topic</a:t>
            </a:r>
            <a:r>
              <a:rPr lang="en-US" dirty="0" smtClean="0"/>
              <a:t>)</a:t>
            </a:r>
          </a:p>
          <a:p>
            <a:pPr marL="0" indent="0">
              <a:buNone/>
            </a:pPr>
            <a:endParaRPr lang="en-US" dirty="0"/>
          </a:p>
        </p:txBody>
      </p:sp>
    </p:spTree>
    <p:extLst>
      <p:ext uri="{BB962C8B-B14F-4D97-AF65-F5344CB8AC3E}">
        <p14:creationId xmlns:p14="http://schemas.microsoft.com/office/powerpoint/2010/main" val="97994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quarter" idx="1"/>
          </p:nvPr>
        </p:nvSpPr>
        <p:spPr/>
        <p:txBody>
          <a:bodyPr/>
          <a:lstStyle/>
          <a:p>
            <a:pPr marL="514350" indent="-514350">
              <a:buFont typeface="+mj-lt"/>
              <a:buAutoNum type="arabicPeriod" startAt="24"/>
            </a:pPr>
            <a:r>
              <a:rPr lang="en-US" dirty="0" smtClean="0"/>
              <a:t> Determine the </a:t>
            </a:r>
            <a:r>
              <a:rPr lang="en-US" u="sng" dirty="0" smtClean="0"/>
              <a:t>format </a:t>
            </a:r>
            <a:r>
              <a:rPr lang="en-US" dirty="0" smtClean="0"/>
              <a:t>of your research paper.</a:t>
            </a:r>
          </a:p>
          <a:p>
            <a:pPr marL="0" indent="0">
              <a:buNone/>
            </a:pPr>
            <a:r>
              <a:rPr lang="en-US" dirty="0" smtClean="0"/>
              <a:t>Ex. </a:t>
            </a:r>
          </a:p>
          <a:p>
            <a:pPr marL="0" indent="0">
              <a:buNone/>
            </a:pPr>
            <a:r>
              <a:rPr lang="en-US" dirty="0" smtClean="0"/>
              <a:t>Argumentative/Persuasive</a:t>
            </a:r>
          </a:p>
          <a:p>
            <a:pPr marL="0" indent="0">
              <a:buNone/>
            </a:pPr>
            <a:r>
              <a:rPr lang="en-US" dirty="0" smtClean="0"/>
              <a:t>Narrative/Descriptive</a:t>
            </a:r>
          </a:p>
          <a:p>
            <a:pPr marL="0" indent="0">
              <a:buNone/>
            </a:pPr>
            <a:r>
              <a:rPr lang="en-US" dirty="0" smtClean="0"/>
              <a:t>Compare/Contrast</a:t>
            </a:r>
          </a:p>
          <a:p>
            <a:pPr marL="0" indent="0">
              <a:buNone/>
            </a:pPr>
            <a:r>
              <a:rPr lang="en-US" u="sng" dirty="0" smtClean="0">
                <a:solidFill>
                  <a:srgbClr val="FF0000"/>
                </a:solidFill>
              </a:rPr>
              <a:t>Cause/Effect</a:t>
            </a:r>
          </a:p>
          <a:p>
            <a:pPr marL="0" indent="0">
              <a:buNone/>
            </a:pPr>
            <a:r>
              <a:rPr lang="en-US" dirty="0"/>
              <a:t>25. Your research paper will be a </a:t>
            </a:r>
            <a:r>
              <a:rPr lang="en-US" u="sng" dirty="0"/>
              <a:t>cause</a:t>
            </a:r>
            <a:r>
              <a:rPr lang="en-US" dirty="0"/>
              <a:t> and </a:t>
            </a:r>
            <a:r>
              <a:rPr lang="en-US" u="sng" dirty="0"/>
              <a:t>effect</a:t>
            </a:r>
            <a:r>
              <a:rPr lang="en-US" dirty="0"/>
              <a:t> paper.</a:t>
            </a:r>
          </a:p>
          <a:p>
            <a:pPr marL="0" indent="0">
              <a:buNone/>
            </a:pPr>
            <a:endParaRPr lang="en-US" dirty="0">
              <a:solidFill>
                <a:srgbClr val="FF0000"/>
              </a:solidFill>
            </a:endParaRPr>
          </a:p>
        </p:txBody>
      </p:sp>
    </p:spTree>
    <p:extLst>
      <p:ext uri="{BB962C8B-B14F-4D97-AF65-F5344CB8AC3E}">
        <p14:creationId xmlns:p14="http://schemas.microsoft.com/office/powerpoint/2010/main" val="3553177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Cause and Effect</a:t>
            </a:r>
            <a:endParaRPr lang="en-US" dirty="0"/>
          </a:p>
        </p:txBody>
      </p:sp>
      <p:sp>
        <p:nvSpPr>
          <p:cNvPr id="3" name="Content Placeholder 2"/>
          <p:cNvSpPr>
            <a:spLocks noGrp="1"/>
          </p:cNvSpPr>
          <p:nvPr>
            <p:ph sz="quarter" idx="1"/>
          </p:nvPr>
        </p:nvSpPr>
        <p:spPr/>
        <p:txBody>
          <a:bodyPr>
            <a:normAutofit/>
          </a:bodyPr>
          <a:lstStyle/>
          <a:p>
            <a:pPr marL="0" indent="0">
              <a:buNone/>
            </a:pPr>
            <a:r>
              <a:rPr lang="en-US" dirty="0" smtClean="0"/>
              <a:t>26. You will have to:</a:t>
            </a:r>
          </a:p>
          <a:p>
            <a:pPr marL="514350" indent="-514350">
              <a:buAutoNum type="alphaLcPeriod"/>
            </a:pPr>
            <a:r>
              <a:rPr lang="en-US" dirty="0" smtClean="0"/>
              <a:t>Pick a </a:t>
            </a:r>
            <a:r>
              <a:rPr lang="en-US" u="sng" dirty="0" smtClean="0">
                <a:solidFill>
                  <a:srgbClr val="FF0000"/>
                </a:solidFill>
              </a:rPr>
              <a:t>disaster</a:t>
            </a:r>
          </a:p>
          <a:p>
            <a:pPr marL="514350" indent="-514350">
              <a:buAutoNum type="alphaLcPeriod"/>
            </a:pPr>
            <a:r>
              <a:rPr lang="en-US" dirty="0" smtClean="0"/>
              <a:t>Develop a </a:t>
            </a:r>
            <a:r>
              <a:rPr lang="en-US" u="sng" dirty="0" smtClean="0">
                <a:solidFill>
                  <a:srgbClr val="FF0000"/>
                </a:solidFill>
              </a:rPr>
              <a:t>thesis statement</a:t>
            </a:r>
          </a:p>
          <a:p>
            <a:pPr marL="514350" indent="-514350">
              <a:buAutoNum type="alphaLcPeriod"/>
            </a:pPr>
            <a:r>
              <a:rPr lang="en-US" u="sng" dirty="0" smtClean="0">
                <a:solidFill>
                  <a:srgbClr val="FF0000"/>
                </a:solidFill>
              </a:rPr>
              <a:t>Use the internet </a:t>
            </a:r>
            <a:r>
              <a:rPr lang="en-US" dirty="0" smtClean="0"/>
              <a:t>to determine the causes and effects of your disaster.</a:t>
            </a:r>
          </a:p>
          <a:p>
            <a:pPr marL="514350" indent="-514350">
              <a:buAutoNum type="alphaLcPeriod"/>
            </a:pPr>
            <a:r>
              <a:rPr lang="en-US" dirty="0" smtClean="0"/>
              <a:t>Create an </a:t>
            </a:r>
            <a:r>
              <a:rPr lang="en-US" u="sng" dirty="0" smtClean="0">
                <a:solidFill>
                  <a:srgbClr val="FF0000"/>
                </a:solidFill>
              </a:rPr>
              <a:t>outline</a:t>
            </a:r>
            <a:r>
              <a:rPr lang="en-US" dirty="0" smtClean="0">
                <a:solidFill>
                  <a:srgbClr val="FF0000"/>
                </a:solidFill>
              </a:rPr>
              <a:t> </a:t>
            </a:r>
            <a:r>
              <a:rPr lang="en-US" dirty="0" smtClean="0"/>
              <a:t>to help you write your paper.</a:t>
            </a:r>
          </a:p>
          <a:p>
            <a:pPr marL="514350" indent="-514350">
              <a:buAutoNum type="alphaLcPeriod"/>
            </a:pPr>
            <a:r>
              <a:rPr lang="en-US" u="sng" dirty="0" smtClean="0">
                <a:solidFill>
                  <a:srgbClr val="FF0000"/>
                </a:solidFill>
              </a:rPr>
              <a:t>Write</a:t>
            </a:r>
            <a:r>
              <a:rPr lang="en-US" dirty="0" smtClean="0">
                <a:solidFill>
                  <a:srgbClr val="FF0000"/>
                </a:solidFill>
              </a:rPr>
              <a:t>, </a:t>
            </a:r>
            <a:r>
              <a:rPr lang="en-US" u="sng" dirty="0" smtClean="0">
                <a:solidFill>
                  <a:srgbClr val="FF0000"/>
                </a:solidFill>
              </a:rPr>
              <a:t>Revise, </a:t>
            </a:r>
            <a:r>
              <a:rPr lang="en-US" dirty="0" smtClean="0"/>
              <a:t>and </a:t>
            </a:r>
            <a:r>
              <a:rPr lang="en-US" u="sng" dirty="0" smtClean="0">
                <a:solidFill>
                  <a:srgbClr val="FF0000"/>
                </a:solidFill>
              </a:rPr>
              <a:t>Rewrite</a:t>
            </a:r>
          </a:p>
          <a:p>
            <a:pPr marL="514350" indent="-514350">
              <a:buAutoNum type="alphaLcPeriod"/>
            </a:pPr>
            <a:endParaRPr lang="en-US" dirty="0" smtClean="0"/>
          </a:p>
          <a:p>
            <a:pPr marL="514350" indent="-514350">
              <a:buAutoNum type="alphaLcPeriod"/>
            </a:pPr>
            <a:endParaRPr lang="en-US" dirty="0"/>
          </a:p>
          <a:p>
            <a:pPr marL="514350" indent="-514350">
              <a:buAutoNum type="alphaLcPeriod"/>
            </a:pPr>
            <a:endParaRPr lang="en-US" dirty="0" smtClean="0"/>
          </a:p>
          <a:p>
            <a:pPr marL="0" indent="0">
              <a:buNone/>
            </a:pPr>
            <a:endParaRPr lang="en-US" dirty="0"/>
          </a:p>
        </p:txBody>
      </p:sp>
    </p:spTree>
    <p:extLst>
      <p:ext uri="{BB962C8B-B14F-4D97-AF65-F5344CB8AC3E}">
        <p14:creationId xmlns:p14="http://schemas.microsoft.com/office/powerpoint/2010/main" val="283944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Pick a Disaster</a:t>
            </a:r>
            <a:endParaRPr lang="en-US" dirty="0"/>
          </a:p>
        </p:txBody>
      </p:sp>
      <p:sp>
        <p:nvSpPr>
          <p:cNvPr id="3" name="Content Placeholder 2"/>
          <p:cNvSpPr>
            <a:spLocks noGrp="1"/>
          </p:cNvSpPr>
          <p:nvPr>
            <p:ph sz="quarter" idx="1"/>
          </p:nvPr>
        </p:nvSpPr>
        <p:spPr/>
        <p:txBody>
          <a:bodyPr/>
          <a:lstStyle/>
          <a:p>
            <a:pPr marL="0" indent="0">
              <a:buNone/>
            </a:pPr>
            <a:r>
              <a:rPr lang="en-US" dirty="0" smtClean="0"/>
              <a:t>Choose from one of the following:</a:t>
            </a:r>
          </a:p>
          <a:p>
            <a:pPr marL="0" indent="0">
              <a:buNone/>
            </a:pPr>
            <a:r>
              <a:rPr lang="en-US" dirty="0" smtClean="0"/>
              <a:t>Titanic</a:t>
            </a:r>
          </a:p>
          <a:p>
            <a:pPr marL="0" indent="0">
              <a:buNone/>
            </a:pPr>
            <a:r>
              <a:rPr lang="en-US" dirty="0" smtClean="0"/>
              <a:t>Holocaust</a:t>
            </a:r>
          </a:p>
          <a:p>
            <a:pPr marL="0" indent="0">
              <a:buNone/>
            </a:pPr>
            <a:r>
              <a:rPr lang="en-US" dirty="0" smtClean="0"/>
              <a:t>Lincoln’s Assassination</a:t>
            </a:r>
            <a:endParaRPr lang="en-US" dirty="0"/>
          </a:p>
        </p:txBody>
      </p:sp>
    </p:spTree>
    <p:extLst>
      <p:ext uri="{BB962C8B-B14F-4D97-AF65-F5344CB8AC3E}">
        <p14:creationId xmlns:p14="http://schemas.microsoft.com/office/powerpoint/2010/main" val="17810417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rimary and Secondary Sources - YouTube_WMV V9.wmv">
            <a:hlinkClick r:id="" action="ppaction://media"/>
          </p:cNvPr>
          <p:cNvPicPr>
            <a:picLocks noGrp="1" noChangeAspect="1"/>
          </p:cNvPicPr>
          <p:nvPr>
            <p:ph sz="quarter" idx="1"/>
            <a:videoFile r:link="rId1"/>
            <p:extLst>
              <p:ext uri="{DAA4B4D4-6D71-4841-9C94-3DE7FCFB9230}">
                <p14:media xmlns:p14="http://schemas.microsoft.com/office/powerpoint/2010/main" r:embed="rId2">
                  <p14:trim st="60138.3616"/>
                </p14:media>
              </p:ext>
            </p:extLst>
          </p:nvPr>
        </p:nvPicPr>
        <p:blipFill>
          <a:blip r:embed="rId4"/>
          <a:stretch>
            <a:fillRect/>
          </a:stretch>
        </p:blipFill>
        <p:spPr>
          <a:xfrm>
            <a:off x="1692275" y="1600200"/>
            <a:ext cx="5994400" cy="4495800"/>
          </a:xfrm>
        </p:spPr>
      </p:pic>
    </p:spTree>
    <p:extLst>
      <p:ext uri="{BB962C8B-B14F-4D97-AF65-F5344CB8AC3E}">
        <p14:creationId xmlns:p14="http://schemas.microsoft.com/office/powerpoint/2010/main" val="24202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80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Pick a Disaster</a:t>
            </a:r>
            <a:endParaRPr lang="en-US" dirty="0"/>
          </a:p>
        </p:txBody>
      </p:sp>
      <p:sp>
        <p:nvSpPr>
          <p:cNvPr id="3" name="Content Placeholder 2"/>
          <p:cNvSpPr>
            <a:spLocks noGrp="1"/>
          </p:cNvSpPr>
          <p:nvPr>
            <p:ph sz="quarter" idx="1"/>
          </p:nvPr>
        </p:nvSpPr>
        <p:spPr>
          <a:xfrm>
            <a:off x="612648" y="1600200"/>
            <a:ext cx="8153400" cy="4724400"/>
          </a:xfrm>
        </p:spPr>
        <p:txBody>
          <a:bodyPr>
            <a:normAutofit/>
          </a:bodyPr>
          <a:lstStyle/>
          <a:p>
            <a:r>
              <a:rPr lang="en-US" dirty="0" smtClean="0"/>
              <a:t>Choose from one of the following:</a:t>
            </a:r>
          </a:p>
          <a:p>
            <a:pPr marL="0" indent="0">
              <a:buNone/>
            </a:pPr>
            <a:r>
              <a:rPr lang="en-US" dirty="0" smtClean="0"/>
              <a:t>Titanic</a:t>
            </a:r>
          </a:p>
          <a:p>
            <a:pPr marL="0" indent="0">
              <a:buNone/>
            </a:pPr>
            <a:r>
              <a:rPr lang="en-US" dirty="0" smtClean="0"/>
              <a:t>Holocaust</a:t>
            </a:r>
          </a:p>
          <a:p>
            <a:pPr marL="0" indent="0">
              <a:buNone/>
            </a:pPr>
            <a:r>
              <a:rPr lang="en-US" dirty="0" smtClean="0"/>
              <a:t>Lincoln’s Assassination</a:t>
            </a:r>
          </a:p>
          <a:p>
            <a:pPr marL="0" indent="0">
              <a:buNone/>
            </a:pPr>
            <a:r>
              <a:rPr lang="en-US" dirty="0" smtClean="0"/>
              <a:t>Black Death</a:t>
            </a:r>
          </a:p>
          <a:p>
            <a:pPr marL="0" indent="0">
              <a:buNone/>
            </a:pPr>
            <a:r>
              <a:rPr lang="en-US" dirty="0" smtClean="0"/>
              <a:t>Atomic Bomb</a:t>
            </a:r>
          </a:p>
          <a:p>
            <a:pPr marL="0" indent="0">
              <a:buNone/>
            </a:pPr>
            <a:r>
              <a:rPr lang="en-US" dirty="0" smtClean="0"/>
              <a:t>Trail of Tears</a:t>
            </a:r>
          </a:p>
          <a:p>
            <a:pPr marL="0" indent="0">
              <a:buNone/>
            </a:pPr>
            <a:r>
              <a:rPr lang="en-US" dirty="0" smtClean="0"/>
              <a:t>Challenger Disaster</a:t>
            </a: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18461878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Thesis Statement</a:t>
            </a:r>
            <a:endParaRPr lang="en-US" dirty="0"/>
          </a:p>
        </p:txBody>
      </p:sp>
      <p:sp>
        <p:nvSpPr>
          <p:cNvPr id="3" name="Content Placeholder 2"/>
          <p:cNvSpPr>
            <a:spLocks noGrp="1"/>
          </p:cNvSpPr>
          <p:nvPr>
            <p:ph sz="quarter" idx="1"/>
          </p:nvPr>
        </p:nvSpPr>
        <p:spPr/>
        <p:txBody>
          <a:bodyPr/>
          <a:lstStyle/>
          <a:p>
            <a:pPr marL="0" indent="0">
              <a:buNone/>
            </a:pPr>
            <a:r>
              <a:rPr lang="en-US" dirty="0" smtClean="0"/>
              <a:t>27. </a:t>
            </a:r>
            <a:r>
              <a:rPr lang="en-US" u="sng" dirty="0">
                <a:solidFill>
                  <a:srgbClr val="FF0000"/>
                </a:solidFill>
              </a:rPr>
              <a:t>Thesis Statement: </a:t>
            </a:r>
            <a:r>
              <a:rPr lang="en-US" dirty="0"/>
              <a:t>is usually a single sentence somewhere in your </a:t>
            </a:r>
            <a:r>
              <a:rPr lang="en-US" u="sng" dirty="0">
                <a:solidFill>
                  <a:srgbClr val="FF0000"/>
                </a:solidFill>
              </a:rPr>
              <a:t>first paragraph </a:t>
            </a:r>
            <a:r>
              <a:rPr lang="en-US" dirty="0"/>
              <a:t>that presents your argument to the reader</a:t>
            </a:r>
            <a:r>
              <a:rPr lang="en-US" dirty="0" smtClean="0"/>
              <a:t>.</a:t>
            </a:r>
          </a:p>
          <a:p>
            <a:pPr marL="0" indent="0">
              <a:buNone/>
            </a:pPr>
            <a:endParaRPr lang="en-US" dirty="0"/>
          </a:p>
          <a:p>
            <a:pPr marL="0" indent="0">
              <a:buNone/>
            </a:pPr>
            <a:r>
              <a:rPr lang="en-US" dirty="0" smtClean="0"/>
              <a:t>28. Your thesis statement is a </a:t>
            </a:r>
            <a:r>
              <a:rPr lang="en-US" u="sng" dirty="0" smtClean="0">
                <a:solidFill>
                  <a:srgbClr val="FF0000"/>
                </a:solidFill>
              </a:rPr>
              <a:t>one sentence summary</a:t>
            </a:r>
            <a:r>
              <a:rPr lang="en-US" dirty="0" smtClean="0"/>
              <a:t> of your research paper.</a:t>
            </a:r>
            <a:endParaRPr lang="en-US" dirty="0"/>
          </a:p>
        </p:txBody>
      </p:sp>
    </p:spTree>
    <p:extLst>
      <p:ext uri="{BB962C8B-B14F-4D97-AF65-F5344CB8AC3E}">
        <p14:creationId xmlns:p14="http://schemas.microsoft.com/office/powerpoint/2010/main" val="19969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a:t>
            </a:r>
            <a:endParaRPr lang="en-US" dirty="0"/>
          </a:p>
        </p:txBody>
      </p:sp>
      <p:sp>
        <p:nvSpPr>
          <p:cNvPr id="3" name="Content Placeholder 2"/>
          <p:cNvSpPr>
            <a:spLocks noGrp="1"/>
          </p:cNvSpPr>
          <p:nvPr>
            <p:ph sz="quarter" idx="1"/>
          </p:nvPr>
        </p:nvSpPr>
        <p:spPr/>
        <p:txBody>
          <a:bodyPr>
            <a:normAutofit fontScale="92500" lnSpcReduction="10000"/>
          </a:bodyPr>
          <a:lstStyle/>
          <a:p>
            <a:pPr marL="0" indent="0">
              <a:lnSpc>
                <a:spcPct val="150000"/>
              </a:lnSpc>
              <a:buNone/>
            </a:pPr>
            <a:r>
              <a:rPr lang="en-US" dirty="0" smtClean="0"/>
              <a:t>29. Use </a:t>
            </a:r>
            <a:r>
              <a:rPr lang="en-US" u="sng" dirty="0" smtClean="0">
                <a:solidFill>
                  <a:srgbClr val="FF0000"/>
                </a:solidFill>
              </a:rPr>
              <a:t>reliable </a:t>
            </a:r>
            <a:r>
              <a:rPr lang="en-US" dirty="0" smtClean="0"/>
              <a:t>internet sources. (No </a:t>
            </a:r>
            <a:r>
              <a:rPr lang="en-US" dirty="0" err="1" smtClean="0"/>
              <a:t>wikipedia</a:t>
            </a:r>
            <a:r>
              <a:rPr lang="en-US" dirty="0" smtClean="0"/>
              <a:t>)</a:t>
            </a:r>
          </a:p>
          <a:p>
            <a:pPr marL="0" indent="0">
              <a:lnSpc>
                <a:spcPct val="150000"/>
              </a:lnSpc>
              <a:buNone/>
            </a:pPr>
            <a:r>
              <a:rPr lang="en-US" dirty="0" smtClean="0"/>
              <a:t>30. Focus on the </a:t>
            </a:r>
            <a:r>
              <a:rPr lang="en-US" u="sng" dirty="0" smtClean="0">
                <a:solidFill>
                  <a:srgbClr val="FF0000"/>
                </a:solidFill>
              </a:rPr>
              <a:t>causes</a:t>
            </a:r>
            <a:r>
              <a:rPr lang="en-US" dirty="0" smtClean="0">
                <a:solidFill>
                  <a:srgbClr val="FF0000"/>
                </a:solidFill>
              </a:rPr>
              <a:t> </a:t>
            </a:r>
            <a:r>
              <a:rPr lang="en-US" dirty="0" smtClean="0"/>
              <a:t>of your disaster and the </a:t>
            </a:r>
            <a:r>
              <a:rPr lang="en-US" u="sng" dirty="0" smtClean="0">
                <a:solidFill>
                  <a:srgbClr val="FF0000"/>
                </a:solidFill>
              </a:rPr>
              <a:t>effects</a:t>
            </a:r>
            <a:r>
              <a:rPr lang="en-US" dirty="0" smtClean="0"/>
              <a:t> of your disaster.</a:t>
            </a:r>
          </a:p>
          <a:p>
            <a:pPr marL="0" indent="0">
              <a:lnSpc>
                <a:spcPct val="150000"/>
              </a:lnSpc>
              <a:buNone/>
            </a:pPr>
            <a:r>
              <a:rPr lang="en-US" dirty="0" smtClean="0"/>
              <a:t>31. </a:t>
            </a:r>
            <a:r>
              <a:rPr lang="en-US" u="sng" dirty="0" smtClean="0">
                <a:solidFill>
                  <a:srgbClr val="FF0000"/>
                </a:solidFill>
              </a:rPr>
              <a:t>Take notes</a:t>
            </a:r>
            <a:r>
              <a:rPr lang="en-US" dirty="0" smtClean="0">
                <a:solidFill>
                  <a:srgbClr val="FF0000"/>
                </a:solidFill>
              </a:rPr>
              <a:t>. </a:t>
            </a:r>
            <a:r>
              <a:rPr lang="en-US" dirty="0" smtClean="0"/>
              <a:t>(Make sure they are neat and very detailed.)</a:t>
            </a:r>
          </a:p>
          <a:p>
            <a:pPr marL="0" indent="0">
              <a:lnSpc>
                <a:spcPct val="150000"/>
              </a:lnSpc>
              <a:buNone/>
            </a:pPr>
            <a:r>
              <a:rPr lang="en-US" dirty="0" smtClean="0"/>
              <a:t>32. Have at least </a:t>
            </a:r>
            <a:r>
              <a:rPr lang="en-US" u="sng" dirty="0" smtClean="0">
                <a:solidFill>
                  <a:srgbClr val="FF0000"/>
                </a:solidFill>
              </a:rPr>
              <a:t>two causes </a:t>
            </a:r>
            <a:r>
              <a:rPr lang="en-US" dirty="0" smtClean="0"/>
              <a:t>and </a:t>
            </a:r>
            <a:r>
              <a:rPr lang="en-US" u="sng" dirty="0" smtClean="0">
                <a:solidFill>
                  <a:srgbClr val="FF0000"/>
                </a:solidFill>
              </a:rPr>
              <a:t>two effects</a:t>
            </a:r>
            <a:r>
              <a:rPr lang="en-US" dirty="0" smtClean="0"/>
              <a:t>.</a:t>
            </a:r>
          </a:p>
          <a:p>
            <a:pPr marL="0" indent="0">
              <a:lnSpc>
                <a:spcPct val="150000"/>
              </a:lnSpc>
              <a:buNone/>
            </a:pPr>
            <a:r>
              <a:rPr lang="en-US" dirty="0" smtClean="0"/>
              <a:t>33. Don’t </a:t>
            </a:r>
            <a:r>
              <a:rPr lang="en-US" u="sng" dirty="0" smtClean="0">
                <a:solidFill>
                  <a:srgbClr val="FF0000"/>
                </a:solidFill>
              </a:rPr>
              <a:t>waste time </a:t>
            </a:r>
            <a:r>
              <a:rPr lang="en-US" dirty="0" smtClean="0"/>
              <a:t>in the computer lab.</a:t>
            </a:r>
          </a:p>
          <a:p>
            <a:pPr marL="0" indent="0">
              <a:lnSpc>
                <a:spcPct val="150000"/>
              </a:lnSpc>
              <a:buNone/>
            </a:pPr>
            <a:endParaRPr lang="en-US" dirty="0" smtClean="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249168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Write, Revise, Rewrite</a:t>
            </a:r>
            <a:endParaRPr lang="en-US" dirty="0"/>
          </a:p>
        </p:txBody>
      </p:sp>
      <p:sp>
        <p:nvSpPr>
          <p:cNvPr id="3" name="Content Placeholder 2"/>
          <p:cNvSpPr>
            <a:spLocks noGrp="1"/>
          </p:cNvSpPr>
          <p:nvPr>
            <p:ph sz="quarter" idx="1"/>
          </p:nvPr>
        </p:nvSpPr>
        <p:spPr/>
        <p:txBody>
          <a:bodyPr/>
          <a:lstStyle/>
          <a:p>
            <a:pPr marL="0" indent="0">
              <a:buNone/>
            </a:pPr>
            <a:r>
              <a:rPr lang="en-US" dirty="0" smtClean="0"/>
              <a:t>34. Use your </a:t>
            </a:r>
            <a:r>
              <a:rPr lang="en-US" u="sng" dirty="0" smtClean="0">
                <a:solidFill>
                  <a:srgbClr val="FF0000"/>
                </a:solidFill>
              </a:rPr>
              <a:t>notes</a:t>
            </a:r>
            <a:r>
              <a:rPr lang="en-US" dirty="0" smtClean="0"/>
              <a:t> and </a:t>
            </a:r>
            <a:r>
              <a:rPr lang="en-US" u="sng" dirty="0" smtClean="0">
                <a:solidFill>
                  <a:srgbClr val="FF0000"/>
                </a:solidFill>
              </a:rPr>
              <a:t>outline</a:t>
            </a:r>
            <a:r>
              <a:rPr lang="en-US" u="sng" dirty="0" smtClean="0"/>
              <a:t> </a:t>
            </a:r>
            <a:r>
              <a:rPr lang="en-US" dirty="0" smtClean="0"/>
              <a:t>to write your paper.</a:t>
            </a:r>
          </a:p>
          <a:p>
            <a:pPr marL="0" indent="0">
              <a:buNone/>
            </a:pPr>
            <a:r>
              <a:rPr lang="en-US" dirty="0" smtClean="0"/>
              <a:t>35. Write </a:t>
            </a:r>
            <a:r>
              <a:rPr lang="en-US" u="sng" dirty="0" smtClean="0">
                <a:solidFill>
                  <a:srgbClr val="FF0000"/>
                </a:solidFill>
              </a:rPr>
              <a:t>one paragraph </a:t>
            </a:r>
            <a:r>
              <a:rPr lang="en-US" dirty="0" smtClean="0"/>
              <a:t>at a time. </a:t>
            </a:r>
            <a:endParaRPr lang="en-US" dirty="0"/>
          </a:p>
          <a:p>
            <a:pPr marL="514350" indent="-514350">
              <a:buFont typeface="+mj-lt"/>
              <a:buAutoNum type="arabicPeriod"/>
            </a:pPr>
            <a:r>
              <a:rPr lang="en-US" dirty="0" smtClean="0"/>
              <a:t> Introduction paragraph</a:t>
            </a:r>
          </a:p>
          <a:p>
            <a:pPr marL="514350" indent="-514350">
              <a:buFont typeface="+mj-lt"/>
              <a:buAutoNum type="arabicPeriod"/>
            </a:pPr>
            <a:r>
              <a:rPr lang="en-US" dirty="0" smtClean="0"/>
              <a:t>Causes paragraph</a:t>
            </a:r>
          </a:p>
          <a:p>
            <a:pPr marL="514350" indent="-514350">
              <a:buFont typeface="+mj-lt"/>
              <a:buAutoNum type="arabicPeriod"/>
            </a:pPr>
            <a:r>
              <a:rPr lang="en-US" dirty="0" smtClean="0"/>
              <a:t>Effects paragraph</a:t>
            </a:r>
          </a:p>
          <a:p>
            <a:pPr marL="514350" indent="-514350">
              <a:buFont typeface="+mj-lt"/>
              <a:buAutoNum type="arabicPeriod"/>
            </a:pPr>
            <a:r>
              <a:rPr lang="en-US" dirty="0" smtClean="0"/>
              <a:t>Conclusion paragraph</a:t>
            </a:r>
          </a:p>
          <a:p>
            <a:pPr marL="0" indent="0">
              <a:buNone/>
            </a:pPr>
            <a:r>
              <a:rPr lang="en-US" dirty="0" smtClean="0"/>
              <a:t>*Do not copy word for word from your notes.*</a:t>
            </a:r>
          </a:p>
          <a:p>
            <a:pPr marL="0" indent="0">
              <a:buNone/>
            </a:pPr>
            <a:endParaRPr lang="en-US" dirty="0"/>
          </a:p>
        </p:txBody>
      </p:sp>
    </p:spTree>
    <p:extLst>
      <p:ext uri="{BB962C8B-B14F-4D97-AF65-F5344CB8AC3E}">
        <p14:creationId xmlns:p14="http://schemas.microsoft.com/office/powerpoint/2010/main" val="384264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Revise</a:t>
            </a:r>
            <a:endParaRPr lang="en-US" dirty="0"/>
          </a:p>
        </p:txBody>
      </p:sp>
      <p:sp>
        <p:nvSpPr>
          <p:cNvPr id="3" name="Content Placeholder 2"/>
          <p:cNvSpPr>
            <a:spLocks noGrp="1"/>
          </p:cNvSpPr>
          <p:nvPr>
            <p:ph sz="quarter" idx="1"/>
          </p:nvPr>
        </p:nvSpPr>
        <p:spPr/>
        <p:txBody>
          <a:bodyPr/>
          <a:lstStyle/>
          <a:p>
            <a:pPr marL="0" indent="0" algn="ctr">
              <a:buNone/>
            </a:pPr>
            <a:r>
              <a:rPr lang="en-US" dirty="0" smtClean="0">
                <a:solidFill>
                  <a:srgbClr val="FF0000"/>
                </a:solidFill>
              </a:rPr>
              <a:t>*Write your paper in your own words.*</a:t>
            </a:r>
          </a:p>
          <a:p>
            <a:pPr marL="0" indent="0">
              <a:buNone/>
            </a:pPr>
            <a:r>
              <a:rPr lang="en-US" dirty="0" smtClean="0"/>
              <a:t>36. </a:t>
            </a:r>
            <a:r>
              <a:rPr lang="en-US" u="sng" dirty="0" smtClean="0">
                <a:solidFill>
                  <a:srgbClr val="FF0000"/>
                </a:solidFill>
              </a:rPr>
              <a:t>Read</a:t>
            </a:r>
            <a:r>
              <a:rPr lang="en-US" dirty="0" smtClean="0"/>
              <a:t> what you have written.</a:t>
            </a:r>
          </a:p>
          <a:p>
            <a:pPr marL="0" indent="0">
              <a:buNone/>
            </a:pPr>
            <a:r>
              <a:rPr lang="en-US" dirty="0" smtClean="0"/>
              <a:t>37. </a:t>
            </a:r>
            <a:r>
              <a:rPr lang="en-US" u="sng" dirty="0" smtClean="0">
                <a:solidFill>
                  <a:srgbClr val="FF0000"/>
                </a:solidFill>
              </a:rPr>
              <a:t>Revise</a:t>
            </a:r>
            <a:r>
              <a:rPr lang="en-US" dirty="0" smtClean="0"/>
              <a:t> your paragraph. Add more information or delete information that isn’t useful.</a:t>
            </a:r>
          </a:p>
          <a:p>
            <a:pPr marL="0" indent="0">
              <a:buNone/>
            </a:pPr>
            <a:r>
              <a:rPr lang="en-US" dirty="0" smtClean="0"/>
              <a:t>38. </a:t>
            </a:r>
            <a:r>
              <a:rPr lang="en-US" u="sng" dirty="0" smtClean="0">
                <a:solidFill>
                  <a:srgbClr val="FF0000"/>
                </a:solidFill>
              </a:rPr>
              <a:t>Proofread</a:t>
            </a:r>
            <a:r>
              <a:rPr lang="en-US" dirty="0" smtClean="0"/>
              <a:t>.</a:t>
            </a:r>
          </a:p>
          <a:p>
            <a:pPr marL="0" indent="0">
              <a:buNone/>
            </a:pPr>
            <a:r>
              <a:rPr lang="en-US" dirty="0" smtClean="0"/>
              <a:t>39. After the paragraph is checked, begin writing the next paragraph.</a:t>
            </a:r>
          </a:p>
          <a:p>
            <a:pPr marL="0" indent="0">
              <a:buNone/>
            </a:pPr>
            <a:r>
              <a:rPr lang="en-US" dirty="0" smtClean="0"/>
              <a:t>*</a:t>
            </a:r>
            <a:r>
              <a:rPr lang="en-US" i="1" dirty="0" smtClean="0">
                <a:solidFill>
                  <a:srgbClr val="FF0000"/>
                </a:solidFill>
              </a:rPr>
              <a:t>Mrs. Day has to check your paragraphs</a:t>
            </a:r>
            <a:r>
              <a:rPr lang="en-US" dirty="0" smtClean="0"/>
              <a:t>.*</a:t>
            </a:r>
            <a:endParaRPr lang="en-US" dirty="0"/>
          </a:p>
        </p:txBody>
      </p:sp>
    </p:spTree>
    <p:extLst>
      <p:ext uri="{BB962C8B-B14F-4D97-AF65-F5344CB8AC3E}">
        <p14:creationId xmlns:p14="http://schemas.microsoft.com/office/powerpoint/2010/main" val="3972596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Rewrite</a:t>
            </a:r>
            <a:endParaRPr lang="en-US" dirty="0"/>
          </a:p>
        </p:txBody>
      </p:sp>
      <p:sp>
        <p:nvSpPr>
          <p:cNvPr id="3" name="Content Placeholder 2"/>
          <p:cNvSpPr>
            <a:spLocks noGrp="1"/>
          </p:cNvSpPr>
          <p:nvPr>
            <p:ph sz="quarter" idx="1"/>
          </p:nvPr>
        </p:nvSpPr>
        <p:spPr/>
        <p:txBody>
          <a:bodyPr/>
          <a:lstStyle/>
          <a:p>
            <a:pPr marL="0" indent="0">
              <a:buNone/>
            </a:pPr>
            <a:r>
              <a:rPr lang="en-US" sz="4000" dirty="0" smtClean="0"/>
              <a:t>40. You will have to</a:t>
            </a:r>
            <a:r>
              <a:rPr lang="en-US" sz="4000" u="sng" dirty="0" smtClean="0"/>
              <a:t> </a:t>
            </a:r>
            <a:r>
              <a:rPr lang="en-US" sz="4000" u="sng" dirty="0" smtClean="0">
                <a:solidFill>
                  <a:srgbClr val="FF0000"/>
                </a:solidFill>
              </a:rPr>
              <a:t>rewrite</a:t>
            </a:r>
            <a:r>
              <a:rPr lang="en-US" sz="4000" u="sng" dirty="0" smtClean="0"/>
              <a:t> </a:t>
            </a:r>
            <a:r>
              <a:rPr lang="en-US" sz="4000" dirty="0" smtClean="0"/>
              <a:t>your paragraphs.</a:t>
            </a:r>
          </a:p>
          <a:p>
            <a:pPr marL="0" indent="0">
              <a:buNone/>
            </a:pPr>
            <a:r>
              <a:rPr lang="en-US" sz="4000" dirty="0" smtClean="0"/>
              <a:t>41. Writing is a</a:t>
            </a:r>
            <a:r>
              <a:rPr lang="en-US" sz="4000" u="sng" dirty="0" smtClean="0"/>
              <a:t> </a:t>
            </a:r>
            <a:r>
              <a:rPr lang="en-US" sz="4000" u="sng" dirty="0" smtClean="0">
                <a:solidFill>
                  <a:srgbClr val="FF0000"/>
                </a:solidFill>
              </a:rPr>
              <a:t>process </a:t>
            </a:r>
            <a:r>
              <a:rPr lang="en-US" sz="4000" dirty="0" smtClean="0"/>
              <a:t>that requires several revisions.</a:t>
            </a:r>
          </a:p>
          <a:p>
            <a:pPr marL="0" indent="0">
              <a:buNone/>
            </a:pPr>
            <a:r>
              <a:rPr lang="en-US" sz="4000" dirty="0" smtClean="0"/>
              <a:t>42. All of your research and writing will be done </a:t>
            </a:r>
            <a:r>
              <a:rPr lang="en-US" sz="4000" u="sng" dirty="0" smtClean="0">
                <a:solidFill>
                  <a:srgbClr val="FF0000"/>
                </a:solidFill>
              </a:rPr>
              <a:t>in class</a:t>
            </a:r>
            <a:r>
              <a:rPr lang="en-US" sz="4000" dirty="0" smtClean="0"/>
              <a:t>.</a:t>
            </a:r>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57433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Expository Writing</a:t>
            </a:r>
            <a:endParaRPr lang="en-US" dirty="0"/>
          </a:p>
        </p:txBody>
      </p:sp>
      <p:sp>
        <p:nvSpPr>
          <p:cNvPr id="3" name="Content Placeholder 2"/>
          <p:cNvSpPr>
            <a:spLocks noGrp="1"/>
          </p:cNvSpPr>
          <p:nvPr>
            <p:ph sz="quarter" idx="1"/>
          </p:nvPr>
        </p:nvSpPr>
        <p:spPr/>
        <p:txBody>
          <a:bodyPr/>
          <a:lstStyle/>
          <a:p>
            <a:pPr marL="0" indent="0">
              <a:buNone/>
            </a:pPr>
            <a:r>
              <a:rPr lang="en-US" b="1" u="sng" dirty="0"/>
              <a:t>Expository Writing</a:t>
            </a:r>
            <a:endParaRPr lang="en-US" dirty="0"/>
          </a:p>
          <a:p>
            <a:pPr marL="0" indent="0">
              <a:buNone/>
            </a:pPr>
            <a:r>
              <a:rPr lang="en-US" dirty="0"/>
              <a:t>Expository writing is a type of writing that is used to explain, describe, give information or inform. Don’t assume the reader has any prior knowledge about your topic. Do not use the following words in your paper: </a:t>
            </a:r>
            <a:r>
              <a:rPr lang="en-US" u="sng" dirty="0"/>
              <a:t>I, me, or you</a:t>
            </a:r>
            <a:r>
              <a:rPr lang="en-US" dirty="0"/>
              <a:t>.</a:t>
            </a:r>
          </a:p>
          <a:p>
            <a:pPr marL="0" indent="0">
              <a:buNone/>
            </a:pPr>
            <a:endParaRPr lang="en-US" dirty="0"/>
          </a:p>
        </p:txBody>
      </p:sp>
    </p:spTree>
    <p:extLst>
      <p:ext uri="{BB962C8B-B14F-4D97-AF65-F5344CB8AC3E}">
        <p14:creationId xmlns:p14="http://schemas.microsoft.com/office/powerpoint/2010/main" val="42535887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Primary Sources</a:t>
            </a:r>
            <a:endParaRPr lang="en-US" b="1" dirty="0"/>
          </a:p>
        </p:txBody>
      </p:sp>
      <p:sp>
        <p:nvSpPr>
          <p:cNvPr id="5" name="Content Placeholder 4"/>
          <p:cNvSpPr>
            <a:spLocks noGrp="1"/>
          </p:cNvSpPr>
          <p:nvPr>
            <p:ph sz="quarter" idx="1"/>
          </p:nvPr>
        </p:nvSpPr>
        <p:spPr/>
        <p:txBody>
          <a:bodyPr/>
          <a:lstStyle/>
          <a:p>
            <a:pPr marL="514350" indent="-514350">
              <a:buFont typeface="+mj-lt"/>
              <a:buAutoNum type="arabicPeriod"/>
            </a:pPr>
            <a:r>
              <a:rPr lang="en-US" dirty="0" smtClean="0"/>
              <a:t>A </a:t>
            </a:r>
            <a:r>
              <a:rPr lang="en-US" u="sng" dirty="0" smtClean="0"/>
              <a:t>primary source </a:t>
            </a:r>
            <a:r>
              <a:rPr lang="en-US" dirty="0" smtClean="0"/>
              <a:t>is a document, speech, or other sort of evidence written, created or otherwise produced </a:t>
            </a:r>
            <a:r>
              <a:rPr lang="en-US" u="sng" dirty="0" smtClean="0"/>
              <a:t>during the time </a:t>
            </a:r>
            <a:r>
              <a:rPr lang="en-US" dirty="0" smtClean="0"/>
              <a:t>an event occurred . </a:t>
            </a:r>
          </a:p>
          <a:p>
            <a:pPr marL="514350" indent="-514350">
              <a:buFont typeface="+mj-lt"/>
              <a:buAutoNum type="arabicPeriod"/>
            </a:pPr>
            <a:r>
              <a:rPr lang="en-US" dirty="0" smtClean="0"/>
              <a:t>Primary sources offer an </a:t>
            </a:r>
            <a:r>
              <a:rPr lang="en-US" u="sng" dirty="0" smtClean="0"/>
              <a:t>inside view </a:t>
            </a:r>
            <a:r>
              <a:rPr lang="en-US" dirty="0" smtClean="0"/>
              <a:t>of a particular event.  </a:t>
            </a:r>
          </a:p>
          <a:p>
            <a:pPr marL="514350" indent="-514350">
              <a:buFont typeface="+mj-lt"/>
              <a:buAutoNum type="arabicPeriod"/>
            </a:pPr>
            <a:r>
              <a:rPr lang="en-US" b="1" dirty="0" smtClean="0"/>
              <a:t>Primary sources come straight from the source.</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Examples of Primary Sources</a:t>
            </a:r>
            <a:endParaRPr lang="en-US" b="1" dirty="0"/>
          </a:p>
        </p:txBody>
      </p:sp>
      <p:sp>
        <p:nvSpPr>
          <p:cNvPr id="3" name="Content Placeholder 2"/>
          <p:cNvSpPr>
            <a:spLocks noGrp="1"/>
          </p:cNvSpPr>
          <p:nvPr>
            <p:ph sz="quarter" idx="1"/>
          </p:nvPr>
        </p:nvSpPr>
        <p:spPr/>
        <p:txBody>
          <a:bodyPr>
            <a:normAutofit fontScale="92500" lnSpcReduction="10000"/>
          </a:bodyPr>
          <a:lstStyle/>
          <a:p>
            <a:r>
              <a:rPr lang="en-US" u="sng" dirty="0" smtClean="0"/>
              <a:t>Autobiographies</a:t>
            </a:r>
          </a:p>
          <a:p>
            <a:r>
              <a:rPr lang="en-US" dirty="0" smtClean="0"/>
              <a:t>Journals </a:t>
            </a:r>
          </a:p>
          <a:p>
            <a:r>
              <a:rPr lang="en-US" dirty="0" smtClean="0"/>
              <a:t>Artworks </a:t>
            </a:r>
          </a:p>
          <a:p>
            <a:r>
              <a:rPr lang="en-US" u="sng" dirty="0" smtClean="0"/>
              <a:t>Diaries</a:t>
            </a:r>
          </a:p>
          <a:p>
            <a:r>
              <a:rPr lang="en-US" u="sng" dirty="0" smtClean="0"/>
              <a:t>Quotes</a:t>
            </a:r>
          </a:p>
          <a:p>
            <a:r>
              <a:rPr lang="en-US" u="sng" dirty="0" smtClean="0"/>
              <a:t>Letters</a:t>
            </a:r>
          </a:p>
          <a:p>
            <a:r>
              <a:rPr lang="en-US" dirty="0" smtClean="0"/>
              <a:t>Actual Photographs</a:t>
            </a:r>
          </a:p>
          <a:p>
            <a:r>
              <a:rPr lang="en-US" dirty="0" smtClean="0"/>
              <a:t>Interviews</a:t>
            </a:r>
          </a:p>
          <a:p>
            <a:r>
              <a:rPr lang="en-US" dirty="0" smtClean="0"/>
              <a:t>Audio Recordings</a:t>
            </a:r>
          </a:p>
          <a:p>
            <a:endParaRPr lang="en-US" dirty="0"/>
          </a:p>
        </p:txBody>
      </p:sp>
      <p:sp>
        <p:nvSpPr>
          <p:cNvPr id="4" name="Content Placeholder 3"/>
          <p:cNvSpPr>
            <a:spLocks noGrp="1"/>
          </p:cNvSpPr>
          <p:nvPr>
            <p:ph sz="quarter" idx="2"/>
          </p:nvPr>
        </p:nvSpPr>
        <p:spPr/>
        <p:txBody>
          <a:bodyPr>
            <a:normAutofit fontScale="92500" lnSpcReduction="10000"/>
          </a:bodyPr>
          <a:lstStyle/>
          <a:p>
            <a:r>
              <a:rPr lang="en-US" dirty="0" smtClean="0"/>
              <a:t>Identification</a:t>
            </a:r>
          </a:p>
          <a:p>
            <a:r>
              <a:rPr lang="en-US" dirty="0" smtClean="0"/>
              <a:t>Birth Certificate</a:t>
            </a:r>
          </a:p>
          <a:p>
            <a:r>
              <a:rPr lang="en-US" dirty="0" smtClean="0"/>
              <a:t>Death Certificate</a:t>
            </a:r>
          </a:p>
          <a:p>
            <a:r>
              <a:rPr lang="en-US" dirty="0" smtClean="0"/>
              <a:t>Marriage Certificate</a:t>
            </a:r>
          </a:p>
          <a:p>
            <a:r>
              <a:rPr lang="en-US" dirty="0" smtClean="0"/>
              <a:t>Diploma</a:t>
            </a:r>
          </a:p>
          <a:p>
            <a:r>
              <a:rPr lang="en-US" dirty="0" smtClean="0"/>
              <a:t>Daily Planners</a:t>
            </a:r>
          </a:p>
          <a:p>
            <a:r>
              <a:rPr lang="en-US" u="sng" dirty="0" smtClean="0"/>
              <a:t>Speeches</a:t>
            </a:r>
          </a:p>
          <a:p>
            <a:r>
              <a:rPr lang="en-US" dirty="0" smtClean="0"/>
              <a:t>Census</a:t>
            </a:r>
          </a:p>
          <a:p>
            <a:r>
              <a:rPr lang="en-US" dirty="0" smtClean="0"/>
              <a:t>Original newspaper articles</a:t>
            </a:r>
          </a:p>
          <a:p>
            <a:endParaRPr lang="en-US" dirty="0" smtClean="0"/>
          </a:p>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Secondary Sources</a:t>
            </a:r>
            <a:endParaRPr lang="en-US" b="1" dirty="0"/>
          </a:p>
        </p:txBody>
      </p:sp>
      <p:sp>
        <p:nvSpPr>
          <p:cNvPr id="3" name="Content Placeholder 2"/>
          <p:cNvSpPr>
            <a:spLocks noGrp="1"/>
          </p:cNvSpPr>
          <p:nvPr>
            <p:ph sz="quarter" idx="1"/>
          </p:nvPr>
        </p:nvSpPr>
        <p:spPr/>
        <p:txBody>
          <a:bodyPr>
            <a:normAutofit lnSpcReduction="10000"/>
          </a:bodyPr>
          <a:lstStyle/>
          <a:p>
            <a:pPr marL="514350" indent="-514350">
              <a:buFont typeface="+mj-lt"/>
              <a:buAutoNum type="arabicPeriod" startAt="4"/>
            </a:pPr>
            <a:r>
              <a:rPr lang="en-US" dirty="0" smtClean="0"/>
              <a:t>A </a:t>
            </a:r>
            <a:r>
              <a:rPr lang="en-US" u="sng" dirty="0" smtClean="0"/>
              <a:t>secondary source </a:t>
            </a:r>
            <a:r>
              <a:rPr lang="en-US" dirty="0" smtClean="0"/>
              <a:t>is a secondhand account about people, events, topics or places that is based on what some other writer has experienced.</a:t>
            </a:r>
          </a:p>
          <a:p>
            <a:pPr marL="514350" indent="-514350">
              <a:buFont typeface="+mj-lt"/>
              <a:buAutoNum type="arabicPeriod" startAt="4"/>
            </a:pPr>
            <a:r>
              <a:rPr lang="en-US" dirty="0" smtClean="0"/>
              <a:t>A secondary source </a:t>
            </a:r>
            <a:r>
              <a:rPr lang="en-US" u="sng" dirty="0" smtClean="0"/>
              <a:t>interprets </a:t>
            </a:r>
            <a:r>
              <a:rPr lang="en-US" dirty="0" smtClean="0"/>
              <a:t>and </a:t>
            </a:r>
            <a:r>
              <a:rPr lang="en-US" u="sng" dirty="0" smtClean="0"/>
              <a:t>analyzes </a:t>
            </a:r>
            <a:r>
              <a:rPr lang="en-US" dirty="0" smtClean="0"/>
              <a:t>primary sources.</a:t>
            </a:r>
          </a:p>
          <a:p>
            <a:pPr marL="514350" indent="-514350">
              <a:buFont typeface="+mj-lt"/>
              <a:buAutoNum type="arabicPeriod" startAt="4"/>
            </a:pPr>
            <a:r>
              <a:rPr lang="en-US" dirty="0" smtClean="0"/>
              <a:t>Secondary sources may have pictures, quotes, or graphics of </a:t>
            </a:r>
            <a:r>
              <a:rPr lang="en-US" u="sng" dirty="0" smtClean="0"/>
              <a:t>primary sources </a:t>
            </a:r>
            <a:r>
              <a:rPr lang="en-US" dirty="0" smtClean="0"/>
              <a:t>in them. </a:t>
            </a:r>
          </a:p>
          <a:p>
            <a:pPr lvl="1"/>
            <a:r>
              <a:rPr lang="en-US" dirty="0" smtClean="0"/>
              <a:t>informational text</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Examples of Secondary Sources</a:t>
            </a:r>
            <a:endParaRPr lang="en-US" b="1" dirty="0"/>
          </a:p>
        </p:txBody>
      </p:sp>
      <p:sp>
        <p:nvSpPr>
          <p:cNvPr id="4" name="Content Placeholder 3"/>
          <p:cNvSpPr>
            <a:spLocks noGrp="1"/>
          </p:cNvSpPr>
          <p:nvPr>
            <p:ph sz="quarter" idx="1"/>
          </p:nvPr>
        </p:nvSpPr>
        <p:spPr/>
        <p:txBody>
          <a:bodyPr>
            <a:normAutofit lnSpcReduction="10000"/>
          </a:bodyPr>
          <a:lstStyle/>
          <a:p>
            <a:r>
              <a:rPr lang="en-US" u="sng" dirty="0" smtClean="0"/>
              <a:t>Textbooks</a:t>
            </a:r>
          </a:p>
          <a:p>
            <a:r>
              <a:rPr lang="en-US" dirty="0" smtClean="0"/>
              <a:t>Magazine Articles</a:t>
            </a:r>
          </a:p>
          <a:p>
            <a:r>
              <a:rPr lang="en-US" u="sng" dirty="0" smtClean="0"/>
              <a:t>Encyclopedias</a:t>
            </a:r>
          </a:p>
          <a:p>
            <a:r>
              <a:rPr lang="en-US" dirty="0" smtClean="0"/>
              <a:t>Commentaries</a:t>
            </a:r>
          </a:p>
          <a:p>
            <a:r>
              <a:rPr lang="en-US" dirty="0" smtClean="0"/>
              <a:t>Television Remakes</a:t>
            </a:r>
          </a:p>
          <a:p>
            <a:r>
              <a:rPr lang="en-US" dirty="0" smtClean="0"/>
              <a:t>Informational Books that are not autobiographical</a:t>
            </a:r>
          </a:p>
          <a:p>
            <a:r>
              <a:rPr lang="en-US" dirty="0" smtClean="0"/>
              <a:t>Dictionaries </a:t>
            </a:r>
          </a:p>
          <a:p>
            <a:endParaRPr lang="en-US" dirty="0"/>
          </a:p>
        </p:txBody>
      </p:sp>
      <p:sp>
        <p:nvSpPr>
          <p:cNvPr id="5" name="Content Placeholder 4"/>
          <p:cNvSpPr>
            <a:spLocks noGrp="1"/>
          </p:cNvSpPr>
          <p:nvPr>
            <p:ph sz="quarter" idx="2"/>
          </p:nvPr>
        </p:nvSpPr>
        <p:spPr/>
        <p:txBody>
          <a:bodyPr>
            <a:normAutofit lnSpcReduction="10000"/>
          </a:bodyPr>
          <a:lstStyle/>
          <a:p>
            <a:r>
              <a:rPr lang="en-US" dirty="0" smtClean="0"/>
              <a:t>Newspaper Articles</a:t>
            </a:r>
          </a:p>
          <a:p>
            <a:r>
              <a:rPr lang="en-US" dirty="0" smtClean="0"/>
              <a:t>Time Lines</a:t>
            </a:r>
          </a:p>
          <a:p>
            <a:r>
              <a:rPr lang="en-US" dirty="0" smtClean="0"/>
              <a:t>Graphs </a:t>
            </a:r>
          </a:p>
          <a:p>
            <a:r>
              <a:rPr lang="en-US" dirty="0" smtClean="0"/>
              <a:t>Maps</a:t>
            </a:r>
          </a:p>
          <a:p>
            <a:r>
              <a:rPr lang="en-US" dirty="0" smtClean="0"/>
              <a:t>Manuals</a:t>
            </a:r>
          </a:p>
          <a:p>
            <a:r>
              <a:rPr lang="en-US" dirty="0" smtClean="0"/>
              <a:t>Statistics</a:t>
            </a:r>
          </a:p>
          <a:p>
            <a:r>
              <a:rPr lang="en-US" dirty="0" smtClean="0"/>
              <a:t>Book Reviews</a:t>
            </a:r>
          </a:p>
          <a:p>
            <a:r>
              <a:rPr lang="en-US" dirty="0" smtClean="0"/>
              <a:t>Websites</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dirty="0"/>
          </a:p>
        </p:txBody>
      </p:sp>
      <p:pic>
        <p:nvPicPr>
          <p:cNvPr id="7" name="Titanic Survivors - YouTube.wmv">
            <a:hlinkClick r:id="" action="ppaction://media"/>
          </p:cNvPr>
          <p:cNvPicPr>
            <a:picLocks noGrp="1" noChangeAspect="1"/>
          </p:cNvPicPr>
          <p:nvPr>
            <p:ph sz="quarter" idx="1"/>
            <a:videoFile r:link="rId1"/>
            <p:extLst>
              <p:ext uri="{DAA4B4D4-6D71-4841-9C94-3DE7FCFB9230}">
                <p14:media xmlns:p14="http://schemas.microsoft.com/office/powerpoint/2010/main" r:embed="rId2">
                  <p14:trim st="20031" end="140972"/>
                </p14:media>
              </p:ext>
            </p:extLst>
          </p:nvPr>
        </p:nvPicPr>
        <p:blipFill>
          <a:blip r:embed="rId4"/>
          <a:stretch>
            <a:fillRect/>
          </a:stretch>
        </p:blipFill>
        <p:spPr>
          <a:xfrm>
            <a:off x="152400" y="76200"/>
            <a:ext cx="8846654" cy="6477000"/>
          </a:xfrm>
        </p:spPr>
      </p:pic>
    </p:spTree>
    <p:extLst>
      <p:ext uri="{BB962C8B-B14F-4D97-AF65-F5344CB8AC3E}">
        <p14:creationId xmlns:p14="http://schemas.microsoft.com/office/powerpoint/2010/main" val="241278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68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Excerpt from Titanic documentary - Ron David narrator - YouTube.mp4">
            <a:hlinkClick r:id="" action="ppaction://media"/>
          </p:cNvPr>
          <p:cNvPicPr>
            <a:picLocks noGrp="1" noChangeAspect="1"/>
          </p:cNvPicPr>
          <p:nvPr>
            <p:ph sz="quarter" idx="1"/>
            <a:videoFile r:link="rId1"/>
            <p:extLst>
              <p:ext uri="{DAA4B4D4-6D71-4841-9C94-3DE7FCFB9230}">
                <p14:media xmlns:p14="http://schemas.microsoft.com/office/powerpoint/2010/main" r:embed="rId2">
                  <p14:trim end="143036"/>
                </p14:media>
              </p:ext>
            </p:extLst>
          </p:nvPr>
        </p:nvPicPr>
        <p:blipFill>
          <a:blip r:embed="rId4"/>
          <a:stretch>
            <a:fillRect/>
          </a:stretch>
        </p:blipFill>
        <p:spPr>
          <a:xfrm>
            <a:off x="152400" y="228600"/>
            <a:ext cx="8753475" cy="5867400"/>
          </a:xfrm>
        </p:spPr>
      </p:pic>
    </p:spTree>
    <p:extLst>
      <p:ext uri="{BB962C8B-B14F-4D97-AF65-F5344CB8AC3E}">
        <p14:creationId xmlns:p14="http://schemas.microsoft.com/office/powerpoint/2010/main" val="1924946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4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Reliable and Unreliable</a:t>
            </a:r>
            <a:endParaRPr lang="en-US" dirty="0"/>
          </a:p>
        </p:txBody>
      </p:sp>
      <p:sp>
        <p:nvSpPr>
          <p:cNvPr id="6" name="Content Placeholder 5"/>
          <p:cNvSpPr>
            <a:spLocks noGrp="1"/>
          </p:cNvSpPr>
          <p:nvPr>
            <p:ph sz="quarter" idx="1"/>
          </p:nvPr>
        </p:nvSpPr>
        <p:spPr/>
        <p:txBody>
          <a:bodyPr/>
          <a:lstStyle/>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047750"/>
            <a:ext cx="9067800" cy="581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921807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670</TotalTime>
  <Words>829</Words>
  <Application>Microsoft Office PowerPoint</Application>
  <PresentationFormat>On-screen Show (4:3)</PresentationFormat>
  <Paragraphs>143</Paragraphs>
  <Slides>26</Slides>
  <Notes>0</Notes>
  <HiddenSlides>0</HiddenSlides>
  <MMClips>5</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Median</vt:lpstr>
      <vt:lpstr>Primary and Secondary Sources</vt:lpstr>
      <vt:lpstr>PowerPoint Presentation</vt:lpstr>
      <vt:lpstr>Primary Sources</vt:lpstr>
      <vt:lpstr>Examples of Primary Sources</vt:lpstr>
      <vt:lpstr>Secondary Sources</vt:lpstr>
      <vt:lpstr>Examples of Secondary Sources</vt:lpstr>
      <vt:lpstr>PowerPoint Presentation</vt:lpstr>
      <vt:lpstr>PowerPoint Presentation</vt:lpstr>
      <vt:lpstr>Reliable and Unreliable</vt:lpstr>
      <vt:lpstr>PowerPoint Presentation</vt:lpstr>
      <vt:lpstr>PowerPoint Presentation</vt:lpstr>
      <vt:lpstr>Reliable Sources</vt:lpstr>
      <vt:lpstr>Reliable Sources in Everyday Life</vt:lpstr>
      <vt:lpstr>How to Check for Reliable Sources</vt:lpstr>
      <vt:lpstr>Unreliable Sources</vt:lpstr>
      <vt:lpstr>Research</vt:lpstr>
      <vt:lpstr>PowerPoint Presentation</vt:lpstr>
      <vt:lpstr>Cause and Effect</vt:lpstr>
      <vt:lpstr>Pick a Disaster</vt:lpstr>
      <vt:lpstr>Pick a Disaster</vt:lpstr>
      <vt:lpstr>Thesis Statement</vt:lpstr>
      <vt:lpstr>Internet</vt:lpstr>
      <vt:lpstr>Write, Revise, Rewrite</vt:lpstr>
      <vt:lpstr>Revise</vt:lpstr>
      <vt:lpstr>Rewrite</vt:lpstr>
      <vt:lpstr>Expository Writing</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Miranda Clifton</dc:creator>
  <cp:lastModifiedBy>tch</cp:lastModifiedBy>
  <cp:revision>34</cp:revision>
  <dcterms:created xsi:type="dcterms:W3CDTF">2010-03-16T23:14:33Z</dcterms:created>
  <dcterms:modified xsi:type="dcterms:W3CDTF">2015-03-03T19:17:18Z</dcterms:modified>
</cp:coreProperties>
</file>