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75" r:id="rId4"/>
    <p:sldId id="264" r:id="rId5"/>
    <p:sldId id="282" r:id="rId6"/>
    <p:sldId id="278" r:id="rId7"/>
    <p:sldId id="283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93634" autoAdjust="0"/>
  </p:normalViewPr>
  <p:slideViewPr>
    <p:cSldViewPr>
      <p:cViewPr>
        <p:scale>
          <a:sx n="83" d="100"/>
          <a:sy n="83" d="100"/>
        </p:scale>
        <p:origin x="-16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75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85B5A-C3D9-4D4A-BDA1-66CF1E7BB6B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8E1D0-CE0C-4E86-A338-8E491928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7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8E1D0-CE0C-4E86-A338-8E4919289D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4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8E1D0-CE0C-4E86-A338-8E4919289D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34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8E1D0-CE0C-4E86-A338-8E4919289D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44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F38-1BB0-49C9-A91C-450DF735A05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7FE3-5CCF-4654-8735-EFD0170E6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F38-1BB0-49C9-A91C-450DF735A05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7FE3-5CCF-4654-8735-EFD0170E6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F38-1BB0-49C9-A91C-450DF735A05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7FE3-5CCF-4654-8735-EFD0170E6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F38-1BB0-49C9-A91C-450DF735A05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7FE3-5CCF-4654-8735-EFD0170E6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F38-1BB0-49C9-A91C-450DF735A05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7FE3-5CCF-4654-8735-EFD0170E6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F38-1BB0-49C9-A91C-450DF735A05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7FE3-5CCF-4654-8735-EFD0170E6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F38-1BB0-49C9-A91C-450DF735A05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7FE3-5CCF-4654-8735-EFD0170E6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F38-1BB0-49C9-A91C-450DF735A05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7FE3-5CCF-4654-8735-EFD0170E6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F38-1BB0-49C9-A91C-450DF735A05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7FE3-5CCF-4654-8735-EFD0170E6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F38-1BB0-49C9-A91C-450DF735A05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7FE3-5CCF-4654-8735-EFD0170E64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1F38-1BB0-49C9-A91C-450DF735A05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D7FE3-5CCF-4654-8735-EFD0170E64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78D7FE3-5CCF-4654-8735-EFD0170E64B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2F51F38-1BB0-49C9-A91C-450DF735A05D}" type="datetimeFigureOut">
              <a:rPr lang="en-US" smtClean="0"/>
              <a:t>9/28/2015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Kingdoms of </a:t>
            </a:r>
            <a:r>
              <a:rPr lang="en-US" dirty="0" smtClean="0"/>
              <a:t>Africa</a:t>
            </a:r>
            <a:br>
              <a:rPr lang="en-US" dirty="0" smtClean="0"/>
            </a:br>
            <a:r>
              <a:rPr lang="en-US" dirty="0" smtClean="0"/>
              <a:t>TEST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7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620000" cy="79216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Ghana </a:t>
            </a:r>
            <a:r>
              <a:rPr lang="en-US" dirty="0" smtClean="0"/>
              <a:t>AD 750 </a:t>
            </a:r>
            <a:r>
              <a:rPr lang="en-US" dirty="0"/>
              <a:t>- 1200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077200" cy="4343400"/>
          </a:xfrm>
        </p:spPr>
        <p:txBody>
          <a:bodyPr>
            <a:normAutofit/>
          </a:bodyPr>
          <a:lstStyle/>
          <a:p>
            <a:r>
              <a:rPr lang="en-US" dirty="0"/>
              <a:t>Made iron swords and tools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Kings of Ghana taxed all trade passing through the region, especially the gold-salt trade</a:t>
            </a:r>
          </a:p>
          <a:p>
            <a:r>
              <a:rPr lang="en-US" dirty="0" smtClean="0"/>
              <a:t>Rulers and nobles were further enriched by using captives of war as slaves</a:t>
            </a:r>
          </a:p>
          <a:p>
            <a:r>
              <a:rPr lang="en-US" dirty="0" smtClean="0"/>
              <a:t>Ghana </a:t>
            </a:r>
            <a:r>
              <a:rPr lang="en-US" dirty="0"/>
              <a:t>reached the height of its trading power in the </a:t>
            </a:r>
            <a:r>
              <a:rPr lang="en-US" dirty="0" smtClean="0"/>
              <a:t>800s </a:t>
            </a:r>
            <a:r>
              <a:rPr lang="en-US" dirty="0"/>
              <a:t>and 900s. </a:t>
            </a:r>
            <a:endParaRPr lang="en-US" dirty="0"/>
          </a:p>
          <a:p>
            <a:r>
              <a:rPr lang="en-US" b="1" dirty="0" smtClean="0"/>
              <a:t>Arab Traders </a:t>
            </a:r>
            <a:r>
              <a:rPr lang="en-US" dirty="0"/>
              <a:t>and </a:t>
            </a:r>
            <a:r>
              <a:rPr lang="en-US" b="1" dirty="0" smtClean="0"/>
              <a:t>Berber Traders </a:t>
            </a:r>
            <a:r>
              <a:rPr lang="en-US" dirty="0"/>
              <a:t>involved in the salt and gold trade brought Islam to Ghana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Around AD 1100 </a:t>
            </a:r>
            <a:r>
              <a:rPr lang="en-US" dirty="0"/>
              <a:t>I</a:t>
            </a:r>
            <a:r>
              <a:rPr lang="en-US" dirty="0" smtClean="0"/>
              <a:t>nvaders from North Africa (Morocco) disrupted trade routes and weakened Ghana. </a:t>
            </a:r>
          </a:p>
        </p:txBody>
      </p:sp>
    </p:spTree>
    <p:extLst>
      <p:ext uri="{BB962C8B-B14F-4D97-AF65-F5344CB8AC3E}">
        <p14:creationId xmlns:p14="http://schemas.microsoft.com/office/powerpoint/2010/main" val="41769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Mali 1240 - 1400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7620001" cy="43735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weakened Ghana lead to the rise of Mali. </a:t>
            </a:r>
          </a:p>
          <a:p>
            <a:r>
              <a:rPr lang="en-US" sz="2400" dirty="0" smtClean="0"/>
              <a:t>AD 1200’s Mali conquered Ghana. </a:t>
            </a:r>
          </a:p>
          <a:p>
            <a:r>
              <a:rPr lang="en-US" sz="2400" b="1" baseline="0" dirty="0" err="1" smtClean="0"/>
              <a:t>Sundiata</a:t>
            </a:r>
            <a:r>
              <a:rPr lang="en-US" sz="2400" b="1" baseline="0" dirty="0" smtClean="0"/>
              <a:t> Keita</a:t>
            </a:r>
            <a:r>
              <a:rPr lang="en-US" sz="2400" baseline="0" dirty="0" smtClean="0"/>
              <a:t>, the “Lion Prince” was</a:t>
            </a:r>
            <a:r>
              <a:rPr lang="en-US" sz="2400" dirty="0" smtClean="0"/>
              <a:t> the man who united the kingdom of Mali.</a:t>
            </a:r>
          </a:p>
          <a:p>
            <a:r>
              <a:rPr lang="en-US" sz="2400" dirty="0" err="1" smtClean="0"/>
              <a:t>Sundiata</a:t>
            </a:r>
            <a:r>
              <a:rPr lang="en-US" sz="2400" dirty="0" smtClean="0"/>
              <a:t> Keita expanded the territory of Mali, including the city of Timbuktu. </a:t>
            </a:r>
          </a:p>
          <a:p>
            <a:pPr marL="114300" indent="0">
              <a:buNone/>
            </a:pPr>
            <a:endParaRPr lang="en-US" sz="1600" dirty="0" smtClean="0"/>
          </a:p>
          <a:p>
            <a:r>
              <a:rPr lang="en-US" sz="2400" b="1" baseline="0" dirty="0" smtClean="0"/>
              <a:t>Mansa</a:t>
            </a:r>
            <a:r>
              <a:rPr lang="en-US" sz="2400" b="1" dirty="0" smtClean="0"/>
              <a:t> Musa </a:t>
            </a:r>
            <a:r>
              <a:rPr lang="en-US" sz="2400" dirty="0" smtClean="0"/>
              <a:t>was another prominent leader in Mali</a:t>
            </a:r>
          </a:p>
          <a:p>
            <a:r>
              <a:rPr lang="en-US" sz="2400" dirty="0" smtClean="0"/>
              <a:t>Mansa Musa is most well known for his Hajj to Mecca  </a:t>
            </a:r>
          </a:p>
        </p:txBody>
      </p:sp>
    </p:spTree>
    <p:extLst>
      <p:ext uri="{BB962C8B-B14F-4D97-AF65-F5344CB8AC3E}">
        <p14:creationId xmlns:p14="http://schemas.microsoft.com/office/powerpoint/2010/main" val="126617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Mansa Musa (Mali)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620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Mansa Musa – expanded kingdom greatly</a:t>
            </a:r>
          </a:p>
          <a:p>
            <a:pPr lvl="1"/>
            <a:r>
              <a:rPr lang="en-US" dirty="0" smtClean="0"/>
              <a:t>Made a religious pilgrimage (hajj) to Mecca – traveled with HUGE amounts of gold; 80 camels needed to carry supplies</a:t>
            </a:r>
          </a:p>
          <a:p>
            <a:pPr lvl="1"/>
            <a:r>
              <a:rPr lang="en-US" dirty="0" smtClean="0"/>
              <a:t>Brought Muslim scholars and architects back to Mali with him (from Mecca) </a:t>
            </a:r>
          </a:p>
          <a:p>
            <a:pPr lvl="2"/>
            <a:r>
              <a:rPr lang="en-US" dirty="0" smtClean="0"/>
              <a:t>Mecca is a religious holy city for Muslims</a:t>
            </a:r>
          </a:p>
          <a:p>
            <a:pPr lvl="1"/>
            <a:r>
              <a:rPr lang="en-US" dirty="0" smtClean="0"/>
              <a:t>Muslim scholarship flourished</a:t>
            </a:r>
          </a:p>
          <a:p>
            <a:pPr lvl="1"/>
            <a:endParaRPr lang="en-US" dirty="0"/>
          </a:p>
          <a:p>
            <a:pPr lvl="1"/>
            <a:r>
              <a:rPr lang="en-US" altLang="en-US" dirty="0"/>
              <a:t>Mansa Musa allowed different religions, but worked to strengthen Islam.</a:t>
            </a:r>
          </a:p>
          <a:p>
            <a:pPr lvl="1"/>
            <a:endParaRPr lang="en-US" dirty="0" smtClean="0"/>
          </a:p>
        </p:txBody>
      </p:sp>
      <p:pic>
        <p:nvPicPr>
          <p:cNvPr id="4" name="Content Placeholder 3" descr="mansa_musa[1]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4419600"/>
            <a:ext cx="1779045" cy="167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00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620000" cy="1066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Mansa Musa (Mali)</a:t>
            </a:r>
            <a:br>
              <a:rPr lang="en-US" dirty="0" smtClean="0"/>
            </a:br>
            <a:r>
              <a:rPr lang="en-US" sz="2800" dirty="0" smtClean="0"/>
              <a:t>(in-depth)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374" y="1600200"/>
            <a:ext cx="8036517" cy="4800600"/>
          </a:xfrm>
        </p:spPr>
        <p:txBody>
          <a:bodyPr>
            <a:normAutofit/>
          </a:bodyPr>
          <a:lstStyle/>
          <a:p>
            <a:pPr marL="114300" indent="0" fontAlgn="base">
              <a:buNone/>
            </a:pPr>
            <a:r>
              <a:rPr lang="en-US" dirty="0" smtClean="0"/>
              <a:t>The hajj is a </a:t>
            </a:r>
            <a:r>
              <a:rPr lang="en-US" i="1" dirty="0" smtClean="0"/>
              <a:t>pilgrimage</a:t>
            </a:r>
            <a:r>
              <a:rPr lang="en-US" dirty="0" smtClean="0"/>
              <a:t> </a:t>
            </a:r>
          </a:p>
          <a:p>
            <a:pPr lvl="1" fontAlgn="base"/>
            <a:r>
              <a:rPr lang="en-US" dirty="0" smtClean="0"/>
              <a:t>A </a:t>
            </a:r>
            <a:r>
              <a:rPr lang="en-US" dirty="0"/>
              <a:t>pilgrimage is a journey or search of moral or spiritual significance. Typically, it is a journey to a shrine or other location of importance to a person's beliefs and </a:t>
            </a:r>
            <a:r>
              <a:rPr lang="en-US" dirty="0" smtClean="0"/>
              <a:t>faith.</a:t>
            </a:r>
          </a:p>
          <a:p>
            <a:pPr fontAlgn="base"/>
            <a:r>
              <a:rPr lang="en-US" dirty="0" smtClean="0"/>
              <a:t>Many religions, including Christianity, Judaism, and Islam believe in going on pilgrimages. </a:t>
            </a:r>
            <a:endParaRPr lang="en-US" dirty="0"/>
          </a:p>
          <a:p>
            <a:pPr fontAlgn="base"/>
            <a:r>
              <a:rPr lang="en-US" dirty="0" smtClean="0"/>
              <a:t>Mansa Musa’s hajj became so well known because of the way he traveled. </a:t>
            </a:r>
          </a:p>
          <a:p>
            <a:pPr fontAlgn="base"/>
            <a:r>
              <a:rPr lang="en-US" dirty="0" smtClean="0"/>
              <a:t>Mansa Musa traveled </a:t>
            </a:r>
            <a:r>
              <a:rPr lang="en-US" dirty="0"/>
              <a:t>in grand style. Eighty camels carried two tons of gold. Mansa Musa gave away so much gold to the poor on his journey that the price of gold fell. While in </a:t>
            </a:r>
            <a:r>
              <a:rPr lang="en-US" dirty="0" smtClean="0"/>
              <a:t>Makkah (Mecca), </a:t>
            </a:r>
            <a:r>
              <a:rPr lang="en-US" dirty="0"/>
              <a:t>Mansa Musa met scholars of Islam. He convinced them to return with him to Mali. They helped spread Islam in West Africa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mansa_musa[1]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77137" y="305594"/>
            <a:ext cx="1779045" cy="167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908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Timbuktu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038600" cy="1981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Famous TRADING city</a:t>
            </a:r>
          </a:p>
          <a:p>
            <a:r>
              <a:rPr lang="en-US" sz="2400" dirty="0" smtClean="0"/>
              <a:t>CULTURAL Center </a:t>
            </a:r>
          </a:p>
          <a:p>
            <a:r>
              <a:rPr lang="en-US" sz="2400" dirty="0" smtClean="0"/>
              <a:t>Center for ISLAMIC STUDY and Scholarship</a:t>
            </a:r>
          </a:p>
        </p:txBody>
      </p:sp>
      <p:pic>
        <p:nvPicPr>
          <p:cNvPr id="2050" name="Picture 2" descr="http://ts2.mm.bing.net/images/thumbnail.aspx?q=1189695404037&amp;id=0761ca4e73fcd5eafcfb36868856c6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40100"/>
            <a:ext cx="4038600" cy="269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s3.mm.bing.net/images/thumbnail.aspx?q=1269620812186&amp;id=e4e67040d7af521ede028d7459aefd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276600"/>
            <a:ext cx="382723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634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Songhai 1464 – 1600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Mali weakened after the death of Mansa Musa in 1337</a:t>
            </a:r>
          </a:p>
          <a:p>
            <a:r>
              <a:rPr lang="en-US" dirty="0" smtClean="0"/>
              <a:t>The weaken empire allowed Sunni Ali to take control and create the Songhai empire. </a:t>
            </a:r>
            <a:endParaRPr lang="en-US" dirty="0"/>
          </a:p>
          <a:p>
            <a:r>
              <a:rPr lang="en-US" dirty="0" smtClean="0"/>
              <a:t>Sunni Ali gained control of Timbuktu and used the Niger river to expand the Songhai empire. </a:t>
            </a:r>
          </a:p>
          <a:p>
            <a:r>
              <a:rPr lang="en-US" dirty="0" smtClean="0"/>
              <a:t>The Songhai empire became the largest empire in West Africa.</a:t>
            </a:r>
          </a:p>
          <a:p>
            <a:r>
              <a:rPr lang="en-US" dirty="0" smtClean="0"/>
              <a:t>The Songhai empire thrived until AD 1600 when it was invaded by North Africans.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87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4800" dirty="0"/>
              <a:t>Bantu Migrations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02774"/>
            <a:ext cx="77724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Bantu Migrations</a:t>
            </a:r>
          </a:p>
          <a:p>
            <a:pPr lvl="1"/>
            <a:r>
              <a:rPr lang="en-US" sz="2400" dirty="0" smtClean="0"/>
              <a:t>The Bantu people migrated throughout Africa over hundreds of years. </a:t>
            </a:r>
          </a:p>
          <a:p>
            <a:pPr lvl="1"/>
            <a:r>
              <a:rPr lang="en-US" sz="2400" dirty="0" smtClean="0"/>
              <a:t>These migrations spread the Bantu language, culture, and technologies such as farming and iron-working skills. </a:t>
            </a:r>
          </a:p>
          <a:p>
            <a:pPr lvl="1"/>
            <a:r>
              <a:rPr lang="en-US" sz="2400" baseline="0" dirty="0" smtClean="0"/>
              <a:t>Bantu villages were </a:t>
            </a:r>
            <a:r>
              <a:rPr lang="en-US" sz="2400" i="1" baseline="0" dirty="0" smtClean="0"/>
              <a:t>matrilineal</a:t>
            </a:r>
            <a:r>
              <a:rPr lang="en-US" sz="2400" baseline="0" dirty="0" smtClean="0"/>
              <a:t>.</a:t>
            </a:r>
            <a:r>
              <a:rPr lang="en-US" sz="2400" dirty="0" smtClean="0"/>
              <a:t> </a:t>
            </a:r>
          </a:p>
          <a:p>
            <a:pPr lvl="2"/>
            <a:r>
              <a:rPr lang="en-US" sz="2200" baseline="0" dirty="0" smtClean="0"/>
              <a:t>This</a:t>
            </a:r>
            <a:r>
              <a:rPr lang="en-US" sz="2200" dirty="0" smtClean="0"/>
              <a:t> means ancestry is traced through mothers, not fathers. </a:t>
            </a:r>
            <a:endParaRPr lang="en-US" sz="22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680505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685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African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7848600" cy="4648200"/>
          </a:xfrm>
        </p:spPr>
        <p:txBody>
          <a:bodyPr>
            <a:noAutofit/>
          </a:bodyPr>
          <a:lstStyle/>
          <a:p>
            <a:r>
              <a:rPr lang="en-US" altLang="en-US" sz="2400" dirty="0"/>
              <a:t>F</a:t>
            </a:r>
            <a:r>
              <a:rPr lang="en-US" altLang="en-US" sz="2400" dirty="0" smtClean="0"/>
              <a:t>amily </a:t>
            </a:r>
            <a:r>
              <a:rPr lang="en-US" altLang="en-US" sz="2400" dirty="0"/>
              <a:t>was the basis of African society</a:t>
            </a:r>
          </a:p>
          <a:p>
            <a:pPr lvl="1"/>
            <a:r>
              <a:rPr lang="en-US" altLang="en-US" dirty="0" smtClean="0"/>
              <a:t>Extended </a:t>
            </a:r>
            <a:r>
              <a:rPr lang="en-US" altLang="en-US" dirty="0"/>
              <a:t>families – families made up of several </a:t>
            </a:r>
            <a:r>
              <a:rPr lang="en-US" altLang="en-US" dirty="0" smtClean="0"/>
              <a:t>generations</a:t>
            </a:r>
            <a:endParaRPr lang="en-US" sz="2400" dirty="0"/>
          </a:p>
          <a:p>
            <a:pPr marL="411480" lvl="1" indent="0">
              <a:buNone/>
            </a:pPr>
            <a:r>
              <a:rPr lang="en-US" sz="2400" b="1" dirty="0" smtClean="0"/>
              <a:t>Children </a:t>
            </a:r>
          </a:p>
          <a:p>
            <a:pPr marL="411480" lvl="1" indent="0">
              <a:buNone/>
            </a:pPr>
            <a:r>
              <a:rPr lang="en-US" dirty="0" smtClean="0"/>
              <a:t>Children were educated in their local village. </a:t>
            </a:r>
            <a:r>
              <a:rPr lang="en-US" b="1" dirty="0" smtClean="0"/>
              <a:t>Griots</a:t>
            </a:r>
            <a:r>
              <a:rPr lang="en-US" dirty="0" smtClean="0"/>
              <a:t> often played a part in education because they were responsible for passing on the </a:t>
            </a:r>
            <a:r>
              <a:rPr lang="en-US" b="1" dirty="0" smtClean="0"/>
              <a:t>oral history </a:t>
            </a:r>
            <a:r>
              <a:rPr lang="en-US" dirty="0" smtClean="0"/>
              <a:t>of the village. </a:t>
            </a:r>
          </a:p>
          <a:p>
            <a:pPr marL="411480" lvl="1" indent="0">
              <a:buNone/>
            </a:pPr>
            <a:r>
              <a:rPr lang="en-US" sz="2400" b="1" dirty="0" smtClean="0"/>
              <a:t>African Art</a:t>
            </a:r>
          </a:p>
          <a:p>
            <a:pPr marL="411480" lvl="1" indent="0">
              <a:buNone/>
            </a:pPr>
            <a:r>
              <a:rPr lang="en-US" altLang="en-US" dirty="0" smtClean="0"/>
              <a:t>Rock paintings, woodcarvings, masks, and statues were early forms of African art. </a:t>
            </a:r>
          </a:p>
          <a:p>
            <a:pPr lvl="1"/>
            <a:r>
              <a:rPr lang="en-US" altLang="en-US" dirty="0" smtClean="0"/>
              <a:t>Music and Dance were often used to celebrate </a:t>
            </a:r>
            <a:r>
              <a:rPr lang="en-US" altLang="en-US" dirty="0"/>
              <a:t>important </a:t>
            </a:r>
            <a:r>
              <a:rPr lang="en-US" altLang="en-US" dirty="0" smtClean="0"/>
              <a:t>events</a:t>
            </a:r>
          </a:p>
          <a:p>
            <a:pPr lvl="1"/>
            <a:r>
              <a:rPr lang="en-US" altLang="en-US" dirty="0"/>
              <a:t>E</a:t>
            </a:r>
            <a:r>
              <a:rPr lang="en-US" altLang="en-US" sz="2000" dirty="0" smtClean="0"/>
              <a:t>nslaved </a:t>
            </a:r>
            <a:r>
              <a:rPr lang="en-US" altLang="en-US" sz="2000" dirty="0"/>
              <a:t>Africans used music to remind them of their </a:t>
            </a:r>
            <a:r>
              <a:rPr lang="en-US" altLang="en-US" sz="2000" dirty="0" smtClean="0"/>
              <a:t>homeland</a:t>
            </a:r>
          </a:p>
          <a:p>
            <a:pPr marL="41148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84846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1449</TotalTime>
  <Words>551</Words>
  <Application>Microsoft Office PowerPoint</Application>
  <PresentationFormat>On-screen Show (4:3)</PresentationFormat>
  <Paragraphs>58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Kingdoms of Africa TEST REVIEW</vt:lpstr>
      <vt:lpstr> Ghana AD 750 - 1200 </vt:lpstr>
      <vt:lpstr>Mali 1240 - 1400</vt:lpstr>
      <vt:lpstr>Mansa Musa (Mali)</vt:lpstr>
      <vt:lpstr>Mansa Musa (Mali) (in-depth)</vt:lpstr>
      <vt:lpstr>Timbuktu</vt:lpstr>
      <vt:lpstr>Songhai 1464 – 1600 </vt:lpstr>
      <vt:lpstr>Bantu Migrations</vt:lpstr>
      <vt:lpstr>African Society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Kingdoms of Africa</dc:title>
  <dc:creator>Jennett Lockrow</dc:creator>
  <cp:lastModifiedBy>lockrow_j</cp:lastModifiedBy>
  <cp:revision>58</cp:revision>
  <dcterms:created xsi:type="dcterms:W3CDTF">2011-10-07T00:28:11Z</dcterms:created>
  <dcterms:modified xsi:type="dcterms:W3CDTF">2015-09-28T16:13:05Z</dcterms:modified>
</cp:coreProperties>
</file>