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56" r:id="rId2"/>
    <p:sldId id="257" r:id="rId3"/>
    <p:sldId id="258" r:id="rId4"/>
    <p:sldId id="291" r:id="rId5"/>
    <p:sldId id="271" r:id="rId6"/>
    <p:sldId id="274" r:id="rId7"/>
    <p:sldId id="275" r:id="rId8"/>
    <p:sldId id="272" r:id="rId9"/>
    <p:sldId id="292" r:id="rId10"/>
    <p:sldId id="293" r:id="rId11"/>
    <p:sldId id="289" r:id="rId12"/>
    <p:sldId id="267" r:id="rId13"/>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485" autoAdjust="0"/>
    <p:restoredTop sz="93060" autoAdjust="0"/>
  </p:normalViewPr>
  <p:slideViewPr>
    <p:cSldViewPr>
      <p:cViewPr varScale="1">
        <p:scale>
          <a:sx n="66" d="100"/>
          <a:sy n="66" d="100"/>
        </p:scale>
        <p:origin x="-1926"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3936768" y="0"/>
            <a:ext cx="3011699" cy="463407"/>
          </a:xfrm>
          <a:prstGeom prst="rect">
            <a:avLst/>
          </a:prstGeom>
        </p:spPr>
        <p:txBody>
          <a:bodyPr vert="horz" lIns="92487" tIns="46244" rIns="92487" bIns="46244" rtlCol="0"/>
          <a:lstStyle>
            <a:lvl1pPr algn="r">
              <a:defRPr sz="1200"/>
            </a:lvl1pPr>
          </a:lstStyle>
          <a:p>
            <a:fld id="{10706DCD-7970-455A-85CF-5B20CB0F82FB}" type="datetimeFigureOut">
              <a:rPr lang="en-US" smtClean="0"/>
              <a:t>10/4/2017</a:t>
            </a:fld>
            <a:endParaRPr lang="en-US"/>
          </a:p>
        </p:txBody>
      </p:sp>
      <p:sp>
        <p:nvSpPr>
          <p:cNvPr id="4" name="Slide Image Placeholder 3"/>
          <p:cNvSpPr>
            <a:spLocks noGrp="1" noRot="1" noChangeAspect="1"/>
          </p:cNvSpPr>
          <p:nvPr>
            <p:ph type="sldImg" idx="2"/>
          </p:nvPr>
        </p:nvSpPr>
        <p:spPr>
          <a:xfrm>
            <a:off x="1398588" y="1154113"/>
            <a:ext cx="4152900" cy="3116262"/>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7" tIns="46244" rIns="92487" bIns="46244"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6"/>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87" tIns="46244" rIns="92487" bIns="46244" rtlCol="0" anchor="b"/>
          <a:lstStyle>
            <a:lvl1pPr algn="r">
              <a:defRPr sz="1200"/>
            </a:lvl1pPr>
          </a:lstStyle>
          <a:p>
            <a:fld id="{9572D8D1-E707-4356-8C49-473D4BA92EBE}" type="slidenum">
              <a:rPr lang="en-US" smtClean="0"/>
              <a:t>‹#›</a:t>
            </a:fld>
            <a:endParaRPr lang="en-US"/>
          </a:p>
        </p:txBody>
      </p:sp>
    </p:spTree>
    <p:extLst>
      <p:ext uri="{BB962C8B-B14F-4D97-AF65-F5344CB8AC3E}">
        <p14:creationId xmlns:p14="http://schemas.microsoft.com/office/powerpoint/2010/main" val="496907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72D8D1-E707-4356-8C49-473D4BA92EBE}" type="slidenum">
              <a:rPr lang="en-US" smtClean="0"/>
              <a:t>6</a:t>
            </a:fld>
            <a:endParaRPr lang="en-US"/>
          </a:p>
        </p:txBody>
      </p:sp>
    </p:spTree>
    <p:extLst>
      <p:ext uri="{BB962C8B-B14F-4D97-AF65-F5344CB8AC3E}">
        <p14:creationId xmlns:p14="http://schemas.microsoft.com/office/powerpoint/2010/main" val="3353162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83423AB5-4858-4FA9-AFF1-7E9C288D78E3}" type="datetimeFigureOut">
              <a:rPr lang="en-US" smtClean="0"/>
              <a:t>10/4/2017</a:t>
            </a:fld>
            <a:endParaRPr lang="en-US"/>
          </a:p>
        </p:txBody>
      </p:sp>
      <p:sp>
        <p:nvSpPr>
          <p:cNvPr id="5" name="Footer Placeholder 4"/>
          <p:cNvSpPr>
            <a:spLocks noGrp="1"/>
          </p:cNvSpPr>
          <p:nvPr>
            <p:ph type="ftr" sz="quarter" idx="11"/>
          </p:nvPr>
        </p:nvSpPr>
        <p:spPr>
          <a:xfrm>
            <a:off x="1900237" y="5410202"/>
            <a:ext cx="3843665" cy="365125"/>
          </a:xfrm>
        </p:spPr>
        <p:txBody>
          <a:bodyPr/>
          <a:lstStyle/>
          <a:p>
            <a:endParaRPr lang="en-US"/>
          </a:p>
        </p:txBody>
      </p:sp>
      <p:sp>
        <p:nvSpPr>
          <p:cNvPr id="6" name="Slide Number Placeholder 5"/>
          <p:cNvSpPr>
            <a:spLocks noGrp="1"/>
          </p:cNvSpPr>
          <p:nvPr>
            <p:ph type="sldNum" sz="quarter" idx="12"/>
          </p:nvPr>
        </p:nvSpPr>
        <p:spPr>
          <a:xfrm>
            <a:off x="7915603" y="5410200"/>
            <a:ext cx="578317" cy="365125"/>
          </a:xfrm>
        </p:spPr>
        <p:txBody>
          <a:bodyPr/>
          <a:lstStyle/>
          <a:p>
            <a:fld id="{63D6BC63-C22B-41F0-9AD9-DABFE866C323}" type="slidenum">
              <a:rPr lang="en-US" smtClean="0"/>
              <a:t>‹#›</a:t>
            </a:fld>
            <a:endParaRPr lang="en-US"/>
          </a:p>
        </p:txBody>
      </p:sp>
    </p:spTree>
    <p:extLst>
      <p:ext uri="{BB962C8B-B14F-4D97-AF65-F5344CB8AC3E}">
        <p14:creationId xmlns:p14="http://schemas.microsoft.com/office/powerpoint/2010/main" val="4111215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423AB5-4858-4FA9-AFF1-7E9C288D78E3}"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6BC63-C22B-41F0-9AD9-DABFE866C323}" type="slidenum">
              <a:rPr lang="en-US" smtClean="0"/>
              <a:t>‹#›</a:t>
            </a:fld>
            <a:endParaRPr lang="en-US"/>
          </a:p>
        </p:txBody>
      </p:sp>
    </p:spTree>
    <p:extLst>
      <p:ext uri="{BB962C8B-B14F-4D97-AF65-F5344CB8AC3E}">
        <p14:creationId xmlns:p14="http://schemas.microsoft.com/office/powerpoint/2010/main" val="1976712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423AB5-4858-4FA9-AFF1-7E9C288D78E3}"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6BC63-C22B-41F0-9AD9-DABFE866C323}" type="slidenum">
              <a:rPr lang="en-US" smtClean="0"/>
              <a:t>‹#›</a:t>
            </a:fld>
            <a:endParaRPr lang="en-US"/>
          </a:p>
        </p:txBody>
      </p:sp>
    </p:spTree>
    <p:extLst>
      <p:ext uri="{BB962C8B-B14F-4D97-AF65-F5344CB8AC3E}">
        <p14:creationId xmlns:p14="http://schemas.microsoft.com/office/powerpoint/2010/main" val="636973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423AB5-4858-4FA9-AFF1-7E9C288D78E3}"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6BC63-C22B-41F0-9AD9-DABFE866C323}" type="slidenum">
              <a:rPr lang="en-US" smtClean="0"/>
              <a:t>‹#›</a:t>
            </a:fld>
            <a:endParaRPr lang="en-US"/>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2089751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423AB5-4858-4FA9-AFF1-7E9C288D78E3}"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6BC63-C22B-41F0-9AD9-DABFE866C323}" type="slidenum">
              <a:rPr lang="en-US" smtClean="0"/>
              <a:t>‹#›</a:t>
            </a:fld>
            <a:endParaRPr lang="en-US"/>
          </a:p>
        </p:txBody>
      </p:sp>
    </p:spTree>
    <p:extLst>
      <p:ext uri="{BB962C8B-B14F-4D97-AF65-F5344CB8AC3E}">
        <p14:creationId xmlns:p14="http://schemas.microsoft.com/office/powerpoint/2010/main" val="2395733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3423AB5-4858-4FA9-AFF1-7E9C288D78E3}"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D6BC63-C22B-41F0-9AD9-DABFE866C323}" type="slidenum">
              <a:rPr lang="en-US" smtClean="0"/>
              <a:t>‹#›</a:t>
            </a:fld>
            <a:endParaRPr lang="en-US"/>
          </a:p>
        </p:txBody>
      </p:sp>
    </p:spTree>
    <p:extLst>
      <p:ext uri="{BB962C8B-B14F-4D97-AF65-F5344CB8AC3E}">
        <p14:creationId xmlns:p14="http://schemas.microsoft.com/office/powerpoint/2010/main" val="3967757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3423AB5-4858-4FA9-AFF1-7E9C288D78E3}" type="datetimeFigureOut">
              <a:rPr lang="en-US" smtClean="0"/>
              <a:t>10/4/2017</a:t>
            </a:fld>
            <a:endParaRPr lang="en-US"/>
          </a:p>
        </p:txBody>
      </p:sp>
      <p:sp>
        <p:nvSpPr>
          <p:cNvPr id="4" name="Footer Placeholder 3"/>
          <p:cNvSpPr>
            <a:spLocks noGrp="1"/>
          </p:cNvSpPr>
          <p:nvPr>
            <p:ph type="ftr" sz="quarter" idx="11"/>
          </p:nvPr>
        </p:nvSpPr>
        <p:spPr/>
        <p:txBody>
          <a:bodyPr/>
          <a:lstStyle>
            <a:lvl1pPr>
              <a:defRPr cap="all" baseline="0"/>
            </a:lvl1pPr>
          </a:lstStyle>
          <a:p>
            <a:endParaRPr lang="en-US"/>
          </a:p>
        </p:txBody>
      </p:sp>
      <p:sp>
        <p:nvSpPr>
          <p:cNvPr id="5" name="Slide Number Placeholder 4"/>
          <p:cNvSpPr>
            <a:spLocks noGrp="1"/>
          </p:cNvSpPr>
          <p:nvPr>
            <p:ph type="sldNum" sz="quarter" idx="12"/>
          </p:nvPr>
        </p:nvSpPr>
        <p:spPr/>
        <p:txBody>
          <a:bodyPr/>
          <a:lstStyle/>
          <a:p>
            <a:fld id="{63D6BC63-C22B-41F0-9AD9-DABFE866C323}" type="slidenum">
              <a:rPr lang="en-US" smtClean="0"/>
              <a:t>‹#›</a:t>
            </a:fld>
            <a:endParaRPr lang="en-US"/>
          </a:p>
        </p:txBody>
      </p:sp>
    </p:spTree>
    <p:extLst>
      <p:ext uri="{BB962C8B-B14F-4D97-AF65-F5344CB8AC3E}">
        <p14:creationId xmlns:p14="http://schemas.microsoft.com/office/powerpoint/2010/main" val="1697121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423AB5-4858-4FA9-AFF1-7E9C288D78E3}"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6BC63-C22B-41F0-9AD9-DABFE866C323}" type="slidenum">
              <a:rPr lang="en-US" smtClean="0"/>
              <a:t>‹#›</a:t>
            </a:fld>
            <a:endParaRPr lang="en-US"/>
          </a:p>
        </p:txBody>
      </p:sp>
    </p:spTree>
    <p:extLst>
      <p:ext uri="{BB962C8B-B14F-4D97-AF65-F5344CB8AC3E}">
        <p14:creationId xmlns:p14="http://schemas.microsoft.com/office/powerpoint/2010/main" val="192259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423AB5-4858-4FA9-AFF1-7E9C288D78E3}"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6BC63-C22B-41F0-9AD9-DABFE866C323}" type="slidenum">
              <a:rPr lang="en-US" smtClean="0"/>
              <a:t>‹#›</a:t>
            </a:fld>
            <a:endParaRPr lang="en-US"/>
          </a:p>
        </p:txBody>
      </p:sp>
    </p:spTree>
    <p:extLst>
      <p:ext uri="{BB962C8B-B14F-4D97-AF65-F5344CB8AC3E}">
        <p14:creationId xmlns:p14="http://schemas.microsoft.com/office/powerpoint/2010/main" val="1449538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smtClean="0"/>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83423AB5-4858-4FA9-AFF1-7E9C288D78E3}" type="datetimeFigureOut">
              <a:rPr lang="en-US" smtClean="0"/>
              <a:t>10/4/2017</a:t>
            </a:fld>
            <a:endParaRPr lang="en-US"/>
          </a:p>
        </p:txBody>
      </p:sp>
      <p:sp>
        <p:nvSpPr>
          <p:cNvPr id="50" name="Footer Placeholder 4"/>
          <p:cNvSpPr>
            <a:spLocks noGrp="1"/>
          </p:cNvSpPr>
          <p:nvPr>
            <p:ph type="ftr" sz="quarter" idx="11"/>
          </p:nvPr>
        </p:nvSpPr>
        <p:spPr>
          <a:xfrm>
            <a:off x="856059" y="5883276"/>
            <a:ext cx="4679482" cy="365125"/>
          </a:xfrm>
        </p:spPr>
        <p:txBody>
          <a:bodyPr/>
          <a:lstStyle/>
          <a:p>
            <a:endParaRPr lang="en-US"/>
          </a:p>
        </p:txBody>
      </p:sp>
      <p:sp>
        <p:nvSpPr>
          <p:cNvPr id="51" name="Slide Number Placeholder 5"/>
          <p:cNvSpPr>
            <a:spLocks noGrp="1"/>
          </p:cNvSpPr>
          <p:nvPr>
            <p:ph type="sldNum" sz="quarter" idx="12"/>
          </p:nvPr>
        </p:nvSpPr>
        <p:spPr>
          <a:xfrm>
            <a:off x="7707241" y="5883275"/>
            <a:ext cx="578317" cy="365125"/>
          </a:xfrm>
        </p:spPr>
        <p:txBody>
          <a:bodyPr/>
          <a:lstStyle/>
          <a:p>
            <a:fld id="{63D6BC63-C22B-41F0-9AD9-DABFE866C323}" type="slidenum">
              <a:rPr lang="en-US" smtClean="0"/>
              <a:t>‹#›</a:t>
            </a:fld>
            <a:endParaRPr lang="en-US"/>
          </a:p>
        </p:txBody>
      </p:sp>
    </p:spTree>
    <p:extLst>
      <p:ext uri="{BB962C8B-B14F-4D97-AF65-F5344CB8AC3E}">
        <p14:creationId xmlns:p14="http://schemas.microsoft.com/office/powerpoint/2010/main" val="197155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423AB5-4858-4FA9-AFF1-7E9C288D78E3}"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D6BC63-C22B-41F0-9AD9-DABFE866C323}" type="slidenum">
              <a:rPr lang="en-US" smtClean="0"/>
              <a:t>‹#›</a:t>
            </a:fld>
            <a:endParaRPr lang="en-US"/>
          </a:p>
        </p:txBody>
      </p:sp>
    </p:spTree>
    <p:extLst>
      <p:ext uri="{BB962C8B-B14F-4D97-AF65-F5344CB8AC3E}">
        <p14:creationId xmlns:p14="http://schemas.microsoft.com/office/powerpoint/2010/main" val="408645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423AB5-4858-4FA9-AFF1-7E9C288D78E3}"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6BC63-C22B-41F0-9AD9-DABFE866C323}" type="slidenum">
              <a:rPr lang="en-US" smtClean="0"/>
              <a:t>‹#›</a:t>
            </a:fld>
            <a:endParaRPr lang="en-US"/>
          </a:p>
        </p:txBody>
      </p:sp>
    </p:spTree>
    <p:extLst>
      <p:ext uri="{BB962C8B-B14F-4D97-AF65-F5344CB8AC3E}">
        <p14:creationId xmlns:p14="http://schemas.microsoft.com/office/powerpoint/2010/main" val="137489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423AB5-4858-4FA9-AFF1-7E9C288D78E3}"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D6BC63-C22B-41F0-9AD9-DABFE866C323}" type="slidenum">
              <a:rPr lang="en-US" smtClean="0"/>
              <a:t>‹#›</a:t>
            </a:fld>
            <a:endParaRPr lang="en-US"/>
          </a:p>
        </p:txBody>
      </p:sp>
    </p:spTree>
    <p:extLst>
      <p:ext uri="{BB962C8B-B14F-4D97-AF65-F5344CB8AC3E}">
        <p14:creationId xmlns:p14="http://schemas.microsoft.com/office/powerpoint/2010/main" val="3162561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423AB5-4858-4FA9-AFF1-7E9C288D78E3}"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D6BC63-C22B-41F0-9AD9-DABFE866C323}" type="slidenum">
              <a:rPr lang="en-US" smtClean="0"/>
              <a:t>‹#›</a:t>
            </a:fld>
            <a:endParaRPr lang="en-US"/>
          </a:p>
        </p:txBody>
      </p:sp>
    </p:spTree>
    <p:extLst>
      <p:ext uri="{BB962C8B-B14F-4D97-AF65-F5344CB8AC3E}">
        <p14:creationId xmlns:p14="http://schemas.microsoft.com/office/powerpoint/2010/main" val="1515555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23AB5-4858-4FA9-AFF1-7E9C288D78E3}"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D6BC63-C22B-41F0-9AD9-DABFE866C323}" type="slidenum">
              <a:rPr lang="en-US" smtClean="0"/>
              <a:t>‹#›</a:t>
            </a:fld>
            <a:endParaRPr lang="en-US"/>
          </a:p>
        </p:txBody>
      </p:sp>
    </p:spTree>
    <p:extLst>
      <p:ext uri="{BB962C8B-B14F-4D97-AF65-F5344CB8AC3E}">
        <p14:creationId xmlns:p14="http://schemas.microsoft.com/office/powerpoint/2010/main" val="2455869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423AB5-4858-4FA9-AFF1-7E9C288D78E3}"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6BC63-C22B-41F0-9AD9-DABFE866C323}" type="slidenum">
              <a:rPr lang="en-US" smtClean="0"/>
              <a:t>‹#›</a:t>
            </a:fld>
            <a:endParaRPr lang="en-US"/>
          </a:p>
        </p:txBody>
      </p:sp>
    </p:spTree>
    <p:extLst>
      <p:ext uri="{BB962C8B-B14F-4D97-AF65-F5344CB8AC3E}">
        <p14:creationId xmlns:p14="http://schemas.microsoft.com/office/powerpoint/2010/main" val="1696250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423AB5-4858-4FA9-AFF1-7E9C288D78E3}"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D6BC63-C22B-41F0-9AD9-DABFE866C323}" type="slidenum">
              <a:rPr lang="en-US" smtClean="0"/>
              <a:t>‹#›</a:t>
            </a:fld>
            <a:endParaRPr lang="en-US"/>
          </a:p>
        </p:txBody>
      </p:sp>
    </p:spTree>
    <p:extLst>
      <p:ext uri="{BB962C8B-B14F-4D97-AF65-F5344CB8AC3E}">
        <p14:creationId xmlns:p14="http://schemas.microsoft.com/office/powerpoint/2010/main" val="1755431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3423AB5-4858-4FA9-AFF1-7E9C288D78E3}" type="datetimeFigureOut">
              <a:rPr lang="en-US" smtClean="0"/>
              <a:t>10/4/2017</a:t>
            </a:fld>
            <a:endParaRPr lang="en-US"/>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3D6BC63-C22B-41F0-9AD9-DABFE866C323}" type="slidenum">
              <a:rPr lang="en-US" smtClean="0"/>
              <a:t>‹#›</a:t>
            </a:fld>
            <a:endParaRPr lang="en-US"/>
          </a:p>
        </p:txBody>
      </p:sp>
    </p:spTree>
    <p:extLst>
      <p:ext uri="{BB962C8B-B14F-4D97-AF65-F5344CB8AC3E}">
        <p14:creationId xmlns:p14="http://schemas.microsoft.com/office/powerpoint/2010/main" val="4071501664"/>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610600" cy="966537"/>
          </a:xfrm>
        </p:spPr>
        <p:txBody>
          <a:bodyPr>
            <a:normAutofit fontScale="90000"/>
          </a:bodyPr>
          <a:lstStyle/>
          <a:p>
            <a:r>
              <a:rPr lang="en-US" b="1" dirty="0" smtClean="0">
                <a:ln>
                  <a:solidFill>
                    <a:schemeClr val="bg1"/>
                  </a:solidFill>
                </a:ln>
              </a:rPr>
              <a:t>Daily Sponge	       Thu. Sept. 28</a:t>
            </a:r>
            <a:endParaRPr lang="en-US" b="1" dirty="0">
              <a:ln>
                <a:solidFill>
                  <a:schemeClr val="bg1"/>
                </a:solidFill>
              </a:ln>
            </a:endParaRPr>
          </a:p>
        </p:txBody>
      </p:sp>
      <p:sp>
        <p:nvSpPr>
          <p:cNvPr id="3" name="Subtitle 2"/>
          <p:cNvSpPr>
            <a:spLocks noGrp="1"/>
          </p:cNvSpPr>
          <p:nvPr>
            <p:ph type="subTitle" idx="1"/>
          </p:nvPr>
        </p:nvSpPr>
        <p:spPr>
          <a:xfrm>
            <a:off x="38100" y="1066800"/>
            <a:ext cx="8991600" cy="5638800"/>
          </a:xfrm>
        </p:spPr>
        <p:txBody>
          <a:bodyPr>
            <a:normAutofit fontScale="85000" lnSpcReduction="10000"/>
          </a:bodyPr>
          <a:lstStyle/>
          <a:p>
            <a:pPr marL="457200" indent="-457200">
              <a:buClrTx/>
              <a:buAutoNum type="arabicPeriod"/>
            </a:pPr>
            <a:r>
              <a:rPr lang="en-US" sz="4000" b="1" cap="none"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 During </a:t>
            </a:r>
            <a:r>
              <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the winter season, animals travel to warmer places to find food, water or safe nesting grounds.  What is this called?</a:t>
            </a:r>
          </a:p>
          <a:p>
            <a:pPr marL="457200" indent="-457200">
              <a:buClrTx/>
              <a:buAutoNum type="arabicPeriod"/>
            </a:pPr>
            <a:r>
              <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 </a:t>
            </a:r>
            <a:r>
              <a:rPr lang="en-US" sz="4000" b="1" cap="none"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What </a:t>
            </a:r>
            <a:r>
              <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kind of graph is best to use for a change over time?</a:t>
            </a:r>
          </a:p>
          <a:p>
            <a:pPr marL="457200" indent="-457200">
              <a:buClrTx/>
              <a:buAutoNum type="arabicPeriod"/>
            </a:pPr>
            <a:r>
              <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 </a:t>
            </a:r>
            <a:r>
              <a:rPr lang="en-US" sz="4000" b="1" cap="none"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Make </a:t>
            </a:r>
            <a:r>
              <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a quick graph and show </a:t>
            </a:r>
            <a:r>
              <a:rPr lang="en-US" sz="4000" b="1" cap="none"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independent variable axis </a:t>
            </a:r>
            <a:r>
              <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and dependent variable axis</a:t>
            </a:r>
            <a:r>
              <a:rPr lang="en-US" sz="4000" b="1" cap="none"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a:t>
            </a:r>
            <a:endPar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endParaRPr>
          </a:p>
          <a:p>
            <a:pPr marL="457200" indent="-457200">
              <a:buClrTx/>
              <a:buAutoNum type="arabicPeriod"/>
            </a:pPr>
            <a:r>
              <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 </a:t>
            </a:r>
            <a:r>
              <a:rPr lang="en-US" sz="4000" b="1" cap="none"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Define relative dating &amp; absolute dating</a:t>
            </a:r>
          </a:p>
        </p:txBody>
      </p:sp>
    </p:spTree>
    <p:extLst>
      <p:ext uri="{BB962C8B-B14F-4D97-AF65-F5344CB8AC3E}">
        <p14:creationId xmlns:p14="http://schemas.microsoft.com/office/powerpoint/2010/main" val="2393438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304800"/>
            <a:ext cx="7429499" cy="1478570"/>
          </a:xfrm>
        </p:spPr>
        <p:txBody>
          <a:bodyPr/>
          <a:lstStyle/>
          <a:p>
            <a:pPr algn="ctr"/>
            <a:r>
              <a:rPr lang="en-US" sz="3600" b="1" dirty="0" smtClean="0">
                <a:ln>
                  <a:solidFill>
                    <a:schemeClr val="bg1"/>
                  </a:solidFill>
                </a:ln>
              </a:rPr>
              <a:t>Closing Point</a:t>
            </a:r>
            <a:endParaRPr lang="en-US" sz="3600" b="1" dirty="0">
              <a:ln>
                <a:solidFill>
                  <a:schemeClr val="bg1"/>
                </a:solidFill>
              </a:ln>
            </a:endParaRPr>
          </a:p>
        </p:txBody>
      </p:sp>
      <p:sp>
        <p:nvSpPr>
          <p:cNvPr id="3" name="Content Placeholder 2"/>
          <p:cNvSpPr>
            <a:spLocks noGrp="1"/>
          </p:cNvSpPr>
          <p:nvPr>
            <p:ph idx="1"/>
          </p:nvPr>
        </p:nvSpPr>
        <p:spPr>
          <a:xfrm>
            <a:off x="152400" y="1524000"/>
            <a:ext cx="8763000" cy="4051437"/>
          </a:xfrm>
        </p:spPr>
        <p:txBody>
          <a:bodyPr>
            <a:normAutofit/>
          </a:bodyPr>
          <a:lstStyle/>
          <a:p>
            <a:pPr marL="0" indent="0" algn="ctr">
              <a:buNone/>
            </a:pPr>
            <a:r>
              <a:rPr lang="en-US" sz="6000" b="1" dirty="0" smtClean="0">
                <a:ln w="12700">
                  <a:solidFill>
                    <a:schemeClr val="tx2">
                      <a:lumMod val="75000"/>
                    </a:schemeClr>
                  </a:solidFill>
                  <a:prstDash val="solid"/>
                </a:ln>
                <a:effectLst>
                  <a:outerShdw dist="38100" dir="2640000" algn="bl" rotWithShape="0">
                    <a:schemeClr val="tx2">
                      <a:lumMod val="75000"/>
                    </a:schemeClr>
                  </a:outerShdw>
                </a:effectLst>
              </a:rPr>
              <a:t>What does a population graph tell you?</a:t>
            </a:r>
            <a:endParaRPr lang="en-US" sz="6000" b="1" dirty="0">
              <a:ln w="12700">
                <a:solidFill>
                  <a:schemeClr val="tx2">
                    <a:lumMod val="75000"/>
                  </a:schemeClr>
                </a:solidFill>
                <a:prstDash val="solid"/>
              </a:ln>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227464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484" y="304800"/>
            <a:ext cx="8610600" cy="1295400"/>
          </a:xfrm>
        </p:spPr>
        <p:txBody>
          <a:bodyPr>
            <a:normAutofit fontScale="90000"/>
          </a:bodyPr>
          <a:lstStyle/>
          <a:p>
            <a:pPr algn="ctr"/>
            <a:r>
              <a:rPr lang="en-US" sz="3200" b="1" dirty="0" smtClean="0">
                <a:ln>
                  <a:solidFill>
                    <a:schemeClr val="bg1"/>
                  </a:solidFill>
                </a:ln>
              </a:rPr>
              <a:t>In ISN Vocabulary Section</a:t>
            </a:r>
            <a:br>
              <a:rPr lang="en-US" sz="3200" b="1" dirty="0" smtClean="0">
                <a:ln>
                  <a:solidFill>
                    <a:schemeClr val="bg1"/>
                  </a:solidFill>
                </a:ln>
              </a:rPr>
            </a:br>
            <a:r>
              <a:rPr lang="en-US" sz="3200" b="1" dirty="0" smtClean="0">
                <a:ln>
                  <a:solidFill>
                    <a:schemeClr val="bg1"/>
                  </a:solidFill>
                </a:ln>
              </a:rPr>
              <a:t>make </a:t>
            </a:r>
            <a:r>
              <a:rPr lang="en-US" sz="3200" b="1" dirty="0" err="1" smtClean="0">
                <a:ln>
                  <a:solidFill>
                    <a:schemeClr val="bg1"/>
                  </a:solidFill>
                </a:ln>
              </a:rPr>
              <a:t>Frayer</a:t>
            </a:r>
            <a:r>
              <a:rPr lang="en-US" sz="3200" b="1" dirty="0" smtClean="0">
                <a:ln>
                  <a:solidFill>
                    <a:schemeClr val="bg1"/>
                  </a:solidFill>
                </a:ln>
              </a:rPr>
              <a:t> Model for “pollination”</a:t>
            </a:r>
            <a:br>
              <a:rPr lang="en-US" sz="3200" b="1" dirty="0" smtClean="0">
                <a:ln>
                  <a:solidFill>
                    <a:schemeClr val="bg1"/>
                  </a:solidFill>
                </a:ln>
              </a:rPr>
            </a:br>
            <a:r>
              <a:rPr lang="en-US" sz="3200" b="1" dirty="0" smtClean="0">
                <a:ln w="19050">
                  <a:solidFill>
                    <a:schemeClr val="bg1"/>
                  </a:solidFill>
                </a:ln>
              </a:rPr>
              <a:t>Dog example below…</a:t>
            </a:r>
            <a:endParaRPr lang="en-US" sz="3200" b="1" dirty="0">
              <a:ln w="19050">
                <a:solidFill>
                  <a:schemeClr val="bg1"/>
                </a:solidFill>
              </a:ln>
            </a:endParaRPr>
          </a:p>
        </p:txBody>
      </p:sp>
      <p:pic>
        <p:nvPicPr>
          <p:cNvPr id="1026" name="Picture 2" descr="Image result for frayer model with 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70" y="1600200"/>
            <a:ext cx="8895629" cy="51054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990655" y="3979401"/>
            <a:ext cx="948276" cy="523220"/>
          </a:xfrm>
          <a:prstGeom prst="rect">
            <a:avLst/>
          </a:prstGeom>
          <a:noFill/>
        </p:spPr>
        <p:txBody>
          <a:bodyPr wrap="square" rtlCol="0">
            <a:spAutoFit/>
          </a:bodyPr>
          <a:lstStyle/>
          <a:p>
            <a:r>
              <a:rPr lang="en-US" sz="2800" b="1" dirty="0" smtClean="0">
                <a:solidFill>
                  <a:schemeClr val="bg1"/>
                </a:solidFill>
              </a:rPr>
              <a:t>Dog</a:t>
            </a:r>
            <a:endParaRPr lang="en-US" sz="2800" b="1" dirty="0">
              <a:solidFill>
                <a:schemeClr val="bg1"/>
              </a:solidFill>
            </a:endParaRPr>
          </a:p>
        </p:txBody>
      </p:sp>
      <p:sp>
        <p:nvSpPr>
          <p:cNvPr id="8" name="TextBox 7"/>
          <p:cNvSpPr txBox="1"/>
          <p:nvPr/>
        </p:nvSpPr>
        <p:spPr>
          <a:xfrm>
            <a:off x="5122338" y="5029200"/>
            <a:ext cx="948276" cy="1015663"/>
          </a:xfrm>
          <a:prstGeom prst="rect">
            <a:avLst/>
          </a:prstGeom>
          <a:noFill/>
        </p:spPr>
        <p:txBody>
          <a:bodyPr wrap="square" rtlCol="0">
            <a:spAutoFit/>
          </a:bodyPr>
          <a:lstStyle/>
          <a:p>
            <a:r>
              <a:rPr lang="en-US" sz="2000" b="1" dirty="0" smtClean="0">
                <a:solidFill>
                  <a:schemeClr val="bg1"/>
                </a:solidFill>
              </a:rPr>
              <a:t>Cat</a:t>
            </a:r>
          </a:p>
          <a:p>
            <a:r>
              <a:rPr lang="en-US" sz="2000" b="1" dirty="0" smtClean="0">
                <a:solidFill>
                  <a:schemeClr val="bg1"/>
                </a:solidFill>
              </a:rPr>
              <a:t>Snake</a:t>
            </a:r>
          </a:p>
          <a:p>
            <a:r>
              <a:rPr lang="en-US" sz="2000" b="1" dirty="0" smtClean="0">
                <a:solidFill>
                  <a:schemeClr val="bg1"/>
                </a:solidFill>
              </a:rPr>
              <a:t>Frog</a:t>
            </a:r>
            <a:endParaRPr lang="en-US" sz="2000" b="1" dirty="0">
              <a:solidFill>
                <a:schemeClr val="bg1"/>
              </a:solidFill>
            </a:endParaRPr>
          </a:p>
        </p:txBody>
      </p:sp>
      <p:sp>
        <p:nvSpPr>
          <p:cNvPr id="9" name="TextBox 8"/>
          <p:cNvSpPr txBox="1"/>
          <p:nvPr/>
        </p:nvSpPr>
        <p:spPr>
          <a:xfrm>
            <a:off x="5181600" y="2667000"/>
            <a:ext cx="948276" cy="1015663"/>
          </a:xfrm>
          <a:prstGeom prst="rect">
            <a:avLst/>
          </a:prstGeom>
          <a:noFill/>
        </p:spPr>
        <p:txBody>
          <a:bodyPr wrap="square" rtlCol="0">
            <a:spAutoFit/>
          </a:bodyPr>
          <a:lstStyle/>
          <a:p>
            <a:r>
              <a:rPr lang="en-US" sz="2000" b="1" dirty="0" smtClean="0">
                <a:solidFill>
                  <a:schemeClr val="bg1"/>
                </a:solidFill>
              </a:rPr>
              <a:t>Loyal</a:t>
            </a:r>
          </a:p>
          <a:p>
            <a:r>
              <a:rPr lang="en-US" sz="2000" b="1" dirty="0" smtClean="0">
                <a:solidFill>
                  <a:schemeClr val="bg1"/>
                </a:solidFill>
              </a:rPr>
              <a:t>Playful</a:t>
            </a:r>
          </a:p>
          <a:p>
            <a:r>
              <a:rPr lang="en-US" sz="2000" b="1" dirty="0" smtClean="0">
                <a:solidFill>
                  <a:schemeClr val="bg1"/>
                </a:solidFill>
              </a:rPr>
              <a:t>Furry</a:t>
            </a:r>
          </a:p>
        </p:txBody>
      </p:sp>
      <p:sp>
        <p:nvSpPr>
          <p:cNvPr id="10" name="TextBox 9"/>
          <p:cNvSpPr txBox="1"/>
          <p:nvPr/>
        </p:nvSpPr>
        <p:spPr>
          <a:xfrm>
            <a:off x="2438400" y="2359224"/>
            <a:ext cx="1905000" cy="1600438"/>
          </a:xfrm>
          <a:prstGeom prst="rect">
            <a:avLst/>
          </a:prstGeom>
          <a:noFill/>
        </p:spPr>
        <p:txBody>
          <a:bodyPr wrap="square" rtlCol="0">
            <a:spAutoFit/>
          </a:bodyPr>
          <a:lstStyle/>
          <a:p>
            <a:r>
              <a:rPr lang="en-US" sz="1400" b="1" dirty="0">
                <a:solidFill>
                  <a:schemeClr val="bg1"/>
                </a:solidFill>
              </a:rPr>
              <a:t>a domesticated carnivorous mammal that typically has a long snout, an acute sense of smell, and a barking, howling, or whining voice</a:t>
            </a:r>
          </a:p>
        </p:txBody>
      </p:sp>
      <p:pic>
        <p:nvPicPr>
          <p:cNvPr id="1028" name="Picture 4" descr="http://cdn4.bigcommerce.com/s-ta9jw/products/6046/images/9524/Dog%252520SP181__38317.1408552444.1280.1280.gif?c=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499" y="4876799"/>
            <a:ext cx="1988293" cy="1709487"/>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0754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621" y="304800"/>
            <a:ext cx="8610600" cy="762000"/>
          </a:xfrm>
        </p:spPr>
        <p:txBody>
          <a:bodyPr/>
          <a:lstStyle/>
          <a:p>
            <a:pPr algn="ctr"/>
            <a:r>
              <a:rPr lang="en-US" b="1" dirty="0" smtClean="0">
                <a:ln>
                  <a:solidFill>
                    <a:schemeClr val="bg1"/>
                  </a:solidFill>
                </a:ln>
              </a:rPr>
              <a:t>Weekly Sponge	Quiz </a:t>
            </a:r>
            <a:endParaRPr lang="en-US" b="1" dirty="0">
              <a:ln>
                <a:solidFill>
                  <a:schemeClr val="bg1"/>
                </a:solidFill>
              </a:ln>
            </a:endParaRPr>
          </a:p>
        </p:txBody>
      </p:sp>
      <p:sp>
        <p:nvSpPr>
          <p:cNvPr id="3" name="Subtitle 2"/>
          <p:cNvSpPr>
            <a:spLocks noGrp="1"/>
          </p:cNvSpPr>
          <p:nvPr>
            <p:ph type="subTitle" idx="1"/>
          </p:nvPr>
        </p:nvSpPr>
        <p:spPr>
          <a:xfrm>
            <a:off x="236621" y="1295400"/>
            <a:ext cx="8839200" cy="5562600"/>
          </a:xfrm>
        </p:spPr>
        <p:txBody>
          <a:bodyPr>
            <a:normAutofit fontScale="92500" lnSpcReduction="20000"/>
          </a:bodyPr>
          <a:lstStyle/>
          <a:p>
            <a:pPr marL="457200" indent="-457200">
              <a:buClrTx/>
              <a:buAutoNum type="arabicPeriod"/>
            </a:pPr>
            <a:r>
              <a:rPr lang="en-US" sz="4000" b="1"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erlin Sans FB Demi" panose="020E0802020502020306" pitchFamily="34" charset="0"/>
              </a:rPr>
              <a:t>Have your Daily Sponges on your desk to turn in.</a:t>
            </a:r>
          </a:p>
          <a:p>
            <a:pPr marL="457200" indent="-457200">
              <a:buClrTx/>
              <a:buAutoNum type="arabicPeriod"/>
            </a:pPr>
            <a:r>
              <a:rPr lang="en-US" sz="4000" b="1"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erlin Sans FB Demi" panose="020E0802020502020306" pitchFamily="34" charset="0"/>
              </a:rPr>
              <a:t>Have a sheet of paper ready numbered 1-10, with you name and homeroom teacher in top right hand corner.</a:t>
            </a:r>
          </a:p>
          <a:p>
            <a:pPr marL="457200" indent="-457200">
              <a:buClrTx/>
              <a:buAutoNum type="arabicPeriod"/>
            </a:pPr>
            <a:r>
              <a:rPr lang="en-US" sz="4000" b="1"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erlin Sans FB Demi" panose="020E0802020502020306" pitchFamily="34" charset="0"/>
              </a:rPr>
              <a:t>ISN on desk.</a:t>
            </a:r>
          </a:p>
          <a:p>
            <a:pPr marL="457200" indent="-457200">
              <a:buClrTx/>
              <a:buAutoNum type="arabicPeriod"/>
            </a:pPr>
            <a:r>
              <a:rPr lang="en-US" sz="4000" b="1" cap="none"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erlin Sans FB Demi" panose="020E0802020502020306" pitchFamily="34" charset="0"/>
              </a:rPr>
              <a:t> </a:t>
            </a:r>
            <a:r>
              <a:rPr lang="en-US" sz="4000" b="1" cap="none"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Berlin Sans FB Demi" panose="020E0802020502020306" pitchFamily="34" charset="0"/>
              </a:rPr>
              <a:t>AFTER QUIZ: Write the adaptation that matches 1-9 in your ISN (Front).</a:t>
            </a:r>
            <a:endParaRPr lang="en-US" sz="4000" b="1" dirty="0" smtClean="0">
              <a:solidFill>
                <a:schemeClr val="bg1">
                  <a:lumMod val="95000"/>
                  <a:lumOff val="5000"/>
                </a:schemeClr>
              </a:solidFill>
              <a:latin typeface="Berlin Sans FB Demi" panose="020E0802020502020306" pitchFamily="34" charset="0"/>
            </a:endParaRPr>
          </a:p>
        </p:txBody>
      </p:sp>
      <p:sp>
        <p:nvSpPr>
          <p:cNvPr id="4" name="TextBox 3"/>
          <p:cNvSpPr txBox="1"/>
          <p:nvPr/>
        </p:nvSpPr>
        <p:spPr>
          <a:xfrm>
            <a:off x="964531" y="924580"/>
            <a:ext cx="7154779" cy="523220"/>
          </a:xfrm>
          <a:prstGeom prst="rect">
            <a:avLst/>
          </a:prstGeom>
          <a:noFill/>
        </p:spPr>
        <p:txBody>
          <a:bodyPr wrap="square" rtlCol="0">
            <a:spAutoFit/>
          </a:bodyPr>
          <a:lstStyle/>
          <a:p>
            <a:r>
              <a:rPr lang="en-US" sz="2800" b="1" dirty="0" smtClean="0">
                <a:ln w="6600">
                  <a:solidFill>
                    <a:schemeClr val="tx1"/>
                  </a:solidFill>
                  <a:prstDash val="solid"/>
                </a:ln>
                <a:solidFill>
                  <a:schemeClr val="accent6"/>
                </a:solidFill>
                <a:effectLst>
                  <a:outerShdw dist="38100" dir="2700000" algn="tl" rotWithShape="0">
                    <a:schemeClr val="accent2"/>
                  </a:outerShdw>
                </a:effectLst>
              </a:rPr>
              <a:t>Safety Contracts = Grade! No Contract = 0</a:t>
            </a:r>
            <a:endParaRPr lang="en-US" sz="2800" b="1" dirty="0">
              <a:ln w="6600">
                <a:solidFill>
                  <a:schemeClr val="tx1"/>
                </a:solidFill>
                <a:prstDash val="solid"/>
              </a:ln>
              <a:solidFill>
                <a:schemeClr val="accent6"/>
              </a:solidFill>
              <a:effectLst>
                <a:outerShdw dist="38100" dir="2700000" algn="tl" rotWithShape="0">
                  <a:schemeClr val="accent2"/>
                </a:outerShdw>
              </a:effectLst>
            </a:endParaRPr>
          </a:p>
        </p:txBody>
      </p:sp>
    </p:spTree>
    <p:extLst>
      <p:ext uri="{BB962C8B-B14F-4D97-AF65-F5344CB8AC3E}">
        <p14:creationId xmlns:p14="http://schemas.microsoft.com/office/powerpoint/2010/main" val="3113286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304800"/>
            <a:ext cx="7429499" cy="1478570"/>
          </a:xfrm>
        </p:spPr>
        <p:txBody>
          <a:bodyPr/>
          <a:lstStyle/>
          <a:p>
            <a:pPr algn="ctr"/>
            <a:r>
              <a:rPr lang="en-US" sz="3600" b="1" dirty="0" smtClean="0">
                <a:ln>
                  <a:solidFill>
                    <a:schemeClr val="bg1"/>
                  </a:solidFill>
                </a:ln>
              </a:rPr>
              <a:t>Closing Point</a:t>
            </a:r>
            <a:endParaRPr lang="en-US" sz="3600" b="1" dirty="0">
              <a:ln>
                <a:solidFill>
                  <a:schemeClr val="bg1"/>
                </a:solidFill>
              </a:ln>
            </a:endParaRPr>
          </a:p>
        </p:txBody>
      </p:sp>
      <p:sp>
        <p:nvSpPr>
          <p:cNvPr id="3" name="Content Placeholder 2"/>
          <p:cNvSpPr>
            <a:spLocks noGrp="1"/>
          </p:cNvSpPr>
          <p:nvPr>
            <p:ph idx="1"/>
          </p:nvPr>
        </p:nvSpPr>
        <p:spPr>
          <a:xfrm>
            <a:off x="152400" y="1524000"/>
            <a:ext cx="8763000" cy="4051437"/>
          </a:xfrm>
        </p:spPr>
        <p:txBody>
          <a:bodyPr>
            <a:normAutofit/>
          </a:bodyPr>
          <a:lstStyle/>
          <a:p>
            <a:pPr marL="0" indent="0" algn="ctr">
              <a:buNone/>
            </a:pPr>
            <a:r>
              <a:rPr lang="en-US" sz="6000" b="1" dirty="0" smtClean="0">
                <a:ln w="12700">
                  <a:solidFill>
                    <a:schemeClr val="tx2">
                      <a:lumMod val="75000"/>
                    </a:schemeClr>
                  </a:solidFill>
                  <a:prstDash val="solid"/>
                </a:ln>
                <a:effectLst>
                  <a:outerShdw dist="38100" dir="2640000" algn="bl" rotWithShape="0">
                    <a:schemeClr val="tx2">
                      <a:lumMod val="75000"/>
                    </a:schemeClr>
                  </a:outerShdw>
                </a:effectLst>
              </a:rPr>
              <a:t>How does the ½ life of an element help you date something?</a:t>
            </a:r>
            <a:endParaRPr lang="en-US" sz="6000" b="1" dirty="0">
              <a:ln w="12700">
                <a:solidFill>
                  <a:schemeClr val="tx2">
                    <a:lumMod val="75000"/>
                  </a:schemeClr>
                </a:solidFill>
                <a:prstDash val="solid"/>
              </a:ln>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519496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8610600" cy="914400"/>
          </a:xfrm>
        </p:spPr>
        <p:txBody>
          <a:bodyPr/>
          <a:lstStyle/>
          <a:p>
            <a:r>
              <a:rPr lang="en-US" b="1" dirty="0" smtClean="0">
                <a:ln>
                  <a:solidFill>
                    <a:schemeClr val="bg1"/>
                  </a:solidFill>
                </a:ln>
              </a:rPr>
              <a:t>Daily Sponge	   Fri. Sept. 29</a:t>
            </a:r>
            <a:endParaRPr lang="en-US" b="1" dirty="0">
              <a:ln>
                <a:solidFill>
                  <a:schemeClr val="bg1"/>
                </a:solidFill>
              </a:ln>
            </a:endParaRPr>
          </a:p>
        </p:txBody>
      </p:sp>
      <p:sp>
        <p:nvSpPr>
          <p:cNvPr id="5" name="Subtitle 2"/>
          <p:cNvSpPr txBox="1">
            <a:spLocks/>
          </p:cNvSpPr>
          <p:nvPr/>
        </p:nvSpPr>
        <p:spPr>
          <a:xfrm>
            <a:off x="152400" y="762000"/>
            <a:ext cx="8991600" cy="5943600"/>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120000"/>
              </a:lnSpc>
              <a:spcBef>
                <a:spcPts val="1000"/>
              </a:spcBef>
              <a:buSzPct val="125000"/>
              <a:buFont typeface="Arial" panose="020B0604020202020204" pitchFamily="34" charset="0"/>
              <a:buNone/>
              <a:defRPr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9pPr>
          </a:lstStyle>
          <a:p>
            <a:pPr marL="457200" indent="-457200">
              <a:buFont typeface="Arial" panose="020B0604020202020204" pitchFamily="34" charset="0"/>
              <a:buAutoNum type="arabicPeriod"/>
            </a:pPr>
            <a:r>
              <a:rPr lang="en-US" sz="4000" b="1" cap="none"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 In </a:t>
            </a:r>
            <a:r>
              <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snow, would a white rabbit or brown rabbit have a better chance to survive? Why?</a:t>
            </a:r>
          </a:p>
          <a:p>
            <a:pPr marL="457200" indent="-457200">
              <a:buFont typeface="Arial" panose="020B0604020202020204" pitchFamily="34" charset="0"/>
              <a:buAutoNum type="arabicPeriod"/>
            </a:pPr>
            <a:r>
              <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 </a:t>
            </a:r>
            <a:r>
              <a:rPr lang="en-US" sz="4000" b="1" cap="none"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A spider web and a snake’s venom are example of what type of adaptation? structural, behavioral, physiological</a:t>
            </a:r>
            <a:endPar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endParaRPr>
          </a:p>
          <a:p>
            <a:pPr marL="457200" indent="-457200">
              <a:buFont typeface="Arial" panose="020B0604020202020204" pitchFamily="34" charset="0"/>
              <a:buAutoNum type="arabicPeriod"/>
            </a:pPr>
            <a:r>
              <a:rPr lang="en-US" sz="4000" b="1" cap="none"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 How </a:t>
            </a:r>
            <a:r>
              <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does finding out how old rock is help you understand fossils</a:t>
            </a:r>
            <a:r>
              <a:rPr lang="en-US" sz="4000" b="1" cap="none"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a:t>
            </a:r>
          </a:p>
          <a:p>
            <a:pPr marL="457200" indent="-457200">
              <a:buFont typeface="Arial" panose="020B0604020202020204" pitchFamily="34" charset="0"/>
              <a:buAutoNum type="arabicPeriod"/>
            </a:pPr>
            <a:r>
              <a:rPr lang="en-US" sz="4000" b="1" cap="none"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Start answering Questions 2-5, 9 on page 135 from Science Book. Put in front of ISN.</a:t>
            </a:r>
            <a:endPar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endParaRPr>
          </a:p>
          <a:p>
            <a:pPr marL="457200" indent="-457200">
              <a:buFont typeface="Arial" panose="020B0604020202020204" pitchFamily="34" charset="0"/>
              <a:buAutoNum type="arabicPeriod"/>
            </a:pPr>
            <a:endPar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endParaRPr>
          </a:p>
        </p:txBody>
      </p:sp>
    </p:spTree>
    <p:extLst>
      <p:ext uri="{BB962C8B-B14F-4D97-AF65-F5344CB8AC3E}">
        <p14:creationId xmlns:p14="http://schemas.microsoft.com/office/powerpoint/2010/main" val="1114621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8610600" cy="914400"/>
          </a:xfrm>
        </p:spPr>
        <p:txBody>
          <a:bodyPr>
            <a:normAutofit fontScale="90000"/>
          </a:bodyPr>
          <a:lstStyle/>
          <a:p>
            <a:r>
              <a:rPr lang="en-US" b="1" dirty="0" smtClean="0">
                <a:ln>
                  <a:solidFill>
                    <a:schemeClr val="bg1"/>
                  </a:solidFill>
                </a:ln>
              </a:rPr>
              <a:t>Daily Sponge	</a:t>
            </a:r>
            <a:r>
              <a:rPr lang="en-US" b="1" i="1" dirty="0" smtClean="0">
                <a:ln>
                  <a:solidFill>
                    <a:schemeClr val="bg1"/>
                  </a:solidFill>
                </a:ln>
              </a:rPr>
              <a:t>ANSWERS</a:t>
            </a:r>
            <a:r>
              <a:rPr lang="en-US" b="1" dirty="0" smtClean="0">
                <a:ln>
                  <a:solidFill>
                    <a:schemeClr val="bg1"/>
                  </a:solidFill>
                </a:ln>
              </a:rPr>
              <a:t> Sept. 29</a:t>
            </a:r>
            <a:endParaRPr lang="en-US" b="1" dirty="0">
              <a:ln>
                <a:solidFill>
                  <a:schemeClr val="bg1"/>
                </a:solidFill>
              </a:ln>
            </a:endParaRPr>
          </a:p>
        </p:txBody>
      </p:sp>
      <p:sp>
        <p:nvSpPr>
          <p:cNvPr id="5" name="Subtitle 2"/>
          <p:cNvSpPr txBox="1">
            <a:spLocks/>
          </p:cNvSpPr>
          <p:nvPr/>
        </p:nvSpPr>
        <p:spPr>
          <a:xfrm>
            <a:off x="152400" y="762000"/>
            <a:ext cx="8991600" cy="5943600"/>
          </a:xfrm>
          <a:prstGeom prst="rect">
            <a:avLst/>
          </a:prstGeom>
        </p:spPr>
        <p:txBody>
          <a:bodyPr vert="horz" lIns="91440" tIns="45720" rIns="91440" bIns="45720" rtlCol="0">
            <a:normAutofit fontScale="77500" lnSpcReduction="20000"/>
          </a:bodyPr>
          <a:lstStyle>
            <a:lvl1pPr marL="0" indent="0" algn="l" defTabSz="914400" rtl="0" eaLnBrk="1" latinLnBrk="0" hangingPunct="1">
              <a:lnSpc>
                <a:spcPct val="120000"/>
              </a:lnSpc>
              <a:spcBef>
                <a:spcPts val="1000"/>
              </a:spcBef>
              <a:buSzPct val="125000"/>
              <a:buFont typeface="Arial" panose="020B0604020202020204" pitchFamily="34" charset="0"/>
              <a:buNone/>
              <a:defRPr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9pPr>
          </a:lstStyle>
          <a:p>
            <a:pPr marL="457200" indent="-457200">
              <a:buFont typeface="Arial" panose="020B0604020202020204" pitchFamily="34" charset="0"/>
              <a:buAutoNum type="arabicPeriod"/>
            </a:pPr>
            <a:r>
              <a:rPr lang="en-US" sz="4000" b="1" cap="none"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 The white rabbit would have a better chance to survive because his white fur would blend into the snow and it would be easier to hide from predators.</a:t>
            </a:r>
            <a:endPar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endParaRPr>
          </a:p>
          <a:p>
            <a:pPr marL="457200" indent="-457200">
              <a:buFont typeface="Arial" panose="020B0604020202020204" pitchFamily="34" charset="0"/>
              <a:buAutoNum type="arabicPeriod"/>
            </a:pPr>
            <a:r>
              <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 </a:t>
            </a:r>
            <a:r>
              <a:rPr lang="en-US" sz="4000" b="1" cap="none"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physiological – a chemical adaptation from within the body.</a:t>
            </a:r>
            <a:endPar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endParaRPr>
          </a:p>
          <a:p>
            <a:pPr marL="457200" indent="-457200">
              <a:buFont typeface="Arial" panose="020B0604020202020204" pitchFamily="34" charset="0"/>
              <a:buAutoNum type="arabicPeriod"/>
            </a:pPr>
            <a:r>
              <a:rPr lang="en-US" sz="4000" b="1" cap="none"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rPr>
              <a:t>Fossils are usually found embedded in rock, therefore if we know the age of the rock, we would know the age of the fossil.  Also, for relative data, we would know if one fossil showed up before another fossil.</a:t>
            </a:r>
            <a:endParaRPr lang="en-US" sz="4000" b="1" cap="none"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erlin Sans FB Demi" panose="020E0802020502020306" pitchFamily="34" charset="0"/>
            </a:endParaRPr>
          </a:p>
        </p:txBody>
      </p:sp>
    </p:spTree>
    <p:extLst>
      <p:ext uri="{BB962C8B-B14F-4D97-AF65-F5344CB8AC3E}">
        <p14:creationId xmlns:p14="http://schemas.microsoft.com/office/powerpoint/2010/main" val="3919744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304800"/>
            <a:ext cx="7429499" cy="1478570"/>
          </a:xfrm>
        </p:spPr>
        <p:txBody>
          <a:bodyPr/>
          <a:lstStyle/>
          <a:p>
            <a:pPr algn="ctr"/>
            <a:r>
              <a:rPr lang="en-US" sz="3600" b="1" dirty="0" smtClean="0">
                <a:ln>
                  <a:solidFill>
                    <a:schemeClr val="bg1"/>
                  </a:solidFill>
                </a:ln>
              </a:rPr>
              <a:t>Closing Point</a:t>
            </a:r>
            <a:endParaRPr lang="en-US" sz="3600" b="1" dirty="0">
              <a:ln>
                <a:solidFill>
                  <a:schemeClr val="bg1"/>
                </a:solidFill>
              </a:ln>
            </a:endParaRPr>
          </a:p>
        </p:txBody>
      </p:sp>
      <p:sp>
        <p:nvSpPr>
          <p:cNvPr id="3" name="Content Placeholder 2"/>
          <p:cNvSpPr>
            <a:spLocks noGrp="1"/>
          </p:cNvSpPr>
          <p:nvPr>
            <p:ph idx="1"/>
          </p:nvPr>
        </p:nvSpPr>
        <p:spPr>
          <a:xfrm>
            <a:off x="152400" y="1524000"/>
            <a:ext cx="8763000" cy="4051437"/>
          </a:xfrm>
        </p:spPr>
        <p:txBody>
          <a:bodyPr>
            <a:normAutofit/>
          </a:bodyPr>
          <a:lstStyle/>
          <a:p>
            <a:pPr marL="0" indent="0" algn="ctr">
              <a:buNone/>
            </a:pPr>
            <a:r>
              <a:rPr lang="en-US" sz="6000" b="1" dirty="0" smtClean="0">
                <a:ln w="12700">
                  <a:solidFill>
                    <a:schemeClr val="tx2">
                      <a:lumMod val="75000"/>
                    </a:schemeClr>
                  </a:solidFill>
                  <a:prstDash val="solid"/>
                </a:ln>
                <a:effectLst>
                  <a:outerShdw dist="38100" dir="2640000" algn="bl" rotWithShape="0">
                    <a:schemeClr val="tx2">
                      <a:lumMod val="75000"/>
                    </a:schemeClr>
                  </a:outerShdw>
                </a:effectLst>
              </a:rPr>
              <a:t>How </a:t>
            </a:r>
            <a:r>
              <a:rPr lang="en-US" sz="6000" b="1" dirty="0">
                <a:ln w="12700">
                  <a:solidFill>
                    <a:schemeClr val="tx2">
                      <a:lumMod val="75000"/>
                    </a:schemeClr>
                  </a:solidFill>
                  <a:prstDash val="solid"/>
                </a:ln>
                <a:effectLst>
                  <a:outerShdw dist="38100" dir="2640000" algn="bl" rotWithShape="0">
                    <a:schemeClr val="tx2">
                      <a:lumMod val="75000"/>
                    </a:schemeClr>
                  </a:outerShdw>
                </a:effectLst>
              </a:rPr>
              <a:t>does dating fossils help us?</a:t>
            </a:r>
          </a:p>
        </p:txBody>
      </p:sp>
    </p:spTree>
    <p:extLst>
      <p:ext uri="{BB962C8B-B14F-4D97-AF65-F5344CB8AC3E}">
        <p14:creationId xmlns:p14="http://schemas.microsoft.com/office/powerpoint/2010/main" val="1112307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8610600" cy="914400"/>
          </a:xfrm>
        </p:spPr>
        <p:txBody>
          <a:bodyPr>
            <a:normAutofit fontScale="90000"/>
          </a:bodyPr>
          <a:lstStyle/>
          <a:p>
            <a:r>
              <a:rPr lang="en-US" b="1" dirty="0" smtClean="0">
                <a:ln>
                  <a:solidFill>
                    <a:schemeClr val="bg1"/>
                  </a:solidFill>
                </a:ln>
              </a:rPr>
              <a:t>Daily Sponge	      Mon. Oct. 2</a:t>
            </a:r>
            <a:endParaRPr lang="en-US" b="1" dirty="0">
              <a:ln>
                <a:solidFill>
                  <a:schemeClr val="bg1"/>
                </a:solidFill>
              </a:ln>
            </a:endParaRPr>
          </a:p>
        </p:txBody>
      </p:sp>
      <p:sp>
        <p:nvSpPr>
          <p:cNvPr id="5" name="Subtitle 2"/>
          <p:cNvSpPr txBox="1">
            <a:spLocks/>
          </p:cNvSpPr>
          <p:nvPr/>
        </p:nvSpPr>
        <p:spPr>
          <a:xfrm>
            <a:off x="152400" y="838200"/>
            <a:ext cx="8991600" cy="5943600"/>
          </a:xfrm>
          <a:prstGeom prst="rect">
            <a:avLst/>
          </a:prstGeom>
        </p:spPr>
        <p:txBody>
          <a:bodyPr vert="horz" lIns="91440" tIns="45720" rIns="91440" bIns="45720" rtlCol="0">
            <a:no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9pPr>
          </a:lstStyle>
          <a:p>
            <a:pPr marL="457200" indent="-457200">
              <a:buFont typeface="Arial" panose="020B0604020202020204" pitchFamily="34" charset="0"/>
              <a:buAutoNum type="arabicPeriod"/>
            </a:pPr>
            <a:r>
              <a:rPr lang="en-US" sz="3000" b="1" cap="none" dirty="0" smtClean="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__________________________ </a:t>
            </a:r>
            <a:r>
              <a:rPr lang="en-US" sz="3000" b="1" cap="none" dirty="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is the process by which individuals that are better adapted to their environment survive and reproduce more </a:t>
            </a:r>
            <a:r>
              <a:rPr lang="en-US" sz="2900" b="1" cap="none" dirty="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successfully than less well adapted individuals do</a:t>
            </a:r>
            <a:r>
              <a:rPr lang="en-US" sz="2900" b="1" cap="none" dirty="0" smtClean="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a:t>
            </a:r>
          </a:p>
          <a:p>
            <a:pPr marL="457200" indent="-457200">
              <a:buFont typeface="Arial" panose="020B0604020202020204" pitchFamily="34" charset="0"/>
              <a:buAutoNum type="arabicPeriod"/>
            </a:pPr>
            <a:r>
              <a:rPr lang="en-US" sz="2900" b="1" cap="none" dirty="0" smtClean="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If </a:t>
            </a:r>
            <a:r>
              <a:rPr lang="en-US" sz="2900" b="1" cap="none" dirty="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a dog is good at hunting birds, how could you use selective breeding to explain it?</a:t>
            </a:r>
          </a:p>
          <a:p>
            <a:pPr marL="457200" indent="-457200">
              <a:buFont typeface="Arial" panose="020B0604020202020204" pitchFamily="34" charset="0"/>
              <a:buAutoNum type="arabicPeriod"/>
            </a:pPr>
            <a:r>
              <a:rPr lang="en-US" sz="2900" b="1" cap="none" dirty="0" smtClean="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If </a:t>
            </a:r>
            <a:r>
              <a:rPr lang="en-US" sz="2900" b="1" cap="none" dirty="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a fossil head had big sharp teeth, what can you hypothesize about the fossil</a:t>
            </a:r>
            <a:r>
              <a:rPr lang="en-US" sz="2900" b="1" cap="none" dirty="0" smtClean="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a:t>
            </a:r>
            <a:endParaRPr lang="en-US" sz="2900" b="1" cap="none" dirty="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endParaRPr>
          </a:p>
          <a:p>
            <a:pPr algn="ctr"/>
            <a:r>
              <a:rPr lang="en-US" sz="3000" b="1" cap="none" dirty="0" smtClean="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Quarter Test tomorrow – ISN Turn-in</a:t>
            </a:r>
          </a:p>
          <a:p>
            <a:pPr algn="ctr"/>
            <a:r>
              <a:rPr lang="en-US" sz="3000" b="1" cap="none" dirty="0" smtClean="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Sponge Quiz Wednesday – Still…</a:t>
            </a:r>
            <a:endParaRPr lang="en-US" sz="3000" b="1" cap="none" dirty="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endParaRPr>
          </a:p>
        </p:txBody>
      </p:sp>
    </p:spTree>
    <p:extLst>
      <p:ext uri="{BB962C8B-B14F-4D97-AF65-F5344CB8AC3E}">
        <p14:creationId xmlns:p14="http://schemas.microsoft.com/office/powerpoint/2010/main" val="4043811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304800"/>
            <a:ext cx="7429499" cy="1478570"/>
          </a:xfrm>
        </p:spPr>
        <p:txBody>
          <a:bodyPr/>
          <a:lstStyle/>
          <a:p>
            <a:pPr algn="ctr"/>
            <a:r>
              <a:rPr lang="en-US" sz="3600" b="1" dirty="0" smtClean="0">
                <a:ln>
                  <a:solidFill>
                    <a:schemeClr val="bg1"/>
                  </a:solidFill>
                </a:ln>
              </a:rPr>
              <a:t>Closing Point</a:t>
            </a:r>
            <a:endParaRPr lang="en-US" sz="3600" b="1" dirty="0">
              <a:ln>
                <a:solidFill>
                  <a:schemeClr val="bg1"/>
                </a:solidFill>
              </a:ln>
            </a:endParaRPr>
          </a:p>
        </p:txBody>
      </p:sp>
      <p:sp>
        <p:nvSpPr>
          <p:cNvPr id="3" name="Content Placeholder 2"/>
          <p:cNvSpPr>
            <a:spLocks noGrp="1"/>
          </p:cNvSpPr>
          <p:nvPr>
            <p:ph idx="1"/>
          </p:nvPr>
        </p:nvSpPr>
        <p:spPr>
          <a:xfrm>
            <a:off x="152400" y="1524000"/>
            <a:ext cx="8763000" cy="4051437"/>
          </a:xfrm>
        </p:spPr>
        <p:txBody>
          <a:bodyPr>
            <a:normAutofit/>
          </a:bodyPr>
          <a:lstStyle/>
          <a:p>
            <a:pPr marL="0" indent="0" algn="ctr">
              <a:buNone/>
            </a:pPr>
            <a:r>
              <a:rPr lang="en-US" sz="6000" b="1" dirty="0" smtClean="0">
                <a:ln w="12700">
                  <a:solidFill>
                    <a:schemeClr val="tx2">
                      <a:lumMod val="75000"/>
                    </a:schemeClr>
                  </a:solidFill>
                  <a:prstDash val="solid"/>
                </a:ln>
                <a:effectLst>
                  <a:outerShdw dist="38100" dir="2640000" algn="bl" rotWithShape="0">
                    <a:schemeClr val="tx2">
                      <a:lumMod val="75000"/>
                    </a:schemeClr>
                  </a:outerShdw>
                </a:effectLst>
              </a:rPr>
              <a:t>How does biodiversity and adaptations connect?</a:t>
            </a:r>
            <a:endParaRPr lang="en-US" sz="6000" b="1" dirty="0">
              <a:ln w="12700">
                <a:solidFill>
                  <a:schemeClr val="tx2">
                    <a:lumMod val="75000"/>
                  </a:schemeClr>
                </a:solidFill>
                <a:prstDash val="solid"/>
              </a:ln>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733019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8610600" cy="914400"/>
          </a:xfrm>
        </p:spPr>
        <p:txBody>
          <a:bodyPr>
            <a:normAutofit fontScale="90000"/>
          </a:bodyPr>
          <a:lstStyle/>
          <a:p>
            <a:r>
              <a:rPr lang="en-US" b="1" dirty="0" smtClean="0">
                <a:ln>
                  <a:solidFill>
                    <a:schemeClr val="bg1"/>
                  </a:solidFill>
                </a:ln>
              </a:rPr>
              <a:t>Daily Sponge	       Tue. Oct. 3</a:t>
            </a:r>
            <a:endParaRPr lang="en-US" b="1" dirty="0">
              <a:ln>
                <a:solidFill>
                  <a:schemeClr val="bg1"/>
                </a:solidFill>
              </a:ln>
            </a:endParaRPr>
          </a:p>
        </p:txBody>
      </p:sp>
      <p:sp>
        <p:nvSpPr>
          <p:cNvPr id="5" name="Subtitle 2"/>
          <p:cNvSpPr txBox="1">
            <a:spLocks/>
          </p:cNvSpPr>
          <p:nvPr/>
        </p:nvSpPr>
        <p:spPr>
          <a:xfrm>
            <a:off x="152400" y="762000"/>
            <a:ext cx="8991600" cy="5943600"/>
          </a:xfrm>
          <a:prstGeom prst="rect">
            <a:avLst/>
          </a:prstGeom>
        </p:spPr>
        <p:txBody>
          <a:bodyPr vert="horz" lIns="91440" tIns="45720" rIns="91440" bIns="45720" rtlCol="0">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9pPr>
          </a:lstStyle>
          <a:p>
            <a:pPr marL="457200" indent="-457200">
              <a:buFont typeface="Arial" panose="020B0604020202020204" pitchFamily="34" charset="0"/>
              <a:buAutoNum type="arabicPeriod"/>
            </a:pPr>
            <a:r>
              <a:rPr lang="en-US" sz="4000" b="1" cap="none" dirty="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 </a:t>
            </a:r>
            <a:r>
              <a:rPr lang="en-US" sz="4000" b="1" cap="none" dirty="0" smtClean="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TEST</a:t>
            </a:r>
            <a:endParaRPr lang="en-US" sz="4000" b="1" cap="none" dirty="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endParaRPr>
          </a:p>
        </p:txBody>
      </p:sp>
    </p:spTree>
    <p:extLst>
      <p:ext uri="{BB962C8B-B14F-4D97-AF65-F5344CB8AC3E}">
        <p14:creationId xmlns:p14="http://schemas.microsoft.com/office/powerpoint/2010/main" val="40438115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6200"/>
            <a:ext cx="8610600" cy="914400"/>
          </a:xfrm>
        </p:spPr>
        <p:txBody>
          <a:bodyPr>
            <a:normAutofit fontScale="90000"/>
          </a:bodyPr>
          <a:lstStyle/>
          <a:p>
            <a:r>
              <a:rPr lang="en-US" b="1" dirty="0" smtClean="0">
                <a:ln>
                  <a:solidFill>
                    <a:schemeClr val="bg1"/>
                  </a:solidFill>
                </a:ln>
              </a:rPr>
              <a:t>Daily Sponge	      Wed. Oct. 4</a:t>
            </a:r>
            <a:endParaRPr lang="en-US" b="1" dirty="0">
              <a:ln>
                <a:solidFill>
                  <a:schemeClr val="bg1"/>
                </a:solidFill>
              </a:ln>
            </a:endParaRPr>
          </a:p>
        </p:txBody>
      </p:sp>
      <p:sp>
        <p:nvSpPr>
          <p:cNvPr id="5" name="Subtitle 2"/>
          <p:cNvSpPr txBox="1">
            <a:spLocks/>
          </p:cNvSpPr>
          <p:nvPr/>
        </p:nvSpPr>
        <p:spPr>
          <a:xfrm>
            <a:off x="152400" y="762000"/>
            <a:ext cx="8991600" cy="5943600"/>
          </a:xfrm>
          <a:prstGeom prst="rect">
            <a:avLst/>
          </a:prstGeom>
        </p:spPr>
        <p:txBody>
          <a:bodyPr vert="horz" lIns="91440" tIns="45720" rIns="91440" bIns="45720" rtlCol="0">
            <a:no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9pPr>
          </a:lstStyle>
          <a:p>
            <a:pPr algn="ctr"/>
            <a:r>
              <a:rPr lang="en-US" sz="3000" b="1" cap="none" dirty="0" smtClean="0">
                <a:ln w="9525">
                  <a:solidFill>
                    <a:prstClr val="black"/>
                  </a:solidFill>
                  <a:prstDash val="solid"/>
                </a:ln>
                <a:solidFill>
                  <a:srgbClr val="FFFF00"/>
                </a:solidFill>
                <a:effectLst>
                  <a:outerShdw blurRad="12700" dist="38100" dir="2700000" algn="tl" rotWithShape="0">
                    <a:prstClr val="black">
                      <a:lumMod val="50000"/>
                    </a:prstClr>
                  </a:outerShdw>
                </a:effectLst>
                <a:latin typeface="Berlin Sans FB Demi" panose="020E0802020502020306" pitchFamily="34" charset="0"/>
              </a:rPr>
              <a:t>Sponge Quiz and Sponge Turn-In tomorrow.</a:t>
            </a:r>
          </a:p>
          <a:p>
            <a:pPr marL="457200" indent="-457200">
              <a:buFont typeface="Arial" panose="020B0604020202020204" pitchFamily="34" charset="0"/>
              <a:buAutoNum type="arabicPeriod"/>
            </a:pPr>
            <a:r>
              <a:rPr lang="en-US" sz="3000" b="1" cap="none" dirty="0" smtClean="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Fred was doing an experiment that included measuring a penny and a dime.  What metric measurement would be best to use?</a:t>
            </a:r>
          </a:p>
          <a:p>
            <a:pPr marL="457200" indent="-457200">
              <a:buFont typeface="Arial" panose="020B0604020202020204" pitchFamily="34" charset="0"/>
              <a:buAutoNum type="arabicPeriod"/>
            </a:pPr>
            <a:r>
              <a:rPr lang="en-US" sz="3000" b="1" cap="none" dirty="0" smtClean="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55 cm = _____ mm   &amp; 55 cm = ____ m</a:t>
            </a:r>
          </a:p>
          <a:p>
            <a:pPr marL="457200" indent="-457200">
              <a:buFont typeface="Arial" panose="020B0604020202020204" pitchFamily="34" charset="0"/>
              <a:buAutoNum type="arabicPeriod"/>
            </a:pPr>
            <a:r>
              <a:rPr lang="en-US" sz="3000" b="1" cap="none" dirty="0" smtClean="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A lizard has a pointy backbone to protect itself against predators. What type of adaptation is this?  What Phylum would it belong to?</a:t>
            </a:r>
          </a:p>
          <a:p>
            <a:pPr marL="457200" indent="-457200">
              <a:buFont typeface="Arial" panose="020B0604020202020204" pitchFamily="34" charset="0"/>
              <a:buAutoNum type="arabicPeriod"/>
            </a:pPr>
            <a:r>
              <a:rPr lang="en-US" sz="3000" b="1" cap="none" dirty="0" smtClean="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rPr>
              <a:t>What is the difference between absolute dating and relative dating? Give examples.</a:t>
            </a:r>
            <a:endParaRPr lang="en-US" sz="3000" b="1" cap="none" dirty="0">
              <a:ln w="9525">
                <a:solidFill>
                  <a:prstClr val="black"/>
                </a:solidFill>
                <a:prstDash val="solid"/>
              </a:ln>
              <a:solidFill>
                <a:prstClr val="white"/>
              </a:solidFill>
              <a:effectLst>
                <a:outerShdw blurRad="12700" dist="38100" dir="2700000" algn="tl" rotWithShape="0">
                  <a:prstClr val="black">
                    <a:lumMod val="50000"/>
                  </a:prstClr>
                </a:outerShdw>
              </a:effectLst>
              <a:latin typeface="Berlin Sans FB Demi" panose="020E0802020502020306" pitchFamily="34" charset="0"/>
            </a:endParaRPr>
          </a:p>
        </p:txBody>
      </p:sp>
    </p:spTree>
    <p:extLst>
      <p:ext uri="{BB962C8B-B14F-4D97-AF65-F5344CB8AC3E}">
        <p14:creationId xmlns:p14="http://schemas.microsoft.com/office/powerpoint/2010/main" val="2394197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6216</TotalTime>
  <Words>536</Words>
  <Application>Microsoft Office PowerPoint</Application>
  <PresentationFormat>On-screen Show (4:3)</PresentationFormat>
  <Paragraphs>52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Circuit</vt:lpstr>
      <vt:lpstr>Daily Sponge        Thu. Sept. 28</vt:lpstr>
      <vt:lpstr>Closing Point</vt:lpstr>
      <vt:lpstr>Daily Sponge    Fri. Sept. 29</vt:lpstr>
      <vt:lpstr>Daily Sponge ANSWERS Sept. 29</vt:lpstr>
      <vt:lpstr>Closing Point</vt:lpstr>
      <vt:lpstr>Daily Sponge       Mon. Oct. 2</vt:lpstr>
      <vt:lpstr>Closing Point</vt:lpstr>
      <vt:lpstr>Daily Sponge        Tue. Oct. 3</vt:lpstr>
      <vt:lpstr>Daily Sponge       Wed. Oct. 4</vt:lpstr>
      <vt:lpstr>Closing Point</vt:lpstr>
      <vt:lpstr>In ISN Vocabulary Section make Frayer Model for “pollination” Dog example below…</vt:lpstr>
      <vt:lpstr>Weekly Sponge Quiz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Sponge  Fri. Aug. 11</dc:title>
  <dc:creator>Philip Cooper</dc:creator>
  <cp:lastModifiedBy>Philip Cooper</cp:lastModifiedBy>
  <cp:revision>145</cp:revision>
  <cp:lastPrinted>2017-09-28T09:55:57Z</cp:lastPrinted>
  <dcterms:created xsi:type="dcterms:W3CDTF">2017-08-11T01:47:17Z</dcterms:created>
  <dcterms:modified xsi:type="dcterms:W3CDTF">2017-10-05T00:48:42Z</dcterms:modified>
</cp:coreProperties>
</file>