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4" r:id="rId3"/>
    <p:sldId id="269" r:id="rId4"/>
    <p:sldId id="265" r:id="rId5"/>
    <p:sldId id="260" r:id="rId6"/>
    <p:sldId id="272" r:id="rId7"/>
    <p:sldId id="267" r:id="rId8"/>
    <p:sldId id="270" r:id="rId9"/>
    <p:sldId id="273" r:id="rId10"/>
    <p:sldId id="274" r:id="rId11"/>
    <p:sldId id="271" r:id="rId12"/>
    <p:sldId id="275"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CCBA"/>
    <a:srgbClr val="FF5050"/>
    <a:srgbClr val="CED967"/>
    <a:srgbClr val="F69140"/>
    <a:srgbClr val="99FF99"/>
    <a:srgbClr val="99FF66"/>
    <a:srgbClr val="66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8F8E8-4C2C-408D-9A4C-B86154E70EB7}" type="datetimeFigureOut">
              <a:rPr lang="en-US" smtClean="0"/>
              <a:t>9/4/2017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F27459-B0C5-42EA-9AC2-F3FAA4F721F6}" type="slidenum">
              <a:rPr lang="en-US" smtClean="0"/>
              <a:t>‹#›</a:t>
            </a:fld>
            <a:endParaRPr lang="en-US"/>
          </a:p>
        </p:txBody>
      </p:sp>
    </p:spTree>
    <p:extLst>
      <p:ext uri="{BB962C8B-B14F-4D97-AF65-F5344CB8AC3E}">
        <p14:creationId xmlns:p14="http://schemas.microsoft.com/office/powerpoint/2010/main" val="619541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F27459-B0C5-42EA-9AC2-F3FAA4F721F6}" type="slidenum">
              <a:rPr lang="en-US" smtClean="0"/>
              <a:t>2</a:t>
            </a:fld>
            <a:endParaRPr lang="en-US"/>
          </a:p>
        </p:txBody>
      </p:sp>
    </p:spTree>
    <p:extLst>
      <p:ext uri="{BB962C8B-B14F-4D97-AF65-F5344CB8AC3E}">
        <p14:creationId xmlns:p14="http://schemas.microsoft.com/office/powerpoint/2010/main" val="1981254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D80E14-5CC3-48F6-870A-742DA973158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121836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D80E14-5CC3-48F6-870A-742DA973158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205414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D80E14-5CC3-48F6-870A-742DA973158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7964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D80E14-5CC3-48F6-870A-742DA973158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195323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D80E14-5CC3-48F6-870A-742DA9731589}" type="datetimeFigureOut">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180284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D80E14-5CC3-48F6-870A-742DA9731589}"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92127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D80E14-5CC3-48F6-870A-742DA9731589}" type="datetimeFigureOut">
              <a:rPr lang="en-US" smtClean="0"/>
              <a:t>9/4/2017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262024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D80E14-5CC3-48F6-870A-742DA9731589}" type="datetimeFigureOut">
              <a:rPr lang="en-US" smtClean="0"/>
              <a:t>9/4/2017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181240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80E14-5CC3-48F6-870A-742DA9731589}" type="datetimeFigureOut">
              <a:rPr lang="en-US" smtClean="0"/>
              <a:t>9/4/2017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70796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D80E14-5CC3-48F6-870A-742DA9731589}"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41053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D80E14-5CC3-48F6-870A-742DA9731589}" type="datetimeFigureOut">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A879C-B7F9-44ED-9E9C-B9A2DD44F716}" type="slidenum">
              <a:rPr lang="en-US" smtClean="0"/>
              <a:t>‹#›</a:t>
            </a:fld>
            <a:endParaRPr lang="en-US"/>
          </a:p>
        </p:txBody>
      </p:sp>
    </p:spTree>
    <p:extLst>
      <p:ext uri="{BB962C8B-B14F-4D97-AF65-F5344CB8AC3E}">
        <p14:creationId xmlns:p14="http://schemas.microsoft.com/office/powerpoint/2010/main" val="1442615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80E14-5CC3-48F6-870A-742DA9731589}" type="datetimeFigureOut">
              <a:rPr lang="en-US" smtClean="0"/>
              <a:t>9/4/2017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A879C-B7F9-44ED-9E9C-B9A2DD44F716}" type="slidenum">
              <a:rPr lang="en-US" smtClean="0"/>
              <a:t>‹#›</a:t>
            </a:fld>
            <a:endParaRPr lang="en-US"/>
          </a:p>
        </p:txBody>
      </p:sp>
    </p:spTree>
    <p:extLst>
      <p:ext uri="{BB962C8B-B14F-4D97-AF65-F5344CB8AC3E}">
        <p14:creationId xmlns:p14="http://schemas.microsoft.com/office/powerpoint/2010/main" val="412759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be.hcde.org/"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tn.gov/education/section/student-and-family-resources"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194310" y="3733800"/>
            <a:ext cx="8949690" cy="2769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latin typeface="Harrington" panose="04040505050A02020702" pitchFamily="82" charset="0"/>
              </a:rPr>
              <a:t>Thank you for Coming </a:t>
            </a:r>
          </a:p>
          <a:p>
            <a:pPr algn="ctr"/>
            <a:r>
              <a:rPr lang="en-US" sz="4000" dirty="0">
                <a:solidFill>
                  <a:schemeClr val="tx1"/>
                </a:solidFill>
                <a:latin typeface="Harrington" panose="04040505050A02020702" pitchFamily="82" charset="0"/>
              </a:rPr>
              <a:t>to Open House</a:t>
            </a:r>
          </a:p>
        </p:txBody>
      </p:sp>
    </p:spTree>
    <p:extLst>
      <p:ext uri="{BB962C8B-B14F-4D97-AF65-F5344CB8AC3E}">
        <p14:creationId xmlns:p14="http://schemas.microsoft.com/office/powerpoint/2010/main" val="668923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 y="0"/>
            <a:ext cx="922401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1143000" algn="l"/>
              </a:tabLst>
            </a:pPr>
            <a:endParaRPr lang="en-US" altLang="en-US" sz="2400" dirty="0">
              <a:solidFill>
                <a:schemeClr val="tx1"/>
              </a:solidFill>
              <a:latin typeface="KG What the Teacher Wants" panose="02000000000000000000" pitchFamily="2" charset="0"/>
              <a:ea typeface="Calibri" pitchFamily="34" charset="0"/>
              <a:cs typeface="Times New Roman" pitchFamily="18" charset="0"/>
            </a:endParaRPr>
          </a:p>
        </p:txBody>
      </p:sp>
      <p:sp>
        <p:nvSpPr>
          <p:cNvPr id="4" name="Rectangle 3"/>
          <p:cNvSpPr/>
          <p:nvPr/>
        </p:nvSpPr>
        <p:spPr>
          <a:xfrm>
            <a:off x="0" y="152400"/>
            <a:ext cx="9143999" cy="148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C</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O</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M</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M</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U</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N</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C</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A</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T</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O</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N</a:t>
            </a:r>
            <a:endParaRPr lang="en-US" sz="115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endParaRPr>
          </a:p>
        </p:txBody>
      </p:sp>
      <p:sp>
        <p:nvSpPr>
          <p:cNvPr id="6" name="TextBox 5">
            <a:extLst>
              <a:ext uri="{FF2B5EF4-FFF2-40B4-BE49-F238E27FC236}">
                <a16:creationId xmlns:a16="http://schemas.microsoft.com/office/drawing/2014/main" id="{5897753F-6BB1-4B26-BDF4-14B5CEE87F20}"/>
              </a:ext>
            </a:extLst>
          </p:cNvPr>
          <p:cNvSpPr txBox="1"/>
          <p:nvPr/>
        </p:nvSpPr>
        <p:spPr>
          <a:xfrm>
            <a:off x="114300" y="2238228"/>
            <a:ext cx="8724900" cy="4708981"/>
          </a:xfrm>
          <a:prstGeom prst="rect">
            <a:avLst/>
          </a:prstGeom>
          <a:noFill/>
        </p:spPr>
        <p:txBody>
          <a:bodyPr wrap="square" rtlCol="0">
            <a:spAutoFit/>
          </a:bodyPr>
          <a:lstStyle/>
          <a:p>
            <a:r>
              <a:rPr lang="en-US" sz="2400" dirty="0">
                <a:solidFill>
                  <a:srgbClr val="F69140"/>
                </a:solidFill>
                <a:latin typeface="Century Schoolbook" panose="02040604050505020304" pitchFamily="18" charset="0"/>
              </a:rPr>
              <a:t>Communication is vital and we have a few different ways that we utilize as a grade level.</a:t>
            </a:r>
          </a:p>
          <a:p>
            <a:endParaRPr lang="en-US" sz="2400" dirty="0">
              <a:solidFill>
                <a:srgbClr val="F69140"/>
              </a:solidFill>
              <a:latin typeface="Century Schoolbook" panose="02040604050505020304" pitchFamily="18" charset="0"/>
            </a:endParaRPr>
          </a:p>
          <a:p>
            <a:pPr marL="342900" indent="-342900">
              <a:buFont typeface="Arial" panose="020B0604020202020204" pitchFamily="34" charset="0"/>
              <a:buChar char="•"/>
            </a:pPr>
            <a:r>
              <a:rPr lang="en-US" sz="2400" b="1" u="sng" dirty="0">
                <a:solidFill>
                  <a:srgbClr val="F69140"/>
                </a:solidFill>
                <a:latin typeface="Century Schoolbook" panose="02040604050505020304" pitchFamily="18" charset="0"/>
              </a:rPr>
              <a:t>Agenda mates </a:t>
            </a:r>
            <a:r>
              <a:rPr lang="en-US" sz="2400" dirty="0">
                <a:solidFill>
                  <a:srgbClr val="F69140"/>
                </a:solidFill>
                <a:latin typeface="Century Schoolbook" panose="02040604050505020304" pitchFamily="18" charset="0"/>
              </a:rPr>
              <a:t>go home daily containing student learning and often homework. They should be initialed daily. There is also room for a note if needed.</a:t>
            </a:r>
          </a:p>
          <a:p>
            <a:pPr marL="342900" indent="-342900">
              <a:buFont typeface="Arial" panose="020B0604020202020204" pitchFamily="34" charset="0"/>
              <a:buChar char="•"/>
            </a:pPr>
            <a:endParaRPr lang="en-US" sz="2400" dirty="0">
              <a:solidFill>
                <a:srgbClr val="F69140"/>
              </a:solidFill>
              <a:latin typeface="Century Schoolbook" panose="02040604050505020304" pitchFamily="18" charset="0"/>
            </a:endParaRPr>
          </a:p>
          <a:p>
            <a:pPr marL="342900" indent="-342900">
              <a:buFont typeface="Arial" panose="020B0604020202020204" pitchFamily="34" charset="0"/>
              <a:buChar char="•"/>
            </a:pPr>
            <a:r>
              <a:rPr lang="en-US" sz="2400" b="1" u="sng" dirty="0">
                <a:solidFill>
                  <a:srgbClr val="F69140"/>
                </a:solidFill>
                <a:latin typeface="Century Schoolbook" panose="02040604050505020304" pitchFamily="18" charset="0"/>
              </a:rPr>
              <a:t>Tuesday Folders</a:t>
            </a:r>
            <a:r>
              <a:rPr lang="en-US" sz="2400" dirty="0">
                <a:solidFill>
                  <a:srgbClr val="F69140"/>
                </a:solidFill>
                <a:latin typeface="Century Schoolbook" panose="02040604050505020304" pitchFamily="18" charset="0"/>
              </a:rPr>
              <a:t> go home weekly with graded work to be looked over and discussed with your student.</a:t>
            </a:r>
          </a:p>
          <a:p>
            <a:pPr marL="342900" indent="-342900">
              <a:buFont typeface="Arial" panose="020B0604020202020204" pitchFamily="34" charset="0"/>
              <a:buChar char="•"/>
            </a:pPr>
            <a:endParaRPr lang="en-US" sz="2400" dirty="0">
              <a:solidFill>
                <a:srgbClr val="F69140"/>
              </a:solidFill>
              <a:latin typeface="Century Schoolbook" panose="02040604050505020304" pitchFamily="18" charset="0"/>
            </a:endParaRPr>
          </a:p>
          <a:p>
            <a:pPr marL="342900" indent="-342900">
              <a:buFont typeface="Arial" panose="020B0604020202020204" pitchFamily="34" charset="0"/>
              <a:buChar char="•"/>
            </a:pPr>
            <a:r>
              <a:rPr lang="en-US" sz="2400" b="1" u="sng" dirty="0">
                <a:solidFill>
                  <a:srgbClr val="F69140"/>
                </a:solidFill>
                <a:latin typeface="Century Schoolbook" panose="02040604050505020304" pitchFamily="18" charset="0"/>
              </a:rPr>
              <a:t>Email</a:t>
            </a:r>
            <a:r>
              <a:rPr lang="en-US" sz="2400" dirty="0">
                <a:solidFill>
                  <a:srgbClr val="F69140"/>
                </a:solidFill>
                <a:latin typeface="Century Schoolbook" panose="02040604050505020304" pitchFamily="18" charset="0"/>
              </a:rPr>
              <a:t> is available for all teachers and we check it daily</a:t>
            </a:r>
          </a:p>
          <a:p>
            <a:pPr marL="285750" indent="-285750">
              <a:buFontTx/>
              <a:buChar char="-"/>
            </a:pPr>
            <a:endParaRPr lang="en-US" dirty="0">
              <a:solidFill>
                <a:srgbClr val="F69140"/>
              </a:solidFill>
              <a:latin typeface="Century Schoolbook" panose="02040604050505020304" pitchFamily="18" charset="0"/>
            </a:endParaRPr>
          </a:p>
          <a:p>
            <a:pPr marL="285750" indent="-285750">
              <a:buFontTx/>
              <a:buChar char="-"/>
            </a:pPr>
            <a:endParaRPr lang="en-US" b="1" u="sng" dirty="0">
              <a:latin typeface="Century Schoolbook" panose="02040604050505020304" pitchFamily="18" charset="0"/>
            </a:endParaRPr>
          </a:p>
        </p:txBody>
      </p:sp>
    </p:spTree>
    <p:extLst>
      <p:ext uri="{BB962C8B-B14F-4D97-AF65-F5344CB8AC3E}">
        <p14:creationId xmlns:p14="http://schemas.microsoft.com/office/powerpoint/2010/main" val="3604585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 y="0"/>
            <a:ext cx="922401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1143000" algn="l"/>
              </a:tabLst>
            </a:pPr>
            <a:endParaRPr lang="en-US" altLang="en-US" sz="2400" dirty="0">
              <a:solidFill>
                <a:schemeClr val="tx1"/>
              </a:solidFill>
              <a:latin typeface="KG What the Teacher Wants" panose="02000000000000000000" pitchFamily="2" charset="0"/>
              <a:ea typeface="Calibri" pitchFamily="34" charset="0"/>
              <a:cs typeface="Times New Roman" pitchFamily="18" charset="0"/>
            </a:endParaRPr>
          </a:p>
        </p:txBody>
      </p:sp>
      <p:sp>
        <p:nvSpPr>
          <p:cNvPr id="4" name="Rectangle 3"/>
          <p:cNvSpPr/>
          <p:nvPr/>
        </p:nvSpPr>
        <p:spPr>
          <a:xfrm>
            <a:off x="0" y="152400"/>
            <a:ext cx="9143999" cy="148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C</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O</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M</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M</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U</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N</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C</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A</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T</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O</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N</a:t>
            </a:r>
            <a:endParaRPr lang="en-US" sz="115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endParaRPr>
          </a:p>
        </p:txBody>
      </p:sp>
      <p:sp>
        <p:nvSpPr>
          <p:cNvPr id="6" name="TextBox 5">
            <a:extLst>
              <a:ext uri="{FF2B5EF4-FFF2-40B4-BE49-F238E27FC236}">
                <a16:creationId xmlns:a16="http://schemas.microsoft.com/office/drawing/2014/main" id="{5897753F-6BB1-4B26-BDF4-14B5CEE87F20}"/>
              </a:ext>
            </a:extLst>
          </p:cNvPr>
          <p:cNvSpPr txBox="1"/>
          <p:nvPr/>
        </p:nvSpPr>
        <p:spPr>
          <a:xfrm>
            <a:off x="149469" y="2274570"/>
            <a:ext cx="8724900" cy="4770537"/>
          </a:xfrm>
          <a:prstGeom prst="rect">
            <a:avLst/>
          </a:prstGeom>
          <a:noFill/>
        </p:spPr>
        <p:txBody>
          <a:bodyPr wrap="square" rtlCol="0">
            <a:spAutoFit/>
          </a:bodyPr>
          <a:lstStyle/>
          <a:p>
            <a:pPr marL="342900" indent="-342900">
              <a:buFont typeface="Arial" panose="020B0604020202020204" pitchFamily="34" charset="0"/>
              <a:buChar char="•"/>
            </a:pPr>
            <a:r>
              <a:rPr lang="en-US" sz="2200" b="1" u="sng" dirty="0">
                <a:solidFill>
                  <a:srgbClr val="F69140"/>
                </a:solidFill>
                <a:latin typeface="Century Schoolbook" panose="02040604050505020304" pitchFamily="18" charset="0"/>
              </a:rPr>
              <a:t>Handwritten notes or phone calls</a:t>
            </a:r>
            <a:r>
              <a:rPr lang="en-US" sz="2200" dirty="0">
                <a:solidFill>
                  <a:srgbClr val="F69140"/>
                </a:solidFill>
                <a:latin typeface="Century Schoolbook" panose="02040604050505020304" pitchFamily="18" charset="0"/>
              </a:rPr>
              <a:t> can also be effective as long as they are received in a timely manner. We cannot take calls during instructional time but you may leave a message with the office if we are unavailable.</a:t>
            </a:r>
          </a:p>
          <a:p>
            <a:pPr marL="342900" indent="-342900">
              <a:buFont typeface="Arial" panose="020B0604020202020204" pitchFamily="34" charset="0"/>
              <a:buChar char="•"/>
            </a:pPr>
            <a:endParaRPr lang="en-US" sz="2200" b="1" u="sng" dirty="0">
              <a:solidFill>
                <a:srgbClr val="F69140"/>
              </a:solidFill>
              <a:latin typeface="Century Schoolbook" panose="02040604050505020304" pitchFamily="18" charset="0"/>
            </a:endParaRPr>
          </a:p>
          <a:p>
            <a:pPr marL="342900" indent="-342900">
              <a:buFont typeface="Arial" panose="020B0604020202020204" pitchFamily="34" charset="0"/>
              <a:buChar char="•"/>
            </a:pPr>
            <a:r>
              <a:rPr lang="en-US" sz="2200" b="1" u="sng" dirty="0">
                <a:solidFill>
                  <a:srgbClr val="F69140"/>
                </a:solidFill>
                <a:latin typeface="Century Schoolbook" panose="02040604050505020304" pitchFamily="18" charset="0"/>
              </a:rPr>
              <a:t>Our school website</a:t>
            </a:r>
            <a:r>
              <a:rPr lang="en-US" sz="2200" b="1" dirty="0">
                <a:solidFill>
                  <a:srgbClr val="F69140"/>
                </a:solidFill>
                <a:latin typeface="Century Schoolbook" panose="02040604050505020304" pitchFamily="18" charset="0"/>
              </a:rPr>
              <a:t> </a:t>
            </a:r>
            <a:r>
              <a:rPr lang="en-US" sz="2200" dirty="0">
                <a:solidFill>
                  <a:srgbClr val="F69140"/>
                </a:solidFill>
                <a:latin typeface="Century Schoolbook" panose="02040604050505020304" pitchFamily="18" charset="0"/>
              </a:rPr>
              <a:t>also has information and is frequently updated.</a:t>
            </a:r>
          </a:p>
          <a:p>
            <a:pPr algn="ctr"/>
            <a:r>
              <a:rPr lang="en-US" sz="2200" b="1" u="sng" dirty="0">
                <a:solidFill>
                  <a:srgbClr val="F69140"/>
                </a:solidFill>
                <a:latin typeface="Century Schoolbook" panose="02040604050505020304" pitchFamily="18" charset="0"/>
                <a:hlinkClick r:id="rId3"/>
              </a:rPr>
              <a:t>http://ebe.hcde.org/</a:t>
            </a:r>
            <a:endParaRPr lang="en-US" sz="2200" b="1" u="sng" dirty="0">
              <a:solidFill>
                <a:srgbClr val="F69140"/>
              </a:solidFill>
              <a:latin typeface="Century Schoolbook" panose="02040604050505020304" pitchFamily="18" charset="0"/>
            </a:endParaRPr>
          </a:p>
          <a:p>
            <a:pPr algn="ctr"/>
            <a:endParaRPr lang="en-US" sz="2200" b="1" u="sng" dirty="0">
              <a:solidFill>
                <a:srgbClr val="F69140"/>
              </a:solidFill>
              <a:latin typeface="Century Schoolbook" panose="02040604050505020304" pitchFamily="18" charset="0"/>
            </a:endParaRPr>
          </a:p>
          <a:p>
            <a:pPr marL="342900" indent="-342900">
              <a:buFont typeface="Arial" panose="020B0604020202020204" pitchFamily="34" charset="0"/>
              <a:buChar char="•"/>
            </a:pPr>
            <a:r>
              <a:rPr lang="en-US" sz="2200" dirty="0">
                <a:solidFill>
                  <a:srgbClr val="F69140"/>
                </a:solidFill>
                <a:latin typeface="Century Schoolbook" panose="02040604050505020304" pitchFamily="18" charset="0"/>
              </a:rPr>
              <a:t>If you are interested in scheduling a classroom visit or conference please speak with your student’s teacher. Classroom visits can be up to 30 minutes long and need to be pre-scheduled.</a:t>
            </a:r>
          </a:p>
          <a:p>
            <a:pPr marL="285750" indent="-285750">
              <a:buFontTx/>
              <a:buChar char="-"/>
            </a:pPr>
            <a:endParaRPr lang="en-US" b="1" u="sng" dirty="0">
              <a:latin typeface="Century Schoolbook" panose="02040604050505020304" pitchFamily="18" charset="0"/>
            </a:endParaRPr>
          </a:p>
        </p:txBody>
      </p:sp>
    </p:spTree>
    <p:extLst>
      <p:ext uri="{BB962C8B-B14F-4D97-AF65-F5344CB8AC3E}">
        <p14:creationId xmlns:p14="http://schemas.microsoft.com/office/powerpoint/2010/main" val="2503072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 y="0"/>
            <a:ext cx="922401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1143000" algn="l"/>
              </a:tabLst>
            </a:pPr>
            <a:endParaRPr lang="en-US" altLang="en-US" sz="2400" dirty="0">
              <a:solidFill>
                <a:schemeClr val="tx1"/>
              </a:solidFill>
              <a:latin typeface="KG What the Teacher Wants" panose="02000000000000000000" pitchFamily="2" charset="0"/>
              <a:ea typeface="Calibri" pitchFamily="34" charset="0"/>
              <a:cs typeface="Times New Roman" pitchFamily="18" charset="0"/>
            </a:endParaRPr>
          </a:p>
        </p:txBody>
      </p:sp>
      <p:sp>
        <p:nvSpPr>
          <p:cNvPr id="4" name="Rectangle 3"/>
          <p:cNvSpPr/>
          <p:nvPr/>
        </p:nvSpPr>
        <p:spPr>
          <a:xfrm>
            <a:off x="0" y="152400"/>
            <a:ext cx="9143999" cy="148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A</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D</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D</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T</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O</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N</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A</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L</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 </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N</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F</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O</a:t>
            </a:r>
            <a:endParaRPr lang="en-US" sz="115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endParaRPr>
          </a:p>
        </p:txBody>
      </p:sp>
      <p:sp>
        <p:nvSpPr>
          <p:cNvPr id="5" name="TextBox 4"/>
          <p:cNvSpPr txBox="1"/>
          <p:nvPr/>
        </p:nvSpPr>
        <p:spPr>
          <a:xfrm>
            <a:off x="0" y="2148840"/>
            <a:ext cx="8801100" cy="3354765"/>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8FCCBA"/>
                </a:solidFill>
                <a:latin typeface="Century Schoolbook" panose="02040604050505020304" pitchFamily="18" charset="0"/>
              </a:rPr>
              <a:t>School fees are appreciated at anytime during the year. They are $50. Cash or check can be collected by the classroom teacher. Cards can be run in the front office.</a:t>
            </a:r>
          </a:p>
          <a:p>
            <a:pPr marL="285750" indent="-285750">
              <a:buFont typeface="Arial" panose="020B0604020202020204" pitchFamily="34" charset="0"/>
              <a:buChar char="•"/>
            </a:pPr>
            <a:endParaRPr lang="en-US" sz="2400" b="1" dirty="0">
              <a:solidFill>
                <a:srgbClr val="8FCCBA"/>
              </a:solidFill>
              <a:latin typeface="Century Schoolbook" panose="02040604050505020304" pitchFamily="18" charset="0"/>
            </a:endParaRPr>
          </a:p>
          <a:p>
            <a:pPr marL="285750" indent="-285750">
              <a:buFont typeface="Arial" panose="020B0604020202020204" pitchFamily="34" charset="0"/>
              <a:buChar char="•"/>
            </a:pPr>
            <a:r>
              <a:rPr lang="en-US" sz="2400" b="1" dirty="0">
                <a:solidFill>
                  <a:srgbClr val="8FCCBA"/>
                </a:solidFill>
                <a:latin typeface="Century Schoolbook" panose="02040604050505020304" pitchFamily="18" charset="0"/>
              </a:rPr>
              <a:t>We use </a:t>
            </a:r>
            <a:r>
              <a:rPr lang="en-US" sz="2400" b="1" dirty="0" err="1">
                <a:solidFill>
                  <a:srgbClr val="8FCCBA"/>
                </a:solidFill>
                <a:latin typeface="Century Schoolbook" panose="02040604050505020304" pitchFamily="18" charset="0"/>
              </a:rPr>
              <a:t>ClassDojo</a:t>
            </a:r>
            <a:r>
              <a:rPr lang="en-US" sz="2400" b="1" dirty="0">
                <a:solidFill>
                  <a:srgbClr val="8FCCBA"/>
                </a:solidFill>
                <a:latin typeface="Century Schoolbook" panose="02040604050505020304" pitchFamily="18" charset="0"/>
              </a:rPr>
              <a:t> to keep track of behavior progress in the room. It is also a great tool for communication!</a:t>
            </a:r>
          </a:p>
          <a:p>
            <a:pPr marL="285750" indent="-285750">
              <a:buFont typeface="Arial" panose="020B0604020202020204" pitchFamily="34" charset="0"/>
              <a:buChar char="•"/>
            </a:pPr>
            <a:endParaRPr lang="en-US" sz="2000" b="1" dirty="0">
              <a:solidFill>
                <a:srgbClr val="8FCCBA"/>
              </a:solidFill>
              <a:latin typeface="Century Schoolbook" panose="02040604050505020304" pitchFamily="18" charset="0"/>
            </a:endParaRPr>
          </a:p>
        </p:txBody>
      </p:sp>
    </p:spTree>
    <p:extLst>
      <p:ext uri="{BB962C8B-B14F-4D97-AF65-F5344CB8AC3E}">
        <p14:creationId xmlns:p14="http://schemas.microsoft.com/office/powerpoint/2010/main" val="117136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 y="0"/>
            <a:ext cx="922401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1143000" algn="l"/>
              </a:tabLst>
            </a:pPr>
            <a:endParaRPr lang="en-US" altLang="en-US" sz="2400" dirty="0">
              <a:solidFill>
                <a:schemeClr val="tx1"/>
              </a:solidFill>
              <a:latin typeface="KG What the Teacher Wants" panose="02000000000000000000" pitchFamily="2" charset="0"/>
              <a:ea typeface="Calibri" pitchFamily="34" charset="0"/>
              <a:cs typeface="Times New Roman" pitchFamily="18" charset="0"/>
            </a:endParaRPr>
          </a:p>
        </p:txBody>
      </p:sp>
      <p:sp>
        <p:nvSpPr>
          <p:cNvPr id="4" name="Rectangle 3"/>
          <p:cNvSpPr/>
          <p:nvPr/>
        </p:nvSpPr>
        <p:spPr>
          <a:xfrm>
            <a:off x="0" y="152400"/>
            <a:ext cx="9143999" cy="148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A</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D</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D</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T</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O</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N</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A</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L</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 </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N</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F</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O</a:t>
            </a:r>
            <a:endParaRPr lang="en-US" sz="115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endParaRPr>
          </a:p>
        </p:txBody>
      </p:sp>
      <p:sp>
        <p:nvSpPr>
          <p:cNvPr id="5" name="TextBox 4"/>
          <p:cNvSpPr txBox="1"/>
          <p:nvPr/>
        </p:nvSpPr>
        <p:spPr>
          <a:xfrm>
            <a:off x="0" y="2148840"/>
            <a:ext cx="8801100" cy="4801314"/>
          </a:xfrm>
          <a:prstGeom prst="rect">
            <a:avLst/>
          </a:prstGeom>
          <a:noFill/>
        </p:spPr>
        <p:txBody>
          <a:bodyPr wrap="square" rtlCol="0">
            <a:spAutoFit/>
          </a:bodyPr>
          <a:lstStyle/>
          <a:p>
            <a:r>
              <a:rPr lang="en-US" sz="2200" b="1" dirty="0">
                <a:solidFill>
                  <a:srgbClr val="8FCCBA"/>
                </a:solidFill>
                <a:latin typeface="Century Schoolbook" panose="02040604050505020304" pitchFamily="18" charset="0"/>
              </a:rPr>
              <a:t>We are participating in the </a:t>
            </a:r>
            <a:r>
              <a:rPr lang="en-US" sz="2200" b="1" dirty="0" err="1">
                <a:solidFill>
                  <a:srgbClr val="8FCCBA"/>
                </a:solidFill>
                <a:latin typeface="Century Schoolbook" panose="02040604050505020304" pitchFamily="18" charset="0"/>
              </a:rPr>
              <a:t>Probasco</a:t>
            </a:r>
            <a:r>
              <a:rPr lang="en-US" sz="2200" b="1" dirty="0">
                <a:solidFill>
                  <a:srgbClr val="8FCCBA"/>
                </a:solidFill>
                <a:latin typeface="Century Schoolbook" panose="02040604050505020304" pitchFamily="18" charset="0"/>
              </a:rPr>
              <a:t> Reading Program starting September 1</a:t>
            </a:r>
            <a:r>
              <a:rPr lang="en-US" sz="2200" b="1" baseline="30000" dirty="0">
                <a:solidFill>
                  <a:srgbClr val="8FCCBA"/>
                </a:solidFill>
                <a:latin typeface="Century Schoolbook" panose="02040604050505020304" pitchFamily="18" charset="0"/>
              </a:rPr>
              <a:t>st</a:t>
            </a:r>
            <a:r>
              <a:rPr lang="en-US" sz="2200" b="1" dirty="0">
                <a:solidFill>
                  <a:srgbClr val="8FCCBA"/>
                </a:solidFill>
                <a:latin typeface="Century Schoolbook" panose="02040604050505020304" pitchFamily="18" charset="0"/>
              </a:rPr>
              <a:t>.</a:t>
            </a:r>
          </a:p>
          <a:p>
            <a:endParaRPr lang="en-US" sz="2200" b="1" dirty="0">
              <a:solidFill>
                <a:srgbClr val="8FCCBA"/>
              </a:solidFill>
              <a:latin typeface="Century Schoolbook" panose="02040604050505020304" pitchFamily="18" charset="0"/>
            </a:endParaRPr>
          </a:p>
          <a:p>
            <a:pPr marL="342900" indent="-342900">
              <a:buFont typeface="Arial" panose="020B0604020202020204" pitchFamily="34" charset="0"/>
              <a:buChar char="•"/>
            </a:pPr>
            <a:r>
              <a:rPr lang="en-US" sz="2200" b="1" dirty="0">
                <a:solidFill>
                  <a:srgbClr val="8FCCBA"/>
                </a:solidFill>
                <a:latin typeface="Century Schoolbook" panose="02040604050505020304" pitchFamily="18" charset="0"/>
              </a:rPr>
              <a:t>Student logs will be due to each teacher monthly.</a:t>
            </a:r>
          </a:p>
          <a:p>
            <a:pPr marL="342900" indent="-342900">
              <a:buFont typeface="Arial" panose="020B0604020202020204" pitchFamily="34" charset="0"/>
              <a:buChar char="•"/>
            </a:pPr>
            <a:r>
              <a:rPr lang="en-US" sz="2200" b="1" dirty="0">
                <a:solidFill>
                  <a:srgbClr val="8FCCBA"/>
                </a:solidFill>
                <a:latin typeface="Century Schoolbook" panose="02040604050505020304" pitchFamily="18" charset="0"/>
              </a:rPr>
              <a:t>Requirements for 3rd is 40 books averaging 100 pages per book for the duration of 32 weeks.  If a child reads 5 books per month that have 100 pages each, they should reach their goal.  This is the yearlong goal. </a:t>
            </a:r>
            <a:endParaRPr lang="en-US" sz="2200" dirty="0">
              <a:solidFill>
                <a:srgbClr val="8FCCBA"/>
              </a:solidFill>
              <a:latin typeface="Century Schoolbook" panose="02040604050505020304" pitchFamily="18" charset="0"/>
            </a:endParaRPr>
          </a:p>
          <a:p>
            <a:pPr marL="342900" indent="-342900">
              <a:buFont typeface="Arial" panose="020B0604020202020204" pitchFamily="34" charset="0"/>
              <a:buChar char="•"/>
            </a:pPr>
            <a:r>
              <a:rPr lang="en-US" sz="2200" b="1" dirty="0">
                <a:solidFill>
                  <a:srgbClr val="8FCCBA"/>
                </a:solidFill>
                <a:latin typeface="Century Schoolbook" panose="02040604050505020304" pitchFamily="18" charset="0"/>
              </a:rPr>
              <a:t>Read 20 will be rewarding students and schools who read the prescribed number of books per grade level per schoolyear.  </a:t>
            </a:r>
          </a:p>
          <a:p>
            <a:pPr marL="342900" indent="-342900">
              <a:buFont typeface="Arial" panose="020B0604020202020204" pitchFamily="34" charset="0"/>
              <a:buChar char="•"/>
            </a:pPr>
            <a:r>
              <a:rPr lang="en-US" sz="2200" b="1" dirty="0">
                <a:solidFill>
                  <a:srgbClr val="8FCCBA"/>
                </a:solidFill>
                <a:latin typeface="Century Schoolbook" panose="02040604050505020304" pitchFamily="18" charset="0"/>
              </a:rPr>
              <a:t>Each child’s reading must be logged and parents must sign their child’s reading log. </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42656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97155" y="213360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2400" b="1" dirty="0">
              <a:solidFill>
                <a:srgbClr val="8FCCBA"/>
              </a:solidFill>
              <a:latin typeface="Century Schoolbook" panose="02040604050505020304" pitchFamily="18" charset="0"/>
            </a:endParaRPr>
          </a:p>
          <a:p>
            <a:pPr algn="ctr"/>
            <a:r>
              <a:rPr lang="en-US" sz="2400" b="1" dirty="0">
                <a:solidFill>
                  <a:srgbClr val="8FCCBA"/>
                </a:solidFill>
                <a:latin typeface="Century Schoolbook" panose="02040604050505020304" pitchFamily="18" charset="0"/>
              </a:rPr>
              <a:t>We are there to greet students at our door every morning beginning at 8:30 a.m. Students should arrive no later than 8:45 to prevent being counted tardy. It is also crucial they arrive on time to receive the full potential of the learning day.</a:t>
            </a:r>
          </a:p>
          <a:p>
            <a:pPr algn="ctr"/>
            <a:endParaRPr lang="en-US" sz="2400" b="1" dirty="0">
              <a:solidFill>
                <a:srgbClr val="8FCCBA"/>
              </a:solidFill>
              <a:latin typeface="Century Schoolbook" panose="02040604050505020304" pitchFamily="18" charset="0"/>
            </a:endParaRPr>
          </a:p>
          <a:p>
            <a:pPr algn="ctr"/>
            <a:r>
              <a:rPr lang="en-US" sz="2400" b="1" dirty="0">
                <a:solidFill>
                  <a:srgbClr val="8FCCBA"/>
                </a:solidFill>
                <a:latin typeface="Century Schoolbook" panose="02040604050505020304" pitchFamily="18" charset="0"/>
              </a:rPr>
              <a:t>Dismissal begins at 3:45.</a:t>
            </a:r>
          </a:p>
          <a:p>
            <a:pPr algn="ctr"/>
            <a:endParaRPr lang="en-US" sz="2400" b="1" dirty="0">
              <a:solidFill>
                <a:srgbClr val="8FCCBA"/>
              </a:solidFill>
              <a:latin typeface="Century Schoolbook" panose="02040604050505020304" pitchFamily="18" charset="0"/>
            </a:endParaRPr>
          </a:p>
          <a:p>
            <a:pPr algn="ctr"/>
            <a:r>
              <a:rPr lang="en-US" sz="2400" b="1" dirty="0">
                <a:solidFill>
                  <a:srgbClr val="8FCCBA"/>
                </a:solidFill>
                <a:latin typeface="Century Schoolbook" panose="02040604050505020304" pitchFamily="18" charset="0"/>
              </a:rPr>
              <a:t>If you plan on changing a student’s transportation for the day please send a </a:t>
            </a:r>
            <a:r>
              <a:rPr lang="en-US" sz="2400" b="1" u="sng" dirty="0">
                <a:solidFill>
                  <a:srgbClr val="8FCCBA"/>
                </a:solidFill>
                <a:latin typeface="Century Schoolbook" panose="02040604050505020304" pitchFamily="18" charset="0"/>
              </a:rPr>
              <a:t>note</a:t>
            </a:r>
            <a:r>
              <a:rPr lang="en-US" sz="2400" b="1" dirty="0">
                <a:solidFill>
                  <a:srgbClr val="8FCCBA"/>
                </a:solidFill>
                <a:latin typeface="Century Schoolbook" panose="02040604050505020304" pitchFamily="18" charset="0"/>
              </a:rPr>
              <a:t> or </a:t>
            </a:r>
            <a:r>
              <a:rPr lang="en-US" sz="2400" b="1" u="sng" dirty="0">
                <a:solidFill>
                  <a:srgbClr val="8FCCBA"/>
                </a:solidFill>
                <a:latin typeface="Century Schoolbook" panose="02040604050505020304" pitchFamily="18" charset="0"/>
              </a:rPr>
              <a:t>call the office prior to 3:00 pm</a:t>
            </a:r>
            <a:r>
              <a:rPr lang="en-US" sz="2400" b="1" dirty="0">
                <a:solidFill>
                  <a:srgbClr val="8FCCBA"/>
                </a:solidFill>
                <a:latin typeface="Century Schoolbook" panose="02040604050505020304" pitchFamily="18" charset="0"/>
              </a:rPr>
              <a:t>. It is also helpful to </a:t>
            </a:r>
            <a:r>
              <a:rPr lang="en-US" sz="2400" b="1" u="sng" dirty="0">
                <a:solidFill>
                  <a:srgbClr val="8FCCBA"/>
                </a:solidFill>
                <a:latin typeface="Century Schoolbook" panose="02040604050505020304" pitchFamily="18" charset="0"/>
              </a:rPr>
              <a:t>tell the student</a:t>
            </a:r>
            <a:r>
              <a:rPr lang="en-US" sz="2400" b="1" dirty="0">
                <a:solidFill>
                  <a:srgbClr val="8FCCBA"/>
                </a:solidFill>
                <a:latin typeface="Century Schoolbook" panose="02040604050505020304" pitchFamily="18" charset="0"/>
              </a:rPr>
              <a:t>.</a:t>
            </a:r>
          </a:p>
        </p:txBody>
      </p:sp>
    </p:spTree>
    <p:extLst>
      <p:ext uri="{BB962C8B-B14F-4D97-AF65-F5344CB8AC3E}">
        <p14:creationId xmlns:p14="http://schemas.microsoft.com/office/powerpoint/2010/main" val="340139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
        <p:nvSpPr>
          <p:cNvPr id="4" name="TextBox 3">
            <a:extLst>
              <a:ext uri="{FF2B5EF4-FFF2-40B4-BE49-F238E27FC236}">
                <a16:creationId xmlns:a16="http://schemas.microsoft.com/office/drawing/2014/main" id="{DC77D26C-6544-4AEB-A8BF-CFF170E12020}"/>
              </a:ext>
            </a:extLst>
          </p:cNvPr>
          <p:cNvSpPr txBox="1"/>
          <p:nvPr/>
        </p:nvSpPr>
        <p:spPr>
          <a:xfrm>
            <a:off x="1981200" y="2056686"/>
            <a:ext cx="6248400" cy="4770537"/>
          </a:xfrm>
          <a:prstGeom prst="rect">
            <a:avLst/>
          </a:prstGeom>
          <a:noFill/>
        </p:spPr>
        <p:txBody>
          <a:bodyPr wrap="square" rtlCol="0">
            <a:spAutoFit/>
          </a:bodyPr>
          <a:lstStyle/>
          <a:p>
            <a:r>
              <a:rPr lang="en-US" sz="2200" b="1" dirty="0">
                <a:solidFill>
                  <a:srgbClr val="F69140"/>
                </a:solidFill>
                <a:latin typeface="Century Schoolbook" panose="02040604050505020304" pitchFamily="18" charset="0"/>
              </a:rPr>
              <a:t>8:45-9:00 Morning Work </a:t>
            </a:r>
          </a:p>
          <a:p>
            <a:r>
              <a:rPr lang="en-US" sz="2200" b="1" dirty="0">
                <a:solidFill>
                  <a:srgbClr val="F69140"/>
                </a:solidFill>
                <a:latin typeface="Century Schoolbook" panose="02040604050505020304" pitchFamily="18" charset="0"/>
              </a:rPr>
              <a:t>9:00-9:30 RTI/Small group math</a:t>
            </a:r>
          </a:p>
          <a:p>
            <a:r>
              <a:rPr lang="en-US" sz="2200" b="1" dirty="0">
                <a:solidFill>
                  <a:srgbClr val="F69140"/>
                </a:solidFill>
                <a:latin typeface="Century Schoolbook" panose="02040604050505020304" pitchFamily="18" charset="0"/>
              </a:rPr>
              <a:t>9:30-10:40 Math </a:t>
            </a:r>
          </a:p>
          <a:p>
            <a:r>
              <a:rPr lang="en-US" sz="2200" b="1" dirty="0">
                <a:solidFill>
                  <a:srgbClr val="F69140"/>
                </a:solidFill>
                <a:latin typeface="Century Schoolbook" panose="02040604050505020304" pitchFamily="18" charset="0"/>
              </a:rPr>
              <a:t>10:45-11:30 Related Arts </a:t>
            </a:r>
          </a:p>
          <a:p>
            <a:r>
              <a:rPr lang="en-US" sz="2200" b="1" dirty="0">
                <a:solidFill>
                  <a:srgbClr val="F69140"/>
                </a:solidFill>
                <a:latin typeface="Century Schoolbook" panose="02040604050505020304" pitchFamily="18" charset="0"/>
              </a:rPr>
              <a:t>11:35-Start of Lunch   Start Science/Social Studies</a:t>
            </a:r>
          </a:p>
          <a:p>
            <a:r>
              <a:rPr lang="en-US" sz="2200" b="1" dirty="0">
                <a:solidFill>
                  <a:srgbClr val="F69140"/>
                </a:solidFill>
                <a:latin typeface="Century Schoolbook" panose="02040604050505020304" pitchFamily="18" charset="0"/>
              </a:rPr>
              <a:t>End of Lunch-12:40 Finish Science/Social Studies </a:t>
            </a:r>
          </a:p>
          <a:p>
            <a:r>
              <a:rPr lang="en-US" sz="2200" b="1" dirty="0">
                <a:solidFill>
                  <a:srgbClr val="F69140"/>
                </a:solidFill>
                <a:latin typeface="Century Schoolbook" panose="02040604050505020304" pitchFamily="18" charset="0"/>
              </a:rPr>
              <a:t>12:40-2:10  Literacy (mini-lesson/Guided reading /rotations) </a:t>
            </a:r>
          </a:p>
          <a:p>
            <a:r>
              <a:rPr lang="en-US" sz="2200" b="1" dirty="0">
                <a:solidFill>
                  <a:srgbClr val="F69140"/>
                </a:solidFill>
                <a:latin typeface="Century Schoolbook" panose="02040604050505020304" pitchFamily="18" charset="0"/>
              </a:rPr>
              <a:t>2:10-2:40  Writing </a:t>
            </a:r>
          </a:p>
          <a:p>
            <a:r>
              <a:rPr lang="en-US" sz="2200" b="1" dirty="0">
                <a:solidFill>
                  <a:srgbClr val="F69140"/>
                </a:solidFill>
                <a:latin typeface="Century Schoolbook" panose="02040604050505020304" pitchFamily="18" charset="0"/>
              </a:rPr>
              <a:t>2:50-3:15 Recess </a:t>
            </a:r>
          </a:p>
          <a:p>
            <a:r>
              <a:rPr lang="en-US" sz="2200" b="1" dirty="0">
                <a:solidFill>
                  <a:srgbClr val="F69140"/>
                </a:solidFill>
                <a:latin typeface="Century Schoolbook" panose="02040604050505020304" pitchFamily="18" charset="0"/>
              </a:rPr>
              <a:t>3:15-3:30 Summary of Learning</a:t>
            </a:r>
          </a:p>
          <a:p>
            <a:endParaRPr lang="en-US" dirty="0"/>
          </a:p>
        </p:txBody>
      </p:sp>
    </p:spTree>
    <p:extLst>
      <p:ext uri="{BB962C8B-B14F-4D97-AF65-F5344CB8AC3E}">
        <p14:creationId xmlns:p14="http://schemas.microsoft.com/office/powerpoint/2010/main" val="105408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 y="0"/>
            <a:ext cx="922401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1143000" algn="l"/>
              </a:tabLst>
            </a:pPr>
            <a:endParaRPr lang="en-US" altLang="en-US" sz="2400" dirty="0">
              <a:solidFill>
                <a:schemeClr val="tx1"/>
              </a:solidFill>
              <a:latin typeface="KG What the Teacher Wants" panose="02000000000000000000" pitchFamily="2" charset="0"/>
              <a:ea typeface="Calibri" pitchFamily="34" charset="0"/>
              <a:cs typeface="Times New Roman" pitchFamily="18" charset="0"/>
            </a:endParaRPr>
          </a:p>
        </p:txBody>
      </p:sp>
      <p:sp>
        <p:nvSpPr>
          <p:cNvPr id="4" name="Rectangle 3"/>
          <p:cNvSpPr/>
          <p:nvPr/>
        </p:nvSpPr>
        <p:spPr>
          <a:xfrm>
            <a:off x="0" y="152400"/>
            <a:ext cx="9143999" cy="148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G</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R</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A</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D</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E </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L</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E</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V</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E</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L</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 </a:t>
            </a:r>
            <a:r>
              <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I</a:t>
            </a:r>
            <a:r>
              <a:rPr lang="en-US" sz="96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N</a:t>
            </a:r>
            <a:r>
              <a:rPr lang="en-US" sz="96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F</a:t>
            </a:r>
            <a:r>
              <a:rPr lang="en-US" sz="96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O</a:t>
            </a:r>
            <a:endParaRPr lang="en-US" sz="115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endParaRPr>
          </a:p>
        </p:txBody>
      </p:sp>
      <p:sp>
        <p:nvSpPr>
          <p:cNvPr id="6" name="TextBox 5">
            <a:extLst>
              <a:ext uri="{FF2B5EF4-FFF2-40B4-BE49-F238E27FC236}">
                <a16:creationId xmlns:a16="http://schemas.microsoft.com/office/drawing/2014/main" id="{5897753F-6BB1-4B26-BDF4-14B5CEE87F20}"/>
              </a:ext>
            </a:extLst>
          </p:cNvPr>
          <p:cNvSpPr txBox="1"/>
          <p:nvPr/>
        </p:nvSpPr>
        <p:spPr>
          <a:xfrm>
            <a:off x="114300" y="2133600"/>
            <a:ext cx="8724900" cy="3477875"/>
          </a:xfrm>
          <a:prstGeom prst="rect">
            <a:avLst/>
          </a:prstGeom>
          <a:noFill/>
        </p:spPr>
        <p:txBody>
          <a:bodyPr wrap="square" rtlCol="0">
            <a:spAutoFit/>
          </a:bodyPr>
          <a:lstStyle/>
          <a:p>
            <a:r>
              <a:rPr lang="en-US" sz="2000" b="1" dirty="0">
                <a:solidFill>
                  <a:srgbClr val="FF5050"/>
                </a:solidFill>
                <a:latin typeface="Century Schoolbook" panose="02040604050505020304" pitchFamily="18" charset="0"/>
              </a:rPr>
              <a:t>Dr. Young is the administrator for the school. The upper grades, including 3</a:t>
            </a:r>
            <a:r>
              <a:rPr lang="en-US" sz="2000" b="1" baseline="30000" dirty="0">
                <a:solidFill>
                  <a:srgbClr val="FF5050"/>
                </a:solidFill>
                <a:latin typeface="Century Schoolbook" panose="02040604050505020304" pitchFamily="18" charset="0"/>
              </a:rPr>
              <a:t>rd</a:t>
            </a:r>
            <a:r>
              <a:rPr lang="en-US" sz="2000" b="1" dirty="0">
                <a:solidFill>
                  <a:srgbClr val="FF5050"/>
                </a:solidFill>
                <a:latin typeface="Century Schoolbook" panose="02040604050505020304" pitchFamily="18" charset="0"/>
              </a:rPr>
              <a:t> grade, have Mr. Zeigler as the assistant principal.</a:t>
            </a:r>
          </a:p>
          <a:p>
            <a:endParaRPr lang="en-US" sz="2000" b="1" dirty="0">
              <a:solidFill>
                <a:srgbClr val="FF5050"/>
              </a:solidFill>
              <a:latin typeface="Century Schoolbook" panose="02040604050505020304" pitchFamily="18" charset="0"/>
            </a:endParaRPr>
          </a:p>
          <a:p>
            <a:endParaRPr lang="en-US" sz="2000" b="1" dirty="0">
              <a:solidFill>
                <a:srgbClr val="FF5050"/>
              </a:solidFill>
              <a:latin typeface="Century Schoolbook" panose="02040604050505020304" pitchFamily="18" charset="0"/>
            </a:endParaRPr>
          </a:p>
          <a:p>
            <a:r>
              <a:rPr lang="en-US" sz="2000" b="1" dirty="0">
                <a:solidFill>
                  <a:srgbClr val="FF5050"/>
                </a:solidFill>
                <a:latin typeface="Century Schoolbook" panose="02040604050505020304" pitchFamily="18" charset="0"/>
              </a:rPr>
              <a:t>We have a few field trips planned throughout the year</a:t>
            </a:r>
          </a:p>
          <a:p>
            <a:r>
              <a:rPr lang="en-US" sz="2000" b="1" dirty="0">
                <a:solidFill>
                  <a:srgbClr val="FF5050"/>
                </a:solidFill>
                <a:latin typeface="Century Schoolbook" panose="02040604050505020304" pitchFamily="18" charset="0"/>
              </a:rPr>
              <a:t>- Charlotte’s Web – October </a:t>
            </a:r>
          </a:p>
          <a:p>
            <a:r>
              <a:rPr lang="en-US" sz="2000" b="1" dirty="0">
                <a:solidFill>
                  <a:srgbClr val="FF5050"/>
                </a:solidFill>
                <a:latin typeface="Century Schoolbook" panose="02040604050505020304" pitchFamily="18" charset="0"/>
              </a:rPr>
              <a:t>- The Symphony – February </a:t>
            </a:r>
          </a:p>
          <a:p>
            <a:endParaRPr lang="en-US" sz="2000" b="1" dirty="0">
              <a:solidFill>
                <a:srgbClr val="FF5050"/>
              </a:solidFill>
              <a:latin typeface="Century Schoolbook" panose="02040604050505020304" pitchFamily="18" charset="0"/>
            </a:endParaRPr>
          </a:p>
          <a:p>
            <a:r>
              <a:rPr lang="en-US" sz="2000" b="1" dirty="0">
                <a:solidFill>
                  <a:srgbClr val="FF5050"/>
                </a:solidFill>
                <a:latin typeface="Century Schoolbook" panose="02040604050505020304" pitchFamily="18" charset="0"/>
              </a:rPr>
              <a:t>If you are interested in volunteering in the school or helping with class events please get in touch with Mrs. Frick our Family and Partnership Specialist.</a:t>
            </a:r>
          </a:p>
        </p:txBody>
      </p:sp>
    </p:spTree>
    <p:extLst>
      <p:ext uri="{BB962C8B-B14F-4D97-AF65-F5344CB8AC3E}">
        <p14:creationId xmlns:p14="http://schemas.microsoft.com/office/powerpoint/2010/main" val="183826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1143000" algn="l"/>
              </a:tabLst>
            </a:pPr>
            <a:r>
              <a:rPr lang="en-US" altLang="en-US" sz="2000" b="1" dirty="0">
                <a:solidFill>
                  <a:srgbClr val="92D050"/>
                </a:solidFill>
                <a:latin typeface="Century Schoolbook" panose="02040604050505020304" pitchFamily="18" charset="0"/>
                <a:ea typeface="Calibri" pitchFamily="34" charset="0"/>
                <a:cs typeface="Times New Roman" pitchFamily="18" charset="0"/>
              </a:rPr>
              <a:t>As a school we have adopted the practices of the Love and Logic Initiative. </a:t>
            </a:r>
          </a:p>
          <a:p>
            <a:pPr lvl="0" algn="ctr" eaLnBrk="0" fontAlgn="base" hangingPunct="0">
              <a:spcBef>
                <a:spcPct val="0"/>
              </a:spcBef>
              <a:spcAft>
                <a:spcPct val="0"/>
              </a:spcAft>
              <a:tabLst>
                <a:tab pos="1143000" algn="l"/>
              </a:tabLst>
            </a:pPr>
            <a:endParaRPr lang="en-US" altLang="en-US" sz="2000" b="1" dirty="0">
              <a:solidFill>
                <a:srgbClr val="92D050"/>
              </a:solidFill>
              <a:latin typeface="Century Schoolbook" panose="02040604050505020304" pitchFamily="18" charset="0"/>
              <a:ea typeface="Calibri" pitchFamily="34" charset="0"/>
              <a:cs typeface="Times New Roman" pitchFamily="18" charset="0"/>
            </a:endParaRPr>
          </a:p>
          <a:p>
            <a:pPr lvl="0" algn="ctr" eaLnBrk="0" fontAlgn="base" hangingPunct="0">
              <a:spcBef>
                <a:spcPct val="0"/>
              </a:spcBef>
              <a:spcAft>
                <a:spcPct val="0"/>
              </a:spcAft>
              <a:tabLst>
                <a:tab pos="1143000" algn="l"/>
              </a:tabLst>
            </a:pPr>
            <a:r>
              <a:rPr lang="en-US" altLang="en-US" sz="2000" b="1" dirty="0">
                <a:solidFill>
                  <a:srgbClr val="92D050"/>
                </a:solidFill>
                <a:latin typeface="Century Schoolbook" panose="02040604050505020304" pitchFamily="18" charset="0"/>
                <a:ea typeface="Calibri" pitchFamily="34" charset="0"/>
                <a:cs typeface="Times New Roman" pitchFamily="18" charset="0"/>
              </a:rPr>
              <a:t>Rules can be seen posted in each classroom and consequences are administered as needed based on the situation.</a:t>
            </a:r>
          </a:p>
          <a:p>
            <a:pPr lvl="0" algn="ctr" eaLnBrk="0" fontAlgn="base" hangingPunct="0">
              <a:spcBef>
                <a:spcPct val="0"/>
              </a:spcBef>
              <a:spcAft>
                <a:spcPct val="0"/>
              </a:spcAft>
              <a:tabLst>
                <a:tab pos="1143000" algn="l"/>
              </a:tabLst>
            </a:pPr>
            <a:endParaRPr lang="en-US" altLang="en-US" sz="2000" b="1" dirty="0">
              <a:solidFill>
                <a:srgbClr val="92D050"/>
              </a:solidFill>
              <a:latin typeface="Century Schoolbook" panose="02040604050505020304" pitchFamily="18" charset="0"/>
              <a:ea typeface="Calibri" pitchFamily="34" charset="0"/>
              <a:cs typeface="Times New Roman" pitchFamily="18" charset="0"/>
            </a:endParaRPr>
          </a:p>
          <a:p>
            <a:pPr algn="ctr" eaLnBrk="0" fontAlgn="base" hangingPunct="0">
              <a:spcBef>
                <a:spcPct val="0"/>
              </a:spcBef>
              <a:spcAft>
                <a:spcPct val="0"/>
              </a:spcAft>
              <a:tabLst>
                <a:tab pos="1143000" algn="l"/>
              </a:tabLst>
            </a:pPr>
            <a:r>
              <a:rPr lang="en-US" altLang="en-US" sz="2000" b="1" dirty="0">
                <a:solidFill>
                  <a:srgbClr val="92D050"/>
                </a:solidFill>
                <a:latin typeface="Century Schoolbook" panose="02040604050505020304" pitchFamily="18" charset="0"/>
                <a:ea typeface="Calibri" pitchFamily="34" charset="0"/>
                <a:cs typeface="Times New Roman" pitchFamily="18" charset="0"/>
              </a:rPr>
              <a:t>Attendance is crucial to ensure that your student is getting the most out of their year. Along with that we encourage students to spend time in class taking their work seriously. Each day </a:t>
            </a:r>
            <a:r>
              <a:rPr lang="en-US" altLang="en-US" sz="2000" b="1">
                <a:solidFill>
                  <a:srgbClr val="92D050"/>
                </a:solidFill>
                <a:latin typeface="Century Schoolbook" panose="02040604050505020304" pitchFamily="18" charset="0"/>
                <a:ea typeface="Calibri" pitchFamily="34" charset="0"/>
                <a:cs typeface="Times New Roman" pitchFamily="18" charset="0"/>
              </a:rPr>
              <a:t>is vital!</a:t>
            </a:r>
            <a:endParaRPr lang="en-US" altLang="en-US" sz="2000" b="1" dirty="0">
              <a:solidFill>
                <a:srgbClr val="92D050"/>
              </a:solidFill>
              <a:latin typeface="Century Schoolbook" panose="02040604050505020304" pitchFamily="18" charset="0"/>
              <a:ea typeface="Calibri" pitchFamily="34" charset="0"/>
              <a:cs typeface="Times New Roman" pitchFamily="18" charset="0"/>
            </a:endParaRPr>
          </a:p>
          <a:p>
            <a:pPr lvl="0" algn="ctr" eaLnBrk="0" fontAlgn="base" hangingPunct="0">
              <a:spcBef>
                <a:spcPct val="0"/>
              </a:spcBef>
              <a:spcAft>
                <a:spcPct val="0"/>
              </a:spcAft>
              <a:tabLst>
                <a:tab pos="1143000" algn="l"/>
              </a:tabLst>
            </a:pPr>
            <a:endParaRPr lang="en-US" altLang="en-US" sz="2000" b="1" dirty="0">
              <a:solidFill>
                <a:srgbClr val="92D050"/>
              </a:solidFill>
              <a:latin typeface="Century Schoolbook" panose="02040604050505020304" pitchFamily="18" charset="0"/>
              <a:ea typeface="Calibri" pitchFamily="34" charset="0"/>
              <a:cs typeface="Times New Roman" pitchFamily="18" charset="0"/>
            </a:endParaRPr>
          </a:p>
          <a:p>
            <a:pPr lvl="0" algn="ctr" eaLnBrk="0" fontAlgn="base" hangingPunct="0">
              <a:spcBef>
                <a:spcPct val="0"/>
              </a:spcBef>
              <a:spcAft>
                <a:spcPct val="0"/>
              </a:spcAft>
              <a:tabLst>
                <a:tab pos="1143000" algn="l"/>
              </a:tabLst>
            </a:pPr>
            <a:endParaRPr lang="en-US" altLang="en-US" sz="2800" dirty="0">
              <a:solidFill>
                <a:srgbClr val="92D050"/>
              </a:solidFill>
              <a:latin typeface="Century Schoolbook" panose="02040604050505020304" pitchFamily="18" charset="0"/>
              <a:ea typeface="Calibri" pitchFamily="34" charset="0"/>
              <a:cs typeface="Times New Roman" pitchFamily="18" charset="0"/>
            </a:endParaRPr>
          </a:p>
        </p:txBody>
      </p:sp>
    </p:spTree>
    <p:extLst>
      <p:ext uri="{BB962C8B-B14F-4D97-AF65-F5344CB8AC3E}">
        <p14:creationId xmlns:p14="http://schemas.microsoft.com/office/powerpoint/2010/main" val="34167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1143000" algn="l"/>
              </a:tabLst>
            </a:pPr>
            <a:r>
              <a:rPr lang="en-US" altLang="en-US" sz="2400" b="1" u="sng" dirty="0">
                <a:solidFill>
                  <a:srgbClr val="92D050"/>
                </a:solidFill>
                <a:latin typeface="Century Schoolbook" panose="02040604050505020304" pitchFamily="18" charset="0"/>
                <a:ea typeface="Calibri" pitchFamily="34" charset="0"/>
                <a:cs typeface="Times New Roman" pitchFamily="18" charset="0"/>
              </a:rPr>
              <a:t>In order to set your student up for success please be sure to do the following</a:t>
            </a:r>
          </a:p>
          <a:p>
            <a:pPr lvl="0" algn="ctr" eaLnBrk="0" fontAlgn="base" hangingPunct="0">
              <a:spcBef>
                <a:spcPct val="0"/>
              </a:spcBef>
              <a:spcAft>
                <a:spcPct val="0"/>
              </a:spcAft>
              <a:tabLst>
                <a:tab pos="1143000" algn="l"/>
              </a:tabLst>
            </a:pPr>
            <a:endParaRPr lang="en-US" altLang="en-US" sz="2400" b="1" u="sng" dirty="0">
              <a:solidFill>
                <a:srgbClr val="92D050"/>
              </a:solidFill>
              <a:latin typeface="Century Schoolbook" panose="02040604050505020304"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tabLst>
                <a:tab pos="1143000" algn="l"/>
              </a:tabLst>
            </a:pPr>
            <a:r>
              <a:rPr lang="en-US" altLang="en-US" sz="2400" b="1" dirty="0">
                <a:solidFill>
                  <a:srgbClr val="92D050"/>
                </a:solidFill>
                <a:latin typeface="Century Schoolbook" panose="02040604050505020304" pitchFamily="18" charset="0"/>
                <a:ea typeface="Calibri" pitchFamily="34" charset="0"/>
                <a:cs typeface="Times New Roman" pitchFamily="18" charset="0"/>
              </a:rPr>
              <a:t>Make sure your student is well rested</a:t>
            </a:r>
          </a:p>
          <a:p>
            <a:pPr marL="457200" lvl="0" indent="-457200" eaLnBrk="0" fontAlgn="base" hangingPunct="0">
              <a:spcBef>
                <a:spcPct val="0"/>
              </a:spcBef>
              <a:spcAft>
                <a:spcPct val="0"/>
              </a:spcAft>
              <a:buFont typeface="Arial" panose="020B0604020202020204" pitchFamily="34" charset="0"/>
              <a:buChar char="•"/>
              <a:tabLst>
                <a:tab pos="1143000" algn="l"/>
              </a:tabLst>
            </a:pPr>
            <a:r>
              <a:rPr lang="en-US" altLang="en-US" sz="2400" b="1" dirty="0">
                <a:solidFill>
                  <a:srgbClr val="92D050"/>
                </a:solidFill>
                <a:latin typeface="Century Schoolbook" panose="02040604050505020304" pitchFamily="18" charset="0"/>
                <a:ea typeface="Calibri" pitchFamily="34" charset="0"/>
                <a:cs typeface="Times New Roman" pitchFamily="18" charset="0"/>
              </a:rPr>
              <a:t>Ensure they arrive in time for breakfast if they intend to eat at school</a:t>
            </a:r>
          </a:p>
          <a:p>
            <a:pPr marL="457200" lvl="0" indent="-457200" eaLnBrk="0" fontAlgn="base" hangingPunct="0">
              <a:spcBef>
                <a:spcPct val="0"/>
              </a:spcBef>
              <a:spcAft>
                <a:spcPct val="0"/>
              </a:spcAft>
              <a:buFont typeface="Arial" panose="020B0604020202020204" pitchFamily="34" charset="0"/>
              <a:buChar char="•"/>
              <a:tabLst>
                <a:tab pos="1143000" algn="l"/>
              </a:tabLst>
            </a:pPr>
            <a:r>
              <a:rPr lang="en-US" altLang="en-US" sz="2400" b="1" dirty="0">
                <a:solidFill>
                  <a:srgbClr val="92D050"/>
                </a:solidFill>
                <a:latin typeface="Century Schoolbook" panose="02040604050505020304" pitchFamily="18" charset="0"/>
                <a:ea typeface="Calibri" pitchFamily="34" charset="0"/>
                <a:cs typeface="Times New Roman" pitchFamily="18" charset="0"/>
              </a:rPr>
              <a:t>Set aside time for homework</a:t>
            </a:r>
          </a:p>
          <a:p>
            <a:pPr marL="457200" lvl="0" indent="-457200" eaLnBrk="0" fontAlgn="base" hangingPunct="0">
              <a:spcBef>
                <a:spcPct val="0"/>
              </a:spcBef>
              <a:spcAft>
                <a:spcPct val="0"/>
              </a:spcAft>
              <a:buFont typeface="Arial" panose="020B0604020202020204" pitchFamily="34" charset="0"/>
              <a:buChar char="•"/>
              <a:tabLst>
                <a:tab pos="1143000" algn="l"/>
              </a:tabLst>
            </a:pPr>
            <a:r>
              <a:rPr lang="en-US" altLang="en-US" sz="2400" b="1" dirty="0">
                <a:solidFill>
                  <a:srgbClr val="92D050"/>
                </a:solidFill>
                <a:latin typeface="Century Schoolbook" panose="02040604050505020304" pitchFamily="18" charset="0"/>
                <a:ea typeface="Calibri" pitchFamily="34" charset="0"/>
                <a:cs typeface="Times New Roman" pitchFamily="18" charset="0"/>
              </a:rPr>
              <a:t>Read as much as possible! Third grade is a crucial year in developing necessary reading skills.</a:t>
            </a:r>
          </a:p>
          <a:p>
            <a:pPr lvl="0" algn="ctr" eaLnBrk="0" fontAlgn="base" hangingPunct="0">
              <a:spcBef>
                <a:spcPct val="0"/>
              </a:spcBef>
              <a:spcAft>
                <a:spcPct val="0"/>
              </a:spcAft>
              <a:tabLst>
                <a:tab pos="1143000" algn="l"/>
              </a:tabLst>
            </a:pPr>
            <a:endParaRPr lang="en-US" altLang="en-US" sz="2800" dirty="0">
              <a:solidFill>
                <a:srgbClr val="92D050"/>
              </a:solidFill>
              <a:latin typeface="Century Schoolbook" panose="02040604050505020304" pitchFamily="18" charset="0"/>
              <a:ea typeface="Calibri" pitchFamily="34" charset="0"/>
              <a:cs typeface="Times New Roman" pitchFamily="18" charset="0"/>
            </a:endParaRPr>
          </a:p>
        </p:txBody>
      </p:sp>
    </p:spTree>
    <p:extLst>
      <p:ext uri="{BB962C8B-B14F-4D97-AF65-F5344CB8AC3E}">
        <p14:creationId xmlns:p14="http://schemas.microsoft.com/office/powerpoint/2010/main" val="912444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EF415C"/>
                </a:solidFill>
                <a:latin typeface="Century Schoolbook" panose="02040604050505020304" pitchFamily="18" charset="0"/>
              </a:rPr>
              <a:t>Homework is given as needed and is intended to be additional practice for students to increase understanding.</a:t>
            </a:r>
          </a:p>
          <a:p>
            <a:pPr algn="ctr"/>
            <a:r>
              <a:rPr lang="en-US" sz="3200" b="1" dirty="0">
                <a:solidFill>
                  <a:srgbClr val="EF415C"/>
                </a:solidFill>
                <a:latin typeface="Century Schoolbook" panose="02040604050505020304" pitchFamily="18" charset="0"/>
              </a:rPr>
              <a:t> </a:t>
            </a:r>
          </a:p>
          <a:p>
            <a:pPr algn="ctr"/>
            <a:r>
              <a:rPr lang="en-US" sz="3200" b="1" dirty="0">
                <a:solidFill>
                  <a:srgbClr val="EF415C"/>
                </a:solidFill>
                <a:latin typeface="Century Schoolbook" panose="02040604050505020304" pitchFamily="18" charset="0"/>
              </a:rPr>
              <a:t>Even if there is no homework written, reading nightly is always recommended.</a:t>
            </a:r>
          </a:p>
          <a:p>
            <a:pPr algn="ctr"/>
            <a:endParaRPr lang="en-US" sz="3200" dirty="0">
              <a:solidFill>
                <a:srgbClr val="EF415C"/>
              </a:solidFill>
              <a:latin typeface="KG What the Teacher Wants" panose="02000000000000000000" pitchFamily="2" charset="0"/>
            </a:endParaRPr>
          </a:p>
          <a:p>
            <a:pPr algn="ctr"/>
            <a:endParaRPr lang="en-US" sz="3200" dirty="0">
              <a:solidFill>
                <a:srgbClr val="EF415C"/>
              </a:solidFill>
              <a:latin typeface="KG What the Teacher Wants" panose="02000000000000000000" pitchFamily="2" charset="0"/>
            </a:endParaRPr>
          </a:p>
        </p:txBody>
      </p:sp>
    </p:spTree>
    <p:extLst>
      <p:ext uri="{BB962C8B-B14F-4D97-AF65-F5344CB8AC3E}">
        <p14:creationId xmlns:p14="http://schemas.microsoft.com/office/powerpoint/2010/main" val="590061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 y="0"/>
            <a:ext cx="922401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1143000" algn="l"/>
              </a:tabLst>
            </a:pPr>
            <a:endParaRPr lang="en-US" altLang="en-US" sz="2400" dirty="0">
              <a:solidFill>
                <a:schemeClr val="tx1"/>
              </a:solidFill>
              <a:latin typeface="KG What the Teacher Wants" panose="02000000000000000000" pitchFamily="2" charset="0"/>
              <a:ea typeface="Calibri" pitchFamily="34" charset="0"/>
              <a:cs typeface="Times New Roman" pitchFamily="18" charset="0"/>
            </a:endParaRPr>
          </a:p>
        </p:txBody>
      </p:sp>
      <p:sp>
        <p:nvSpPr>
          <p:cNvPr id="4" name="Rectangle 3"/>
          <p:cNvSpPr/>
          <p:nvPr/>
        </p:nvSpPr>
        <p:spPr>
          <a:xfrm>
            <a:off x="0" y="152400"/>
            <a:ext cx="9143999" cy="148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G</a:t>
            </a:r>
            <a:r>
              <a:rPr lang="en-US" sz="88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R</a:t>
            </a:r>
            <a:r>
              <a:rPr lang="en-US" sz="88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A</a:t>
            </a:r>
            <a:r>
              <a:rPr lang="en-US" sz="88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D</a:t>
            </a: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I</a:t>
            </a:r>
            <a:r>
              <a:rPr lang="en-US" sz="88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N</a:t>
            </a:r>
            <a:r>
              <a:rPr lang="en-US" sz="88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G</a:t>
            </a: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 </a:t>
            </a:r>
            <a:r>
              <a:rPr lang="en-US" sz="88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&amp;</a:t>
            </a: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 T</a:t>
            </a:r>
            <a:r>
              <a:rPr lang="en-US" sz="88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E</a:t>
            </a:r>
            <a:r>
              <a:rPr lang="en-US" sz="88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S</a:t>
            </a:r>
            <a:r>
              <a:rPr lang="en-US" sz="88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T</a:t>
            </a: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I</a:t>
            </a:r>
            <a:r>
              <a:rPr lang="en-US" sz="88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N</a:t>
            </a:r>
            <a:r>
              <a:rPr lang="en-US" sz="88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G</a:t>
            </a:r>
            <a:endPar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endParaRPr>
          </a:p>
        </p:txBody>
      </p:sp>
      <p:sp>
        <p:nvSpPr>
          <p:cNvPr id="5" name="TextBox 4">
            <a:extLst>
              <a:ext uri="{FF2B5EF4-FFF2-40B4-BE49-F238E27FC236}">
                <a16:creationId xmlns:a16="http://schemas.microsoft.com/office/drawing/2014/main" id="{29C09F40-F5E5-4BFC-B40B-1FE120D3EC68}"/>
              </a:ext>
            </a:extLst>
          </p:cNvPr>
          <p:cNvSpPr txBox="1"/>
          <p:nvPr/>
        </p:nvSpPr>
        <p:spPr>
          <a:xfrm>
            <a:off x="34290" y="2274570"/>
            <a:ext cx="9029700" cy="4401205"/>
          </a:xfrm>
          <a:prstGeom prst="rect">
            <a:avLst/>
          </a:prstGeom>
          <a:noFill/>
        </p:spPr>
        <p:txBody>
          <a:bodyPr wrap="square" rtlCol="0">
            <a:spAutoFit/>
          </a:bodyPr>
          <a:lstStyle/>
          <a:p>
            <a:pPr marL="285750" indent="-285750">
              <a:buFontTx/>
              <a:buChar char="-"/>
            </a:pPr>
            <a:r>
              <a:rPr lang="en-US" sz="2000" b="1" dirty="0">
                <a:solidFill>
                  <a:srgbClr val="92D050"/>
                </a:solidFill>
                <a:latin typeface="Century Schoolbook" panose="02040604050505020304" pitchFamily="18" charset="0"/>
              </a:rPr>
              <a:t>The standards for each grade can be found at the site below</a:t>
            </a:r>
          </a:p>
          <a:p>
            <a:pPr algn="ctr"/>
            <a:r>
              <a:rPr lang="en-US" sz="2000" b="1" dirty="0">
                <a:solidFill>
                  <a:srgbClr val="92D050"/>
                </a:solidFill>
                <a:latin typeface="Century Schoolbook" panose="02040604050505020304" pitchFamily="18" charset="0"/>
                <a:hlinkClick r:id="rId3"/>
              </a:rPr>
              <a:t>http://tn.gov/education/section/student-and-family-resources</a:t>
            </a:r>
            <a:endParaRPr lang="en-US" sz="2000" b="1" dirty="0">
              <a:solidFill>
                <a:srgbClr val="92D050"/>
              </a:solidFill>
              <a:latin typeface="Century Schoolbook" panose="02040604050505020304" pitchFamily="18" charset="0"/>
            </a:endParaRPr>
          </a:p>
          <a:p>
            <a:endParaRPr lang="en-US" sz="2000" b="1" dirty="0">
              <a:solidFill>
                <a:srgbClr val="92D050"/>
              </a:solidFill>
              <a:latin typeface="Century Schoolbook" panose="02040604050505020304" pitchFamily="18" charset="0"/>
            </a:endParaRPr>
          </a:p>
          <a:p>
            <a:pPr marL="285750" indent="-285750">
              <a:buFontTx/>
              <a:buChar char="-"/>
            </a:pPr>
            <a:r>
              <a:rPr lang="en-US" sz="2000" b="1" dirty="0">
                <a:solidFill>
                  <a:srgbClr val="92D050"/>
                </a:solidFill>
                <a:latin typeface="Century Schoolbook" panose="02040604050505020304" pitchFamily="18" charset="0"/>
              </a:rPr>
              <a:t>Progress reports are given every 4 ½ weeks and report cards are given every 9 weeks. This is a great time for parents to help with needed changes</a:t>
            </a:r>
          </a:p>
          <a:p>
            <a:pPr marL="285750" indent="-285750">
              <a:buFontTx/>
              <a:buChar char="-"/>
            </a:pPr>
            <a:endParaRPr lang="en-US" sz="2000" dirty="0">
              <a:solidFill>
                <a:srgbClr val="92D050"/>
              </a:solidFill>
              <a:latin typeface="Century Schoolbook" panose="02040604050505020304" pitchFamily="18" charset="0"/>
            </a:endParaRPr>
          </a:p>
          <a:p>
            <a:pPr marL="285750" indent="-285750">
              <a:buFontTx/>
              <a:buChar char="-"/>
            </a:pPr>
            <a:r>
              <a:rPr lang="en-US" sz="2000" b="1" dirty="0">
                <a:solidFill>
                  <a:srgbClr val="92D050"/>
                </a:solidFill>
                <a:latin typeface="Century Schoolbook" panose="02040604050505020304" pitchFamily="18" charset="0"/>
              </a:rPr>
              <a:t>Grading Scale</a:t>
            </a:r>
          </a:p>
          <a:p>
            <a:pPr marL="342900" indent="-342900">
              <a:buFont typeface="Arial" panose="020B0604020202020204" pitchFamily="34" charset="0"/>
              <a:buChar char="•"/>
            </a:pPr>
            <a:r>
              <a:rPr lang="en-US" sz="2000" b="1" dirty="0">
                <a:solidFill>
                  <a:srgbClr val="92D050"/>
                </a:solidFill>
                <a:latin typeface="Century Schoolbook" panose="02040604050505020304" pitchFamily="18" charset="0"/>
              </a:rPr>
              <a:t>93 – 100 A</a:t>
            </a:r>
          </a:p>
          <a:p>
            <a:pPr marL="342900" indent="-342900">
              <a:buFont typeface="Arial" panose="020B0604020202020204" pitchFamily="34" charset="0"/>
              <a:buChar char="•"/>
            </a:pPr>
            <a:r>
              <a:rPr lang="en-US" sz="2000" b="1" dirty="0">
                <a:solidFill>
                  <a:srgbClr val="92D050"/>
                </a:solidFill>
                <a:latin typeface="Century Schoolbook" panose="02040604050505020304" pitchFamily="18" charset="0"/>
              </a:rPr>
              <a:t>85 – 92   B</a:t>
            </a:r>
          </a:p>
          <a:p>
            <a:pPr marL="342900" indent="-342900">
              <a:buFont typeface="Arial" panose="020B0604020202020204" pitchFamily="34" charset="0"/>
              <a:buChar char="•"/>
            </a:pPr>
            <a:r>
              <a:rPr lang="en-US" sz="2000" b="1" dirty="0">
                <a:solidFill>
                  <a:srgbClr val="92D050"/>
                </a:solidFill>
                <a:latin typeface="Century Schoolbook" panose="02040604050505020304" pitchFamily="18" charset="0"/>
              </a:rPr>
              <a:t>75 – 84   C</a:t>
            </a:r>
          </a:p>
          <a:p>
            <a:pPr marL="342900" indent="-342900">
              <a:buFont typeface="Arial" panose="020B0604020202020204" pitchFamily="34" charset="0"/>
              <a:buChar char="•"/>
            </a:pPr>
            <a:r>
              <a:rPr lang="en-US" sz="2000" b="1" dirty="0">
                <a:solidFill>
                  <a:srgbClr val="92D050"/>
                </a:solidFill>
                <a:latin typeface="Century Schoolbook" panose="02040604050505020304" pitchFamily="18" charset="0"/>
              </a:rPr>
              <a:t>70 – 74  D</a:t>
            </a:r>
          </a:p>
          <a:p>
            <a:pPr marL="342900" indent="-342900">
              <a:buFont typeface="Arial" panose="020B0604020202020204" pitchFamily="34" charset="0"/>
              <a:buChar char="•"/>
            </a:pPr>
            <a:r>
              <a:rPr lang="en-US" sz="2000" b="1" dirty="0">
                <a:solidFill>
                  <a:srgbClr val="92D050"/>
                </a:solidFill>
                <a:latin typeface="Century Schoolbook" panose="02040604050505020304" pitchFamily="18" charset="0"/>
              </a:rPr>
              <a:t>0 – 69    F</a:t>
            </a:r>
          </a:p>
          <a:p>
            <a:pPr marL="285750" indent="-285750">
              <a:buFontTx/>
              <a:buChar char="-"/>
            </a:pPr>
            <a:endParaRPr lang="en-US" sz="2000" dirty="0">
              <a:solidFill>
                <a:srgbClr val="92D050"/>
              </a:solidFill>
              <a:latin typeface="Century Schoolbook" panose="02040604050505020304" pitchFamily="18" charset="0"/>
            </a:endParaRPr>
          </a:p>
        </p:txBody>
      </p:sp>
    </p:spTree>
    <p:extLst>
      <p:ext uri="{BB962C8B-B14F-4D97-AF65-F5344CB8AC3E}">
        <p14:creationId xmlns:p14="http://schemas.microsoft.com/office/powerpoint/2010/main" val="4156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 y="0"/>
            <a:ext cx="9224010" cy="6858000"/>
          </a:xfrm>
          <a:prstGeom prst="rect">
            <a:avLst/>
          </a:prstGeom>
        </p:spPr>
      </p:pic>
      <p:sp>
        <p:nvSpPr>
          <p:cNvPr id="3" name="Rectangle 2"/>
          <p:cNvSpPr/>
          <p:nvPr/>
        </p:nvSpPr>
        <p:spPr>
          <a:xfrm>
            <a:off x="114300" y="2274570"/>
            <a:ext cx="8949690" cy="445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1143000" algn="l"/>
              </a:tabLst>
            </a:pPr>
            <a:endParaRPr lang="en-US" altLang="en-US" sz="2400" dirty="0">
              <a:solidFill>
                <a:schemeClr val="tx1"/>
              </a:solidFill>
              <a:latin typeface="KG What the Teacher Wants" panose="02000000000000000000" pitchFamily="2" charset="0"/>
              <a:ea typeface="Calibri" pitchFamily="34" charset="0"/>
              <a:cs typeface="Times New Roman" pitchFamily="18" charset="0"/>
            </a:endParaRPr>
          </a:p>
        </p:txBody>
      </p:sp>
      <p:sp>
        <p:nvSpPr>
          <p:cNvPr id="4" name="Rectangle 3"/>
          <p:cNvSpPr/>
          <p:nvPr/>
        </p:nvSpPr>
        <p:spPr>
          <a:xfrm>
            <a:off x="0" y="152400"/>
            <a:ext cx="9143999" cy="148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G</a:t>
            </a:r>
            <a:r>
              <a:rPr lang="en-US" sz="88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R</a:t>
            </a:r>
            <a:r>
              <a:rPr lang="en-US" sz="88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A</a:t>
            </a:r>
            <a:r>
              <a:rPr lang="en-US" sz="88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D</a:t>
            </a: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I</a:t>
            </a:r>
            <a:r>
              <a:rPr lang="en-US" sz="88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N</a:t>
            </a:r>
            <a:r>
              <a:rPr lang="en-US" sz="88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G</a:t>
            </a: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 </a:t>
            </a:r>
            <a:r>
              <a:rPr lang="en-US" sz="88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&amp;</a:t>
            </a: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 T</a:t>
            </a:r>
            <a:r>
              <a:rPr lang="en-US" sz="88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E</a:t>
            </a:r>
            <a:r>
              <a:rPr lang="en-US" sz="88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S</a:t>
            </a:r>
            <a:r>
              <a:rPr lang="en-US" sz="8800" dirty="0">
                <a:ln w="38100">
                  <a:solidFill>
                    <a:schemeClr val="bg1"/>
                  </a:solidFill>
                </a:ln>
                <a:solidFill>
                  <a:srgbClr val="CED967"/>
                </a:solidFill>
                <a:effectLst>
                  <a:outerShdw blurRad="50800" dist="38100" dir="2700000" algn="tl" rotWithShape="0">
                    <a:prstClr val="black">
                      <a:alpha val="40000"/>
                    </a:prstClr>
                  </a:outerShdw>
                </a:effectLst>
                <a:latin typeface="KG What the Teacher Wants" panose="02000000000000000000" pitchFamily="2" charset="0"/>
              </a:rPr>
              <a:t>T</a:t>
            </a:r>
            <a:r>
              <a:rPr lang="en-US" sz="8800" dirty="0">
                <a:ln w="38100">
                  <a:solidFill>
                    <a:schemeClr val="bg1"/>
                  </a:solidFill>
                </a:ln>
                <a:solidFill>
                  <a:srgbClr val="F69140"/>
                </a:solidFill>
                <a:effectLst>
                  <a:outerShdw blurRad="50800" dist="38100" dir="2700000" algn="tl" rotWithShape="0">
                    <a:prstClr val="black">
                      <a:alpha val="40000"/>
                    </a:prstClr>
                  </a:outerShdw>
                </a:effectLst>
                <a:latin typeface="KG What the Teacher Wants" panose="02000000000000000000" pitchFamily="2" charset="0"/>
              </a:rPr>
              <a:t>I</a:t>
            </a:r>
            <a:r>
              <a:rPr lang="en-US" sz="8800" dirty="0">
                <a:ln w="38100">
                  <a:solidFill>
                    <a:schemeClr val="bg1"/>
                  </a:solidFill>
                </a:ln>
                <a:solidFill>
                  <a:srgbClr val="FF5050"/>
                </a:solidFill>
                <a:effectLst>
                  <a:outerShdw blurRad="50800" dist="38100" dir="2700000" algn="tl" rotWithShape="0">
                    <a:prstClr val="black">
                      <a:alpha val="40000"/>
                    </a:prstClr>
                  </a:outerShdw>
                </a:effectLst>
                <a:latin typeface="KG What the Teacher Wants" panose="02000000000000000000" pitchFamily="2" charset="0"/>
              </a:rPr>
              <a:t>N</a:t>
            </a:r>
            <a:r>
              <a:rPr lang="en-US" sz="88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rPr>
              <a:t>G</a:t>
            </a:r>
            <a:endParaRPr lang="en-US" sz="9600" dirty="0">
              <a:ln w="38100">
                <a:solidFill>
                  <a:schemeClr val="bg1"/>
                </a:solidFill>
              </a:ln>
              <a:solidFill>
                <a:srgbClr val="8FCCBA"/>
              </a:solidFill>
              <a:effectLst>
                <a:outerShdw blurRad="50800" dist="38100" dir="2700000" algn="tl" rotWithShape="0">
                  <a:prstClr val="black">
                    <a:alpha val="40000"/>
                  </a:prstClr>
                </a:outerShdw>
              </a:effectLst>
              <a:latin typeface="KG What the Teacher Wants" panose="02000000000000000000" pitchFamily="2" charset="0"/>
            </a:endParaRPr>
          </a:p>
        </p:txBody>
      </p:sp>
      <p:sp>
        <p:nvSpPr>
          <p:cNvPr id="5" name="TextBox 4">
            <a:extLst>
              <a:ext uri="{FF2B5EF4-FFF2-40B4-BE49-F238E27FC236}">
                <a16:creationId xmlns:a16="http://schemas.microsoft.com/office/drawing/2014/main" id="{29C09F40-F5E5-4BFC-B40B-1FE120D3EC68}"/>
              </a:ext>
            </a:extLst>
          </p:cNvPr>
          <p:cNvSpPr txBox="1"/>
          <p:nvPr/>
        </p:nvSpPr>
        <p:spPr>
          <a:xfrm>
            <a:off x="114300" y="2274570"/>
            <a:ext cx="8801100" cy="4678204"/>
          </a:xfrm>
          <a:prstGeom prst="rect">
            <a:avLst/>
          </a:prstGeom>
          <a:noFill/>
        </p:spPr>
        <p:txBody>
          <a:bodyPr wrap="square" rtlCol="0">
            <a:spAutoFit/>
          </a:bodyPr>
          <a:lstStyle/>
          <a:p>
            <a:r>
              <a:rPr lang="en-US" sz="2000" b="1" dirty="0">
                <a:solidFill>
                  <a:srgbClr val="92D050"/>
                </a:solidFill>
                <a:latin typeface="Century Schoolbook" panose="02040604050505020304" pitchFamily="18" charset="0"/>
              </a:rPr>
              <a:t>Assessments are delivered and designed to help drive teacher instruction so we can meet the needs of our students.</a:t>
            </a:r>
          </a:p>
          <a:p>
            <a:endParaRPr lang="en-US" sz="2000" b="1" dirty="0">
              <a:solidFill>
                <a:srgbClr val="92D050"/>
              </a:solidFill>
              <a:latin typeface="Century Schoolbook" panose="02040604050505020304" pitchFamily="18" charset="0"/>
            </a:endParaRPr>
          </a:p>
          <a:p>
            <a:pPr marL="285750" indent="-285750">
              <a:buFont typeface="Arial" panose="020B0604020202020204" pitchFamily="34" charset="0"/>
              <a:buChar char="•"/>
            </a:pPr>
            <a:r>
              <a:rPr lang="en-US" sz="2000" b="1" dirty="0">
                <a:solidFill>
                  <a:srgbClr val="92D050"/>
                </a:solidFill>
                <a:latin typeface="Century Schoolbook" panose="02040604050505020304" pitchFamily="18" charset="0"/>
              </a:rPr>
              <a:t>Easy CBM – This is a reading assessment given 3 times a year </a:t>
            </a:r>
          </a:p>
          <a:p>
            <a:pPr marL="285750" indent="-285750">
              <a:buFont typeface="Arial" panose="020B0604020202020204" pitchFamily="34" charset="0"/>
              <a:buChar char="•"/>
            </a:pPr>
            <a:endParaRPr lang="en-US" sz="2000" b="1" dirty="0">
              <a:solidFill>
                <a:srgbClr val="92D050"/>
              </a:solidFill>
              <a:latin typeface="Century Schoolbook" panose="02040604050505020304" pitchFamily="18" charset="0"/>
            </a:endParaRPr>
          </a:p>
          <a:p>
            <a:pPr marL="285750" indent="-285750">
              <a:buFont typeface="Arial" panose="020B0604020202020204" pitchFamily="34" charset="0"/>
              <a:buChar char="•"/>
            </a:pPr>
            <a:r>
              <a:rPr lang="en-US" sz="2000" b="1" dirty="0" err="1">
                <a:solidFill>
                  <a:srgbClr val="92D050"/>
                </a:solidFill>
                <a:latin typeface="Century Schoolbook" panose="02040604050505020304" pitchFamily="18" charset="0"/>
              </a:rPr>
              <a:t>iReady</a:t>
            </a:r>
            <a:r>
              <a:rPr lang="en-US" sz="2000" b="1" dirty="0">
                <a:solidFill>
                  <a:srgbClr val="92D050"/>
                </a:solidFill>
                <a:latin typeface="Century Schoolbook" panose="02040604050505020304" pitchFamily="18" charset="0"/>
              </a:rPr>
              <a:t> – This is a math assessment given 3 times a year</a:t>
            </a:r>
          </a:p>
          <a:p>
            <a:pPr marL="285750" indent="-285750">
              <a:buFont typeface="Arial" panose="020B0604020202020204" pitchFamily="34" charset="0"/>
              <a:buChar char="•"/>
            </a:pPr>
            <a:endParaRPr lang="en-US" sz="2000" b="1" dirty="0">
              <a:solidFill>
                <a:srgbClr val="92D050"/>
              </a:solidFill>
              <a:latin typeface="Century Schoolbook" panose="02040604050505020304" pitchFamily="18" charset="0"/>
            </a:endParaRPr>
          </a:p>
          <a:p>
            <a:pPr marL="285750" indent="-285750">
              <a:buFont typeface="Arial" panose="020B0604020202020204" pitchFamily="34" charset="0"/>
              <a:buChar char="•"/>
            </a:pPr>
            <a:r>
              <a:rPr lang="en-US" sz="2000" b="1" dirty="0">
                <a:solidFill>
                  <a:srgbClr val="92D050"/>
                </a:solidFill>
                <a:latin typeface="Century Schoolbook" panose="02040604050505020304" pitchFamily="18" charset="0"/>
              </a:rPr>
              <a:t>F &amp; P – This is a reading assessment given 3 times a year to gauge your student’s reading level and the skills they are using when reading. This helps teachers plan their guided reading instruction.</a:t>
            </a:r>
          </a:p>
          <a:p>
            <a:pPr marL="285750" indent="-285750">
              <a:buFont typeface="Arial" panose="020B0604020202020204" pitchFamily="34" charset="0"/>
              <a:buChar char="•"/>
            </a:pPr>
            <a:endParaRPr lang="en-US" sz="2000" b="1" dirty="0">
              <a:solidFill>
                <a:srgbClr val="92D050"/>
              </a:solidFill>
              <a:latin typeface="Century Schoolbook" panose="02040604050505020304" pitchFamily="18" charset="0"/>
            </a:endParaRPr>
          </a:p>
          <a:p>
            <a:pPr marL="285750" indent="-285750">
              <a:buFont typeface="Arial" panose="020B0604020202020204" pitchFamily="34" charset="0"/>
              <a:buChar char="•"/>
            </a:pPr>
            <a:r>
              <a:rPr lang="en-US" sz="2000" b="1" dirty="0">
                <a:solidFill>
                  <a:srgbClr val="92D050"/>
                </a:solidFill>
                <a:latin typeface="Century Schoolbook" panose="02040604050505020304" pitchFamily="18" charset="0"/>
              </a:rPr>
              <a:t>TN Ready – This is the cumulative assessment given towards the end of the year to assess student learning</a:t>
            </a:r>
          </a:p>
          <a:p>
            <a:pPr marL="285750" indent="-285750">
              <a:buFontTx/>
              <a:buChar char="-"/>
            </a:pPr>
            <a:endParaRPr lang="en-US" dirty="0"/>
          </a:p>
        </p:txBody>
      </p:sp>
    </p:spTree>
    <p:extLst>
      <p:ext uri="{BB962C8B-B14F-4D97-AF65-F5344CB8AC3E}">
        <p14:creationId xmlns:p14="http://schemas.microsoft.com/office/powerpoint/2010/main" val="1113629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794</Words>
  <Application>Microsoft Office PowerPoint</Application>
  <PresentationFormat>On-screen Show (4:3)</PresentationFormat>
  <Paragraphs>90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Schoolbook</vt:lpstr>
      <vt:lpstr>Harrington</vt:lpstr>
      <vt:lpstr>KG What the Teacher Wants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erika</cp:lastModifiedBy>
  <cp:revision>20</cp:revision>
  <dcterms:created xsi:type="dcterms:W3CDTF">2015-09-14T23:13:16Z</dcterms:created>
  <dcterms:modified xsi:type="dcterms:W3CDTF">2017-09-04T19:39:18Z</dcterms:modified>
</cp:coreProperties>
</file>