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70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21CB-8A77-422F-AEC8-F25730A619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5E7C-4733-41A9-A330-E528EEBE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0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21CB-8A77-422F-AEC8-F25730A619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5E7C-4733-41A9-A330-E528EEBE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8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21CB-8A77-422F-AEC8-F25730A619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5E7C-4733-41A9-A330-E528EEBE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6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21CB-8A77-422F-AEC8-F25730A619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5E7C-4733-41A9-A330-E528EEBE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6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21CB-8A77-422F-AEC8-F25730A619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5E7C-4733-41A9-A330-E528EEBE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04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21CB-8A77-422F-AEC8-F25730A619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5E7C-4733-41A9-A330-E528EEBE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3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21CB-8A77-422F-AEC8-F25730A619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5E7C-4733-41A9-A330-E528EEBE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21CB-8A77-422F-AEC8-F25730A619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5E7C-4733-41A9-A330-E528EEBE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9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21CB-8A77-422F-AEC8-F25730A619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5E7C-4733-41A9-A330-E528EEBE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5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21CB-8A77-422F-AEC8-F25730A619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5E7C-4733-41A9-A330-E528EEBE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8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21CB-8A77-422F-AEC8-F25730A619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5E7C-4733-41A9-A330-E528EEBE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8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221CB-8A77-422F-AEC8-F25730A6198B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E5E7C-4733-41A9-A330-E528EEBE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3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824" y="90543"/>
            <a:ext cx="5281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GMondayBunday" panose="02000603000000000000" pitchFamily="2" charset="0"/>
                <a:ea typeface="AGMondayBunday" panose="02000603000000000000" pitchFamily="2" charset="0"/>
              </a:rPr>
              <a:t>December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824" y="821096"/>
            <a:ext cx="5281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GCanYouNot" panose="02000603000000000000" pitchFamily="2" charset="0"/>
                <a:ea typeface="AGCanYouNot" panose="02000603000000000000" pitchFamily="2" charset="0"/>
              </a:rPr>
              <a:t>1</a:t>
            </a:r>
            <a:r>
              <a:rPr lang="en-US" sz="2400" b="1" baseline="30000" dirty="0" smtClean="0">
                <a:solidFill>
                  <a:schemeClr val="bg1"/>
                </a:solidFill>
                <a:latin typeface="AGCanYouNot" panose="02000603000000000000" pitchFamily="2" charset="0"/>
                <a:ea typeface="AGCanYouNot" panose="02000603000000000000" pitchFamily="2" charset="0"/>
              </a:rPr>
              <a:t>st</a:t>
            </a:r>
            <a:r>
              <a:rPr lang="en-US" sz="2400" b="1" dirty="0" smtClean="0">
                <a:solidFill>
                  <a:schemeClr val="bg1"/>
                </a:solidFill>
                <a:latin typeface="AGCanYouNot" panose="02000603000000000000" pitchFamily="2" charset="0"/>
                <a:ea typeface="AGCanYouNot" panose="02000603000000000000" pitchFamily="2" charset="0"/>
              </a:rPr>
              <a:t> Grade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96" y="1674755"/>
            <a:ext cx="6835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KG Miss Kindergarten" panose="02000000000000000000" pitchFamily="2" charset="0"/>
                <a:ea typeface="AGShowYourDangWork" panose="02000603000000000000" pitchFamily="2" charset="0"/>
              </a:rPr>
              <a:t>Mrs. Parsons {parsons_e@hcde.org}</a:t>
            </a:r>
            <a:endParaRPr lang="en-US" sz="4400" b="1" dirty="0">
              <a:latin typeface="KG Miss Kindergarten" panose="02000000000000000000" pitchFamily="2" charset="0"/>
              <a:ea typeface="AGShowYourDangWork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825" y="3003681"/>
            <a:ext cx="31217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GShowYourDangWork" panose="02000603000000000000" pitchFamily="2" charset="0"/>
                <a:ea typeface="AGShowYourDangWork" panose="02000603000000000000" pitchFamily="2" charset="0"/>
              </a:rPr>
              <a:t>* </a:t>
            </a:r>
            <a:r>
              <a:rPr lang="en-US" sz="1100" b="1" dirty="0">
                <a:latin typeface="AGShowYourDangWork" panose="02000603000000000000" pitchFamily="2" charset="0"/>
                <a:ea typeface="AGShowYourDangWork" panose="02000603000000000000" pitchFamily="2" charset="0"/>
              </a:rPr>
              <a:t>Math – </a:t>
            </a:r>
            <a:r>
              <a:rPr lang="en-US" sz="1100" dirty="0">
                <a:latin typeface="AGShowYourDangWork" panose="02000603000000000000" pitchFamily="2" charset="0"/>
                <a:ea typeface="AGShowYourDangWork" panose="02000603000000000000" pitchFamily="2" charset="0"/>
              </a:rPr>
              <a:t>Addition and Subtraction with numbers </a:t>
            </a:r>
            <a:r>
              <a:rPr lang="en-US" sz="1100" dirty="0" smtClean="0">
                <a:latin typeface="AGShowYourDangWork" panose="02000603000000000000" pitchFamily="2" charset="0"/>
                <a:ea typeface="AGShowYourDangWork" panose="02000603000000000000" pitchFamily="2" charset="0"/>
              </a:rPr>
              <a:t>1-20, 2 dimensional shapes, and 3 dimensional shapes.</a:t>
            </a:r>
            <a:endParaRPr lang="en-US" sz="1100" dirty="0">
              <a:latin typeface="AGShowYourDangWork" panose="02000603000000000000" pitchFamily="2" charset="0"/>
              <a:ea typeface="AGShowYourDangWork" panose="02000603000000000000" pitchFamily="2" charset="0"/>
            </a:endParaRPr>
          </a:p>
          <a:p>
            <a:r>
              <a:rPr lang="en-US" sz="1100" dirty="0">
                <a:latin typeface="AGShowYourDangWork" panose="02000603000000000000" pitchFamily="2" charset="0"/>
                <a:ea typeface="AGShowYourDangWork" panose="02000603000000000000" pitchFamily="2" charset="0"/>
              </a:rPr>
              <a:t>* </a:t>
            </a:r>
            <a:r>
              <a:rPr lang="en-US" sz="1100" b="1" dirty="0">
                <a:latin typeface="AGShowYourDangWork" panose="02000603000000000000" pitchFamily="2" charset="0"/>
                <a:ea typeface="AGShowYourDangWork" panose="02000603000000000000" pitchFamily="2" charset="0"/>
              </a:rPr>
              <a:t>Reading –</a:t>
            </a:r>
            <a:r>
              <a:rPr lang="en-US" sz="1100" dirty="0">
                <a:latin typeface="AGShowYourDangWork" panose="02000603000000000000" pitchFamily="2" charset="0"/>
                <a:ea typeface="AGShowYourDangWork" panose="02000603000000000000" pitchFamily="2" charset="0"/>
              </a:rPr>
              <a:t>Students are learning sight words, strategies to read unknown words, and phonics (digraphs, </a:t>
            </a:r>
            <a:r>
              <a:rPr lang="en-US" sz="1100" dirty="0" smtClean="0">
                <a:latin typeface="AGShowYourDangWork" panose="02000603000000000000" pitchFamily="2" charset="0"/>
                <a:ea typeface="AGShowYourDangWork" panose="02000603000000000000" pitchFamily="2" charset="0"/>
              </a:rPr>
              <a:t>consonant blends</a:t>
            </a:r>
            <a:r>
              <a:rPr lang="en-US" sz="1100" dirty="0">
                <a:latin typeface="AGShowYourDangWork" panose="02000603000000000000" pitchFamily="2" charset="0"/>
                <a:ea typeface="AGShowYourDangWork" panose="02000603000000000000" pitchFamily="2" charset="0"/>
              </a:rPr>
              <a:t>, </a:t>
            </a:r>
            <a:r>
              <a:rPr lang="en-US" sz="1100" dirty="0" smtClean="0">
                <a:latin typeface="AGShowYourDangWork" panose="02000603000000000000" pitchFamily="2" charset="0"/>
                <a:ea typeface="AGShowYourDangWork" panose="02000603000000000000" pitchFamily="2" charset="0"/>
              </a:rPr>
              <a:t>long and short vowels).</a:t>
            </a:r>
            <a:endParaRPr lang="en-US" sz="1100" dirty="0">
              <a:latin typeface="AGShowYourDangWork" panose="02000603000000000000" pitchFamily="2" charset="0"/>
              <a:ea typeface="AGShowYourDangWork" panose="02000603000000000000" pitchFamily="2" charset="0"/>
            </a:endParaRPr>
          </a:p>
          <a:p>
            <a:r>
              <a:rPr lang="en-US" sz="1100" dirty="0" smtClean="0">
                <a:latin typeface="AGShowYourDangWork" panose="02000603000000000000" pitchFamily="2" charset="0"/>
                <a:ea typeface="AGShowYourDangWork" panose="02000603000000000000" pitchFamily="2" charset="0"/>
              </a:rPr>
              <a:t>* </a:t>
            </a:r>
            <a:r>
              <a:rPr lang="en-US" sz="1100" b="1" dirty="0" smtClean="0">
                <a:latin typeface="AGShowYourDangWork" panose="02000603000000000000" pitchFamily="2" charset="0"/>
                <a:ea typeface="AGShowYourDangWork" panose="02000603000000000000" pitchFamily="2" charset="0"/>
              </a:rPr>
              <a:t>Writing </a:t>
            </a:r>
            <a:r>
              <a:rPr lang="en-US" sz="1100" b="1" dirty="0">
                <a:latin typeface="AGShowYourDangWork" panose="02000603000000000000" pitchFamily="2" charset="0"/>
                <a:ea typeface="AGShowYourDangWork" panose="02000603000000000000" pitchFamily="2" charset="0"/>
              </a:rPr>
              <a:t>– </a:t>
            </a:r>
            <a:r>
              <a:rPr lang="en-US" sz="1100" dirty="0">
                <a:latin typeface="AGShowYourDangWork" panose="02000603000000000000" pitchFamily="2" charset="0"/>
                <a:ea typeface="AGShowYourDangWork" panose="02000603000000000000" pitchFamily="2" charset="0"/>
              </a:rPr>
              <a:t>Informational </a:t>
            </a:r>
            <a:r>
              <a:rPr lang="en-US" sz="1100" dirty="0" smtClean="0">
                <a:latin typeface="AGShowYourDangWork" panose="02000603000000000000" pitchFamily="2" charset="0"/>
                <a:ea typeface="AGShowYourDangWork" panose="02000603000000000000" pitchFamily="2" charset="0"/>
              </a:rPr>
              <a:t>Writing</a:t>
            </a:r>
          </a:p>
          <a:p>
            <a:pPr marL="285750" indent="-285750">
              <a:buFont typeface="Arial" charset="0"/>
              <a:buChar char="•"/>
            </a:pPr>
            <a:endParaRPr lang="en-US" sz="1100" dirty="0">
              <a:latin typeface="AGShowYourDangWork"/>
              <a:ea typeface="AGShowYourDangWork" panose="02000603000000000000" pitchFamily="2" charset="0"/>
            </a:endParaRPr>
          </a:p>
          <a:p>
            <a:r>
              <a:rPr lang="es-ES" sz="1100" dirty="0">
                <a:latin typeface="AGShowYourDangWork"/>
              </a:rPr>
              <a:t>* Matemáticas: sumas y restas con los números 1-20, 2 formas dimensionales y 3 formas dimensionales.</a:t>
            </a:r>
            <a:br>
              <a:rPr lang="es-ES" sz="1100" dirty="0">
                <a:latin typeface="AGShowYourDangWork"/>
              </a:rPr>
            </a:br>
            <a:r>
              <a:rPr lang="es-ES" sz="1100" dirty="0">
                <a:latin typeface="AGShowYourDangWork"/>
              </a:rPr>
              <a:t>* Lectura: los alumnos aprenden palabras reconocibles a la vista, estrategias para leer palabras desconocidas y fonética </a:t>
            </a:r>
            <a:r>
              <a:rPr lang="es-ES" sz="1100" dirty="0"/>
              <a:t>(dígrafos, combinaciones de consonantes, vocales largas y cortas).</a:t>
            </a:r>
            <a:r>
              <a:rPr lang="es-ES" sz="1100" dirty="0">
                <a:latin typeface="AGShowYourDangWork"/>
              </a:rPr>
              <a:t/>
            </a:r>
            <a:br>
              <a:rPr lang="es-ES" sz="1100" dirty="0">
                <a:latin typeface="AGShowYourDangWork"/>
              </a:rPr>
            </a:br>
            <a:r>
              <a:rPr lang="es-ES" sz="1100" dirty="0">
                <a:latin typeface="AGShowYourDangWork"/>
              </a:rPr>
              <a:t>* Escritura - Escritura informativa</a:t>
            </a:r>
            <a:endParaRPr lang="en-US" sz="1100" dirty="0" smtClean="0">
              <a:latin typeface="AGShowYourDangWork"/>
              <a:ea typeface="AGShowYourDangWork" panose="020006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8729" y="3003679"/>
            <a:ext cx="305879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GShowYourDangWork" panose="02000603000000000000" pitchFamily="2" charset="0"/>
                <a:ea typeface="AGShowYourDangWork" panose="02000603000000000000" pitchFamily="2" charset="0"/>
              </a:rPr>
              <a:t>Homework is studying sight words daily and reading for 20 minutes daily.  Please keep reading log up to date. </a:t>
            </a:r>
            <a:endParaRPr lang="en-US" sz="1400" dirty="0" smtClean="0">
              <a:latin typeface="AGShowYourDangWork" panose="02000603000000000000" pitchFamily="2" charset="0"/>
              <a:ea typeface="AGShowYourDangWork" panose="02000603000000000000" pitchFamily="2" charset="0"/>
            </a:endParaRPr>
          </a:p>
          <a:p>
            <a:pPr algn="ctr"/>
            <a:r>
              <a:rPr lang="en-US" sz="1400" dirty="0" smtClean="0">
                <a:latin typeface="AGShowYourDangWork" panose="02000603000000000000" pitchFamily="2" charset="0"/>
                <a:ea typeface="AGShowYourDangWork" panose="02000603000000000000" pitchFamily="2" charset="0"/>
              </a:rPr>
              <a:t>Any additional homework that comes home is always due Friday of the same week.   </a:t>
            </a:r>
            <a:endParaRPr lang="en-US" sz="1400" dirty="0">
              <a:latin typeface="AGShowYourDangWork" panose="02000603000000000000" pitchFamily="2" charset="0"/>
              <a:ea typeface="AGShowYourDangWork" panose="02000603000000000000" pitchFamily="2" charset="0"/>
            </a:endParaRPr>
          </a:p>
          <a:p>
            <a:pPr algn="ctr"/>
            <a:r>
              <a:rPr lang="es-ES" sz="1200" dirty="0">
                <a:latin typeface="AGShowYourDangWork"/>
              </a:rPr>
              <a:t>La tarea es estudiar las palabras a la vista diariamente y leer durante 20 minutos diarios. Por favor, sigue leyendo el registro actualizado.</a:t>
            </a:r>
            <a:br>
              <a:rPr lang="es-ES" sz="1200" dirty="0">
                <a:latin typeface="AGShowYourDangWork"/>
              </a:rPr>
            </a:br>
            <a:r>
              <a:rPr lang="es-ES" sz="1200" dirty="0">
                <a:latin typeface="AGShowYourDangWork"/>
              </a:rPr>
              <a:t>Cualquier tarea adicional que llegue a casa se vence el viernes de la misma semana.</a:t>
            </a:r>
            <a:endParaRPr lang="en-US" sz="1200" dirty="0" smtClean="0">
              <a:latin typeface="AGShowYourDangWork"/>
              <a:ea typeface="AGShowYourDangWork" panose="02000603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761" y="6669302"/>
            <a:ext cx="305879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latin typeface="AGShowYourDangWork"/>
                <a:ea typeface="AGShowYourDangWork" panose="02000603000000000000" pitchFamily="2" charset="0"/>
              </a:rPr>
              <a:t>Now that it is cold outside, please remember to send students to school with a warm jacket</a:t>
            </a:r>
            <a:r>
              <a:rPr lang="en-US" sz="1600" i="1" dirty="0" smtClean="0">
                <a:latin typeface="AGShowYourDangWork"/>
                <a:ea typeface="AGShowYourDangWork" panose="02000603000000000000" pitchFamily="2" charset="0"/>
              </a:rPr>
              <a:t>.</a:t>
            </a:r>
          </a:p>
          <a:p>
            <a:pPr algn="ctr"/>
            <a:endParaRPr lang="en-US" sz="1600" i="1" dirty="0">
              <a:latin typeface="AGShowYourDangWork"/>
              <a:ea typeface="AGShowYourDangWork" panose="02000603000000000000" pitchFamily="2" charset="0"/>
            </a:endParaRPr>
          </a:p>
          <a:p>
            <a:pPr algn="ctr"/>
            <a:r>
              <a:rPr lang="es-ES" sz="1600" i="1" dirty="0"/>
              <a:t>Ahora que hace frío afuera, recuerde enviar a los estudiantes a la escuela con una chaqueta abrigada.</a:t>
            </a:r>
            <a:endParaRPr lang="en-US" sz="1600" i="1" dirty="0">
              <a:latin typeface="AGShowYourDangWork" panose="02000603000000000000" pitchFamily="2" charset="0"/>
              <a:ea typeface="AGShowYourDangWork" panose="02000603000000000000" pitchFamily="2" charset="0"/>
            </a:endParaRPr>
          </a:p>
          <a:p>
            <a:endParaRPr lang="en-US" sz="1400" dirty="0" smtClean="0">
              <a:latin typeface="AGShowYourDangWork" panose="02000603000000000000" pitchFamily="2" charset="0"/>
              <a:ea typeface="AGShowYourDangWork" panose="020006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18729" y="6801650"/>
            <a:ext cx="305879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AGShowYourDangWork"/>
                <a:ea typeface="AGShowYourDangWork" panose="02000603000000000000" pitchFamily="2" charset="0"/>
              </a:rPr>
              <a:t> </a:t>
            </a:r>
            <a:r>
              <a:rPr lang="en-US" sz="1100" dirty="0">
                <a:latin typeface="AGShowYourDangWork"/>
                <a:ea typeface="AGShowYourDangWork" panose="02000603000000000000" pitchFamily="2" charset="0"/>
              </a:rPr>
              <a:t>* </a:t>
            </a:r>
            <a:r>
              <a:rPr lang="en-US" sz="1100" b="1" u="sng" dirty="0" smtClean="0">
                <a:latin typeface="AGShowYourDangWork"/>
                <a:ea typeface="AGShowYourDangWork" panose="02000603000000000000" pitchFamily="2" charset="0"/>
              </a:rPr>
              <a:t>Date</a:t>
            </a:r>
            <a:r>
              <a:rPr lang="en-US" sz="1100" dirty="0" smtClean="0">
                <a:latin typeface="AGShowYourDangWork"/>
                <a:ea typeface="AGShowYourDangWork" panose="02000603000000000000" pitchFamily="2" charset="0"/>
              </a:rPr>
              <a:t> – </a:t>
            </a:r>
            <a:r>
              <a:rPr lang="en-US" sz="1100" dirty="0">
                <a:latin typeface="AGShowYourDangWork"/>
                <a:ea typeface="AGShowYourDangWork" panose="02000603000000000000" pitchFamily="2" charset="0"/>
              </a:rPr>
              <a:t>December 14</a:t>
            </a:r>
            <a:r>
              <a:rPr lang="en-US" sz="1100" baseline="30000" dirty="0">
                <a:latin typeface="AGShowYourDangWork"/>
                <a:ea typeface="AGShowYourDangWork" panose="02000603000000000000" pitchFamily="2" charset="0"/>
              </a:rPr>
              <a:t>th</a:t>
            </a:r>
            <a:r>
              <a:rPr lang="en-US" sz="1100" dirty="0">
                <a:latin typeface="AGShowYourDangWork"/>
                <a:ea typeface="AGShowYourDangWork" panose="02000603000000000000" pitchFamily="2" charset="0"/>
              </a:rPr>
              <a:t> Food     </a:t>
            </a:r>
            <a:r>
              <a:rPr lang="en-US" sz="1100" dirty="0" smtClean="0">
                <a:latin typeface="AGShowYourDangWork"/>
                <a:ea typeface="AGShowYourDangWork" panose="02000603000000000000" pitchFamily="2" charset="0"/>
              </a:rPr>
              <a:t>Pantry</a:t>
            </a:r>
          </a:p>
          <a:p>
            <a:r>
              <a:rPr lang="en-US" sz="1100" dirty="0">
                <a:latin typeface="AGShowYourDangWork"/>
                <a:ea typeface="AGShowYourDangWork" panose="02000603000000000000" pitchFamily="2" charset="0"/>
              </a:rPr>
              <a:t>* </a:t>
            </a:r>
            <a:r>
              <a:rPr lang="en-US" sz="1100" b="1" u="sng" dirty="0">
                <a:latin typeface="AGShowYourDangWork"/>
                <a:ea typeface="AGShowYourDangWork" panose="02000603000000000000" pitchFamily="2" charset="0"/>
              </a:rPr>
              <a:t>Date</a:t>
            </a:r>
            <a:r>
              <a:rPr lang="en-US" sz="1100" dirty="0">
                <a:latin typeface="AGShowYourDangWork"/>
                <a:ea typeface="AGShowYourDangWork" panose="02000603000000000000" pitchFamily="2" charset="0"/>
              </a:rPr>
              <a:t> – December 19</a:t>
            </a:r>
            <a:r>
              <a:rPr lang="en-US" sz="1100" baseline="30000" dirty="0">
                <a:latin typeface="AGShowYourDangWork"/>
                <a:ea typeface="AGShowYourDangWork" panose="02000603000000000000" pitchFamily="2" charset="0"/>
              </a:rPr>
              <a:t>th</a:t>
            </a:r>
            <a:r>
              <a:rPr lang="en-US" sz="1100" dirty="0">
                <a:latin typeface="AGShowYourDangWork"/>
                <a:ea typeface="AGShowYourDangWork" panose="02000603000000000000" pitchFamily="2" charset="0"/>
              </a:rPr>
              <a:t> is a half-day for students.</a:t>
            </a:r>
          </a:p>
          <a:p>
            <a:r>
              <a:rPr lang="en-US" sz="1100" dirty="0" smtClean="0">
                <a:latin typeface="AGShowYourDangWork"/>
                <a:ea typeface="AGShowYourDangWork" panose="02000603000000000000" pitchFamily="2" charset="0"/>
              </a:rPr>
              <a:t>* </a:t>
            </a:r>
            <a:r>
              <a:rPr lang="en-US" sz="1100" b="1" u="sng" dirty="0">
                <a:latin typeface="AGShowYourDangWork"/>
                <a:ea typeface="AGShowYourDangWork" panose="02000603000000000000" pitchFamily="2" charset="0"/>
              </a:rPr>
              <a:t>Date</a:t>
            </a:r>
            <a:r>
              <a:rPr lang="en-US" sz="1100" dirty="0">
                <a:latin typeface="AGShowYourDangWork"/>
                <a:ea typeface="AGShowYourDangWork" panose="02000603000000000000" pitchFamily="2" charset="0"/>
              </a:rPr>
              <a:t> – </a:t>
            </a:r>
            <a:r>
              <a:rPr lang="en-US" sz="1100" dirty="0" smtClean="0">
                <a:latin typeface="AGShowYourDangWork"/>
                <a:ea typeface="AGShowYourDangWork" panose="02000603000000000000" pitchFamily="2" charset="0"/>
              </a:rPr>
              <a:t>December 20</a:t>
            </a:r>
            <a:r>
              <a:rPr lang="en-US" sz="1100" baseline="30000" dirty="0" smtClean="0">
                <a:latin typeface="AGShowYourDangWork"/>
                <a:ea typeface="AGShowYourDangWork" panose="02000603000000000000" pitchFamily="2" charset="0"/>
              </a:rPr>
              <a:t>th</a:t>
            </a:r>
            <a:r>
              <a:rPr lang="en-US" sz="1100" dirty="0" smtClean="0">
                <a:latin typeface="AGShowYourDangWork"/>
                <a:ea typeface="AGShowYourDangWork" panose="02000603000000000000" pitchFamily="2" charset="0"/>
              </a:rPr>
              <a:t> through January 7</a:t>
            </a:r>
            <a:r>
              <a:rPr lang="en-US" sz="1100" baseline="30000" dirty="0" smtClean="0">
                <a:latin typeface="AGShowYourDangWork"/>
                <a:ea typeface="AGShowYourDangWork" panose="02000603000000000000" pitchFamily="2" charset="0"/>
              </a:rPr>
              <a:t>th</a:t>
            </a:r>
            <a:r>
              <a:rPr lang="en-US" sz="1100" dirty="0" smtClean="0">
                <a:latin typeface="AGShowYourDangWork"/>
                <a:ea typeface="AGShowYourDangWork" panose="02000603000000000000" pitchFamily="2" charset="0"/>
              </a:rPr>
              <a:t> Christmas Break. Students return 1/8/18</a:t>
            </a:r>
            <a:endParaRPr lang="en-US" sz="1100" dirty="0">
              <a:latin typeface="AGShowYourDangWork"/>
              <a:ea typeface="AGShowYourDangWork" panose="02000603000000000000" pitchFamily="2" charset="0"/>
            </a:endParaRPr>
          </a:p>
          <a:p>
            <a:r>
              <a:rPr lang="es-ES" sz="1000" dirty="0">
                <a:latin typeface="AGShowYourDangWork"/>
              </a:rPr>
              <a:t>* </a:t>
            </a:r>
            <a:r>
              <a:rPr lang="es-ES" sz="1000" b="1" u="sng" dirty="0">
                <a:latin typeface="AGShowYourDangWork"/>
              </a:rPr>
              <a:t>Fecha - </a:t>
            </a:r>
            <a:r>
              <a:rPr lang="es-ES" sz="1000" dirty="0">
                <a:latin typeface="AGShowYourDangWork"/>
              </a:rPr>
              <a:t>Despensa de alimentos del 14 de diciembre</a:t>
            </a:r>
            <a:br>
              <a:rPr lang="es-ES" sz="1000" dirty="0">
                <a:latin typeface="AGShowYourDangWork"/>
              </a:rPr>
            </a:br>
            <a:r>
              <a:rPr lang="es-ES" sz="1000" dirty="0">
                <a:latin typeface="AGShowYourDangWork"/>
              </a:rPr>
              <a:t>* </a:t>
            </a:r>
            <a:r>
              <a:rPr lang="es-ES" sz="1000" b="1" u="sng" dirty="0">
                <a:latin typeface="AGShowYourDangWork"/>
              </a:rPr>
              <a:t>Fecha: </a:t>
            </a:r>
            <a:r>
              <a:rPr lang="es-ES" sz="1000" dirty="0">
                <a:latin typeface="AGShowYourDangWork"/>
              </a:rPr>
              <a:t>el 19 de diciembre es un medio día para los estudiantes.</a:t>
            </a:r>
            <a:br>
              <a:rPr lang="es-ES" sz="1000" dirty="0">
                <a:latin typeface="AGShowYourDangWork"/>
              </a:rPr>
            </a:br>
            <a:r>
              <a:rPr lang="es-ES" sz="1000" dirty="0">
                <a:latin typeface="AGShowYourDangWork"/>
              </a:rPr>
              <a:t>* </a:t>
            </a:r>
            <a:r>
              <a:rPr lang="es-ES" sz="1000" b="1" u="sng" dirty="0">
                <a:latin typeface="AGShowYourDangWork"/>
              </a:rPr>
              <a:t>Fecha: </a:t>
            </a:r>
            <a:r>
              <a:rPr lang="es-ES" sz="1000" dirty="0">
                <a:latin typeface="AGShowYourDangWork"/>
              </a:rPr>
              <a:t>del 20 de diciembre al 7 de enero Vacaciones de Navidad. Los estudiantes regresan el 1/8/18</a:t>
            </a:r>
            <a:endParaRPr lang="en-US" sz="1000" dirty="0" smtClean="0">
              <a:latin typeface="AGShowYourDangWork"/>
              <a:ea typeface="AGShowYourDangWork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83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Parsons</dc:creator>
  <cp:lastModifiedBy>Emily Parsons</cp:lastModifiedBy>
  <cp:revision>1</cp:revision>
  <dcterms:created xsi:type="dcterms:W3CDTF">2017-11-26T21:54:38Z</dcterms:created>
  <dcterms:modified xsi:type="dcterms:W3CDTF">2017-11-26T21:59:56Z</dcterms:modified>
</cp:coreProperties>
</file>