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handoutMasterIdLst>
    <p:handoutMasterId r:id="rId95"/>
  </p:handoutMasterIdLst>
  <p:sldIdLst>
    <p:sldId id="256" r:id="rId3"/>
    <p:sldId id="276" r:id="rId4"/>
    <p:sldId id="258" r:id="rId5"/>
    <p:sldId id="259" r:id="rId6"/>
    <p:sldId id="260" r:id="rId7"/>
    <p:sldId id="261" r:id="rId8"/>
    <p:sldId id="262" r:id="rId9"/>
    <p:sldId id="277" r:id="rId10"/>
    <p:sldId id="278" r:id="rId11"/>
    <p:sldId id="279" r:id="rId12"/>
    <p:sldId id="280" r:id="rId13"/>
    <p:sldId id="257" r:id="rId14"/>
    <p:sldId id="264" r:id="rId15"/>
    <p:sldId id="263" r:id="rId16"/>
    <p:sldId id="265" r:id="rId17"/>
    <p:sldId id="266" r:id="rId18"/>
    <p:sldId id="267" r:id="rId19"/>
    <p:sldId id="268" r:id="rId20"/>
    <p:sldId id="270" r:id="rId21"/>
    <p:sldId id="269" r:id="rId22"/>
    <p:sldId id="273" r:id="rId23"/>
    <p:sldId id="271" r:id="rId24"/>
    <p:sldId id="272" r:id="rId25"/>
    <p:sldId id="274" r:id="rId26"/>
    <p:sldId id="348" r:id="rId27"/>
    <p:sldId id="275" r:id="rId28"/>
    <p:sldId id="287" r:id="rId29"/>
    <p:sldId id="288" r:id="rId30"/>
    <p:sldId id="349" r:id="rId31"/>
    <p:sldId id="299" r:id="rId32"/>
    <p:sldId id="300" r:id="rId33"/>
    <p:sldId id="301" r:id="rId34"/>
    <p:sldId id="304" r:id="rId35"/>
    <p:sldId id="290" r:id="rId36"/>
    <p:sldId id="292" r:id="rId37"/>
    <p:sldId id="294" r:id="rId38"/>
    <p:sldId id="293" r:id="rId39"/>
    <p:sldId id="296" r:id="rId40"/>
    <p:sldId id="307" r:id="rId41"/>
    <p:sldId id="295" r:id="rId42"/>
    <p:sldId id="302" r:id="rId43"/>
    <p:sldId id="281" r:id="rId44"/>
    <p:sldId id="282" r:id="rId45"/>
    <p:sldId id="289" r:id="rId46"/>
    <p:sldId id="283" r:id="rId47"/>
    <p:sldId id="284" r:id="rId48"/>
    <p:sldId id="285" r:id="rId49"/>
    <p:sldId id="286" r:id="rId50"/>
    <p:sldId id="303" r:id="rId51"/>
    <p:sldId id="305" r:id="rId52"/>
    <p:sldId id="341" r:id="rId53"/>
    <p:sldId id="308" r:id="rId54"/>
    <p:sldId id="309" r:id="rId55"/>
    <p:sldId id="310" r:id="rId56"/>
    <p:sldId id="306" r:id="rId57"/>
    <p:sldId id="311" r:id="rId58"/>
    <p:sldId id="342" r:id="rId59"/>
    <p:sldId id="313" r:id="rId60"/>
    <p:sldId id="314" r:id="rId61"/>
    <p:sldId id="315" r:id="rId62"/>
    <p:sldId id="316" r:id="rId63"/>
    <p:sldId id="319" r:id="rId64"/>
    <p:sldId id="318" r:id="rId65"/>
    <p:sldId id="350" r:id="rId66"/>
    <p:sldId id="323" r:id="rId67"/>
    <p:sldId id="338" r:id="rId68"/>
    <p:sldId id="324" r:id="rId69"/>
    <p:sldId id="351" r:id="rId70"/>
    <p:sldId id="325" r:id="rId71"/>
    <p:sldId id="352" r:id="rId72"/>
    <p:sldId id="354" r:id="rId73"/>
    <p:sldId id="353" r:id="rId74"/>
    <p:sldId id="355" r:id="rId75"/>
    <p:sldId id="326" r:id="rId76"/>
    <p:sldId id="327" r:id="rId77"/>
    <p:sldId id="330" r:id="rId78"/>
    <p:sldId id="328" r:id="rId79"/>
    <p:sldId id="331" r:id="rId80"/>
    <p:sldId id="333" r:id="rId81"/>
    <p:sldId id="340" r:id="rId82"/>
    <p:sldId id="343" r:id="rId83"/>
    <p:sldId id="345" r:id="rId84"/>
    <p:sldId id="356" r:id="rId85"/>
    <p:sldId id="346" r:id="rId86"/>
    <p:sldId id="344" r:id="rId87"/>
    <p:sldId id="339" r:id="rId88"/>
    <p:sldId id="334" r:id="rId89"/>
    <p:sldId id="335" r:id="rId90"/>
    <p:sldId id="336" r:id="rId91"/>
    <p:sldId id="357" r:id="rId92"/>
    <p:sldId id="337" r:id="rId93"/>
    <p:sldId id="317" r:id="rId94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97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handoutMaster" Target="handoutMasters/handout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661A4A-E953-4428-B9F3-35C27356DBFA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6FE5A0-C4FE-462B-83CD-9D9607F88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8017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416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1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8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35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7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57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9144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7544" y="2276872"/>
            <a:ext cx="82296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4015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23728" y="1268760"/>
            <a:ext cx="6563072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134072" y="1844824"/>
            <a:ext cx="6563072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6818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86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86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33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90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11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19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338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txStyles>
    <p:titleStyle>
      <a:lvl1pPr algn="l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CCD61-643D-44A5-A450-3A42A50CBC1E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5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rocon.org/" TargetMode="Externa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5120650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Intro to Economics</a:t>
            </a:r>
            <a:endParaRPr kumimoji="0" lang="en-US" altLang="ko-KR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0" y="4365104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5400" b="1" dirty="0" smtClean="0">
                <a:solidFill>
                  <a:schemeClr val="bg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Unit 1</a:t>
            </a:r>
          </a:p>
        </p:txBody>
      </p:sp>
      <p:pic>
        <p:nvPicPr>
          <p:cNvPr id="6146" name="Picture 2" descr="https://images-na.ssl-images-amazon.com/images/I/51p2o5GTdr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20688"/>
            <a:ext cx="6192688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22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8640"/>
            <a:ext cx="8229600" cy="460648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@ Symbols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47664" y="980728"/>
            <a:ext cx="8604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1.) Currently, what percentage of clothes sold in </a:t>
            </a:r>
          </a:p>
          <a:p>
            <a:r>
              <a:rPr lang="en-US" sz="2400" b="1" dirty="0"/>
              <a:t>t</a:t>
            </a:r>
            <a:r>
              <a:rPr lang="en-US" sz="2400" b="1" dirty="0" smtClean="0"/>
              <a:t>he U.S. are made in the U.S.? (Cite answer)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557375" y="1974190"/>
            <a:ext cx="8604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</a:t>
            </a:r>
            <a:r>
              <a:rPr lang="en-US" sz="2400" b="1" dirty="0" smtClean="0"/>
              <a:t>.) What caused the Bangladeshi factory collapse </a:t>
            </a:r>
          </a:p>
          <a:p>
            <a:r>
              <a:rPr lang="en-US" sz="2400" b="1" dirty="0" smtClean="0"/>
              <a:t>that killed 1,100 workers?(Cite answer)</a:t>
            </a:r>
          </a:p>
          <a:p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547664" y="2924944"/>
            <a:ext cx="8604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</a:t>
            </a:r>
            <a:r>
              <a:rPr lang="en-US" sz="2400" b="1" dirty="0" smtClean="0"/>
              <a:t>.) How has American purchases of clothing </a:t>
            </a:r>
          </a:p>
          <a:p>
            <a:r>
              <a:rPr lang="en-US" sz="2400" b="1" dirty="0" smtClean="0"/>
              <a:t>evolved over time? (Cite answer)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44982" y="3905292"/>
            <a:ext cx="8604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4.) How much (in USD) does the average garment</a:t>
            </a:r>
          </a:p>
          <a:p>
            <a:r>
              <a:rPr lang="en-US" sz="2400" b="1" dirty="0"/>
              <a:t>worker in _____ earn per month? (Cite answer)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47664" y="5013176"/>
            <a:ext cx="86044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TABLE DISCUSSION: What is/should be most </a:t>
            </a:r>
          </a:p>
          <a:p>
            <a:r>
              <a:rPr lang="en-US" sz="2400" b="1" dirty="0" smtClean="0"/>
              <a:t>important to consumers: </a:t>
            </a:r>
          </a:p>
          <a:p>
            <a:r>
              <a:rPr lang="en-US" sz="2400" b="1" dirty="0" smtClean="0"/>
              <a:t>saving money or protecting fellow human beings?</a:t>
            </a:r>
          </a:p>
          <a:p>
            <a:r>
              <a:rPr lang="en-US" sz="2400" b="1" dirty="0" smtClean="0"/>
              <a:t>Be prepared to share your reflections with the </a:t>
            </a:r>
          </a:p>
          <a:p>
            <a:r>
              <a:rPr lang="en-US" sz="2400" b="1" dirty="0" smtClean="0"/>
              <a:t>class</a:t>
            </a:r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1299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80120" y="548680"/>
            <a:ext cx="9243542" cy="460648"/>
          </a:xfrm>
        </p:spPr>
        <p:txBody>
          <a:bodyPr/>
          <a:lstStyle/>
          <a:p>
            <a:r>
              <a:rPr lang="en-US" sz="4800" b="1" dirty="0" smtClean="0">
                <a:solidFill>
                  <a:schemeClr val="tx1"/>
                </a:solidFill>
              </a:rPr>
              <a:t>To complete your journal</a:t>
            </a:r>
          </a:p>
          <a:p>
            <a:r>
              <a:rPr lang="en-US" sz="4800" b="1" dirty="0" smtClean="0">
                <a:solidFill>
                  <a:schemeClr val="tx1"/>
                </a:solidFill>
              </a:rPr>
              <a:t>entry, answer these questions: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700808"/>
            <a:ext cx="86044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-What I learned (1-2 sentences)</a:t>
            </a:r>
          </a:p>
          <a:p>
            <a:endParaRPr lang="en-US" sz="3200" b="1" dirty="0" smtClean="0"/>
          </a:p>
          <a:p>
            <a:r>
              <a:rPr lang="en-US" sz="3200" b="1" dirty="0" smtClean="0"/>
              <a:t>-Evidence of Mastery: Write a 3 sentence </a:t>
            </a:r>
          </a:p>
          <a:p>
            <a:r>
              <a:rPr lang="en-US" sz="3200" b="1" dirty="0" smtClean="0"/>
              <a:t>summary of today’s lesson</a:t>
            </a:r>
            <a:endParaRPr lang="en-US" sz="3600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7504" y="5229200"/>
            <a:ext cx="9036496" cy="46064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 dirty="0" smtClean="0"/>
              <a:t>** Please rate this lesson (on a scale</a:t>
            </a:r>
          </a:p>
          <a:p>
            <a:pPr>
              <a:spcBef>
                <a:spcPts val="0"/>
              </a:spcBef>
            </a:pPr>
            <a:r>
              <a:rPr lang="en-US" sz="2800" dirty="0" smtClean="0"/>
              <a:t>of 1-10) on a small piece of paper </a:t>
            </a:r>
          </a:p>
          <a:p>
            <a:pPr>
              <a:spcBef>
                <a:spcPts val="0"/>
              </a:spcBef>
            </a:pPr>
            <a:r>
              <a:rPr lang="en-US" sz="2800" dirty="0" smtClean="0"/>
              <a:t>and place it in the ballot box before </a:t>
            </a:r>
          </a:p>
          <a:p>
            <a:pPr>
              <a:spcBef>
                <a:spcPts val="0"/>
              </a:spcBef>
            </a:pPr>
            <a:r>
              <a:rPr lang="en-US" sz="2800" dirty="0" smtClean="0"/>
              <a:t>leaving.  If you have any ideas for</a:t>
            </a:r>
          </a:p>
          <a:p>
            <a:pPr>
              <a:spcBef>
                <a:spcPts val="0"/>
              </a:spcBef>
            </a:pPr>
            <a:r>
              <a:rPr lang="en-US" sz="2800" dirty="0" smtClean="0"/>
              <a:t>Improvement, please include them.</a:t>
            </a:r>
          </a:p>
          <a:p>
            <a:pPr>
              <a:spcBef>
                <a:spcPts val="0"/>
              </a:spcBef>
            </a:pPr>
            <a:r>
              <a:rPr lang="en-US" sz="2800" dirty="0" smtClean="0"/>
              <a:t>Thank you </a:t>
            </a:r>
            <a:r>
              <a:rPr lang="en-US" sz="2800" dirty="0" smtClean="0">
                <a:sym typeface="Wingdings" panose="05000000000000000000" pitchFamily="2" charset="2"/>
              </a:rPr>
              <a:t></a:t>
            </a:r>
            <a:endParaRPr lang="en-US" sz="2800" dirty="0"/>
          </a:p>
          <a:p>
            <a:pPr>
              <a:spcBef>
                <a:spcPts val="0"/>
              </a:spcBef>
            </a:pPr>
            <a:endParaRPr lang="en-US" sz="3200" dirty="0"/>
          </a:p>
        </p:txBody>
      </p:sp>
      <p:pic>
        <p:nvPicPr>
          <p:cNvPr id="1026" name="Picture 2" descr="http://www.meetgypsy.com/dud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362" y="3861048"/>
            <a:ext cx="30480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92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 </a:t>
            </a:r>
            <a:r>
              <a:rPr lang="en-US" altLang="ko-KR" dirty="0" smtClean="0">
                <a:solidFill>
                  <a:schemeClr val="tx1"/>
                </a:solidFill>
              </a:rPr>
              <a:t>Today’s Standards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7504" y="2420888"/>
            <a:ext cx="9036496" cy="46064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 dirty="0"/>
              <a:t>E.1 </a:t>
            </a:r>
            <a:r>
              <a:rPr lang="en-US" sz="2800" dirty="0" smtClean="0"/>
              <a:t>Define </a:t>
            </a:r>
            <a:r>
              <a:rPr lang="en-US" sz="2800" dirty="0"/>
              <a:t>each of the productive </a:t>
            </a:r>
            <a:r>
              <a:rPr lang="en-US" sz="2800" dirty="0" smtClean="0"/>
              <a:t>resources (natural</a:t>
            </a:r>
            <a:r>
              <a:rPr lang="en-US" sz="2800" dirty="0"/>
              <a:t>, </a:t>
            </a:r>
            <a:endParaRPr lang="en-US" sz="2800" dirty="0" smtClean="0"/>
          </a:p>
          <a:p>
            <a:pPr>
              <a:spcBef>
                <a:spcPts val="0"/>
              </a:spcBef>
            </a:pPr>
            <a:r>
              <a:rPr lang="en-US" sz="2800" dirty="0" smtClean="0"/>
              <a:t>human</a:t>
            </a:r>
            <a:r>
              <a:rPr lang="en-US" sz="2800" dirty="0"/>
              <a:t>, capital) and </a:t>
            </a:r>
            <a:r>
              <a:rPr lang="en-US" sz="2800" dirty="0" smtClean="0"/>
              <a:t>explain </a:t>
            </a:r>
            <a:r>
              <a:rPr lang="en-US" sz="2800" dirty="0"/>
              <a:t>why </a:t>
            </a:r>
            <a:r>
              <a:rPr lang="en-US" sz="2800" dirty="0" smtClean="0"/>
              <a:t>they are </a:t>
            </a:r>
            <a:r>
              <a:rPr lang="en-US" sz="2800" dirty="0"/>
              <a:t>necessary for the production of goods and </a:t>
            </a:r>
            <a:r>
              <a:rPr lang="en-US" sz="2800" dirty="0" smtClean="0"/>
              <a:t>services.</a:t>
            </a:r>
          </a:p>
          <a:p>
            <a:r>
              <a:rPr lang="en-US" sz="2800" dirty="0"/>
              <a:t>E.2 </a:t>
            </a:r>
            <a:r>
              <a:rPr lang="en-US" sz="2800" dirty="0" smtClean="0"/>
              <a:t>Explain </a:t>
            </a:r>
            <a:r>
              <a:rPr lang="en-US" sz="2800" dirty="0"/>
              <a:t>how consumers and producers confront the condition of scarcity, by making </a:t>
            </a:r>
            <a:r>
              <a:rPr lang="en-US" sz="2800" dirty="0" smtClean="0"/>
              <a:t>choices </a:t>
            </a:r>
            <a:r>
              <a:rPr lang="en-US" sz="2800" dirty="0"/>
              <a:t>that </a:t>
            </a:r>
            <a:r>
              <a:rPr lang="en-US" sz="2800" dirty="0" smtClean="0"/>
              <a:t>involve</a:t>
            </a:r>
          </a:p>
          <a:p>
            <a:r>
              <a:rPr lang="en-US" sz="2800" dirty="0" smtClean="0"/>
              <a:t> </a:t>
            </a:r>
            <a:r>
              <a:rPr lang="en-US" sz="2800" dirty="0"/>
              <a:t>opportunity costs and tradeoffs.</a:t>
            </a:r>
          </a:p>
          <a:p>
            <a:pPr>
              <a:spcBef>
                <a:spcPts val="0"/>
              </a:spcBef>
            </a:pP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3876606"/>
            <a:ext cx="860444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 your journal, complete the following: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-put today’s date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-write the standard #s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-write what you already know about this standard 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	(2-3 sentences)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-Write the key factors for success (2-3 sentences; </a:t>
            </a:r>
            <a:r>
              <a:rPr lang="en-US" sz="2000" i="1" dirty="0" smtClean="0"/>
              <a:t>What can you do to ensure you master this standard</a:t>
            </a:r>
            <a:r>
              <a:rPr lang="en-US" sz="2000" dirty="0" smtClean="0"/>
              <a:t>?)</a:t>
            </a:r>
          </a:p>
          <a:p>
            <a:endParaRPr lang="en-US" sz="2000" dirty="0"/>
          </a:p>
          <a:p>
            <a:pPr algn="ctr"/>
            <a:r>
              <a:rPr lang="en-US" sz="2400" b="1" dirty="0" smtClean="0"/>
              <a:t>Be done by 9:10 AM </a:t>
            </a:r>
            <a:r>
              <a:rPr lang="en-US" sz="2400" b="1" dirty="0" smtClean="0">
                <a:sym typeface="Wingdings" panose="05000000000000000000" pitchFamily="2" charset="2"/>
              </a:rPr>
              <a:t>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9176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http://www.ingenesist.com/wp-content/uploads/2008/10/6g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85167"/>
            <a:ext cx="6912768" cy="556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03648" y="5604310"/>
            <a:ext cx="8604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Physical Capital: Factories, machines, tools, etc.</a:t>
            </a:r>
          </a:p>
          <a:p>
            <a:r>
              <a:rPr lang="en-US" sz="2400" b="1" dirty="0" smtClean="0"/>
              <a:t>Human Capital: Knowledge, skills, education, etc.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0944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1308090"/>
              </p:ext>
            </p:extLst>
          </p:nvPr>
        </p:nvGraphicFramePr>
        <p:xfrm>
          <a:off x="883052" y="-171400"/>
          <a:ext cx="8229600" cy="1728192"/>
        </p:xfrm>
        <a:graphic>
          <a:graphicData uri="http://schemas.openxmlformats.org/drawingml/2006/table">
            <a:tbl>
              <a:tblPr/>
              <a:tblGrid>
                <a:gridCol w="8229600"/>
              </a:tblGrid>
              <a:tr h="1728192">
                <a:tc>
                  <a:txBody>
                    <a:bodyPr/>
                    <a:lstStyle/>
                    <a:p>
                      <a:pPr algn="ctr"/>
                      <a:r>
                        <a:rPr lang="en-US" sz="6000" u="sng" dirty="0" smtClean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Goods</a:t>
                      </a:r>
                      <a:r>
                        <a:rPr lang="en-US" sz="6000" u="none" dirty="0" smtClean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 v. </a:t>
                      </a:r>
                      <a:r>
                        <a:rPr lang="en-US" sz="6000" u="sng" dirty="0" smtClean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Services</a:t>
                      </a:r>
                      <a:endParaRPr lang="en-US" u="sng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75656" y="1772816"/>
            <a:ext cx="30243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Tangible</a:t>
            </a:r>
          </a:p>
          <a:p>
            <a:pPr algn="ctr"/>
            <a:r>
              <a:rPr lang="en-US" sz="3600" dirty="0" smtClean="0"/>
              <a:t>Replaceable</a:t>
            </a:r>
          </a:p>
          <a:p>
            <a:pPr algn="ctr"/>
            <a:r>
              <a:rPr lang="en-US" sz="3600" dirty="0" smtClean="0"/>
              <a:t>OWNERSHIP</a:t>
            </a:r>
          </a:p>
          <a:p>
            <a:pPr algn="ctr"/>
            <a:r>
              <a:rPr lang="en-US" sz="3600" dirty="0"/>
              <a:t>L</a:t>
            </a:r>
            <a:r>
              <a:rPr lang="en-US" sz="3600" dirty="0" smtClean="0"/>
              <a:t>ongevity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5066278" y="1785692"/>
            <a:ext cx="38982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Intangible</a:t>
            </a:r>
          </a:p>
          <a:p>
            <a:pPr algn="ctr"/>
            <a:r>
              <a:rPr lang="en-US" sz="3600" dirty="0" smtClean="0"/>
              <a:t>Non-Replaceable</a:t>
            </a:r>
          </a:p>
          <a:p>
            <a:pPr algn="ctr"/>
            <a:r>
              <a:rPr lang="en-US" sz="3600" dirty="0" smtClean="0"/>
              <a:t>NO OWNERSHIP</a:t>
            </a:r>
          </a:p>
          <a:p>
            <a:pPr algn="ctr"/>
            <a:r>
              <a:rPr lang="en-US" sz="3600" dirty="0" smtClean="0"/>
              <a:t>Fleeting</a:t>
            </a:r>
            <a:endParaRPr lang="en-US" sz="3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074" y="4333027"/>
            <a:ext cx="20955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http://images.nymag.com/news/intelligencer/features/brittany070305_5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515" y="4266925"/>
            <a:ext cx="2957736" cy="198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99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60648"/>
            <a:ext cx="8229600" cy="460648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GREEN CARDS!</a:t>
            </a:r>
            <a:endParaRPr lang="en-US" sz="4800" b="1" dirty="0">
              <a:solidFill>
                <a:schemeClr val="tx1"/>
              </a:solidFill>
            </a:endParaRPr>
          </a:p>
        </p:txBody>
      </p:sp>
      <p:pic>
        <p:nvPicPr>
          <p:cNvPr id="10242" name="Picture 2" descr="C:\Users\goan_r\Pictures\b6ef217b870e224176ab55df2fd25b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528763"/>
            <a:ext cx="5715000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59832" y="5445224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Teacher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1309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60648"/>
            <a:ext cx="8229600" cy="460648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GREEN CARDS!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49555" y="5517232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Granny Panties</a:t>
            </a:r>
            <a:endParaRPr lang="en-US" sz="3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908720"/>
            <a:ext cx="3300189" cy="442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163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60648"/>
            <a:ext cx="8229600" cy="460648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GREEN CARDS!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49555" y="5517232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Police Officer</a:t>
            </a:r>
            <a:endParaRPr lang="en-US" sz="36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555" y="980728"/>
            <a:ext cx="3290597" cy="439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49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60648"/>
            <a:ext cx="8229600" cy="460648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GREEN CARDS!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49555" y="5517232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Computer</a:t>
            </a:r>
            <a:endParaRPr lang="en-US" sz="3600" dirty="0"/>
          </a:p>
        </p:txBody>
      </p:sp>
      <p:pic>
        <p:nvPicPr>
          <p:cNvPr id="13314" name="Picture 2" descr="http://www.mille-soeren.dk/07_Clipart_JPG_GIF/12_funny_computer/Computer_time_to_upgra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40768"/>
            <a:ext cx="5302853" cy="379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68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60648"/>
            <a:ext cx="8229600" cy="460648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LONGEST HAIR!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49555" y="5517232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Car</a:t>
            </a:r>
            <a:endParaRPr lang="en-US" sz="3600" dirty="0"/>
          </a:p>
        </p:txBody>
      </p:sp>
      <p:pic>
        <p:nvPicPr>
          <p:cNvPr id="15362" name="Picture 2" descr="http://icdn2.digitaltrends.com/image/3-4-million-w-motors-lykan-hypersport_0012-720x480-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522" y="1196752"/>
            <a:ext cx="5886450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26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 </a:t>
            </a:r>
            <a:r>
              <a:rPr lang="en-US" altLang="ko-KR" dirty="0" smtClean="0">
                <a:solidFill>
                  <a:schemeClr val="tx1"/>
                </a:solidFill>
              </a:rPr>
              <a:t>Today’s Standards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770" y="2708920"/>
            <a:ext cx="9217024" cy="460648"/>
          </a:xfrm>
        </p:spPr>
        <p:txBody>
          <a:bodyPr/>
          <a:lstStyle/>
          <a:p>
            <a:r>
              <a:rPr lang="en-US" sz="2400" dirty="0" smtClean="0"/>
              <a:t>E.43 Define </a:t>
            </a:r>
            <a:r>
              <a:rPr lang="en-US" sz="2400" dirty="0"/>
              <a:t>aggregate supply and demand, </a:t>
            </a:r>
            <a:r>
              <a:rPr lang="en-US" sz="2400" u="sng" dirty="0"/>
              <a:t>Gross </a:t>
            </a:r>
            <a:endParaRPr lang="en-US" sz="2400" u="sng" dirty="0" smtClean="0"/>
          </a:p>
          <a:p>
            <a:r>
              <a:rPr lang="en-US" sz="2400" u="sng" dirty="0" smtClean="0"/>
              <a:t>Domestic </a:t>
            </a:r>
            <a:r>
              <a:rPr lang="en-US" sz="2400" u="sng" dirty="0"/>
              <a:t>Product (GDP), </a:t>
            </a:r>
            <a:r>
              <a:rPr lang="en-US" sz="2400" dirty="0" smtClean="0"/>
              <a:t>economic growth</a:t>
            </a:r>
            <a:r>
              <a:rPr lang="en-US" sz="2400" dirty="0"/>
              <a:t>, </a:t>
            </a:r>
            <a:r>
              <a:rPr lang="en-US" sz="2400" dirty="0" smtClean="0"/>
              <a:t>unemployment</a:t>
            </a:r>
            <a:r>
              <a:rPr lang="en-US" sz="2400" dirty="0"/>
              <a:t>, and </a:t>
            </a:r>
            <a:endParaRPr lang="en-US" sz="2400" dirty="0" smtClean="0"/>
          </a:p>
          <a:p>
            <a:r>
              <a:rPr lang="en-US" sz="2400" dirty="0" smtClean="0"/>
              <a:t>inflation</a:t>
            </a:r>
            <a:r>
              <a:rPr lang="en-US" sz="2400" dirty="0"/>
              <a:t>.</a:t>
            </a:r>
          </a:p>
          <a:p>
            <a:r>
              <a:rPr lang="en-US" sz="2400" dirty="0" smtClean="0"/>
              <a:t>E.44 Explain </a:t>
            </a:r>
            <a:r>
              <a:rPr lang="en-US" sz="2400" dirty="0"/>
              <a:t>how </a:t>
            </a:r>
            <a:r>
              <a:rPr lang="en-US" sz="2400" u="sng" dirty="0"/>
              <a:t>Gross Domestic Product (GDP), </a:t>
            </a:r>
            <a:r>
              <a:rPr lang="en-US" sz="2400" dirty="0" smtClean="0"/>
              <a:t>economic </a:t>
            </a:r>
          </a:p>
          <a:p>
            <a:r>
              <a:rPr lang="en-US" sz="2400" dirty="0" smtClean="0"/>
              <a:t>growth</a:t>
            </a:r>
            <a:r>
              <a:rPr lang="en-US" sz="2400" dirty="0"/>
              <a:t>, unemployment, </a:t>
            </a:r>
            <a:r>
              <a:rPr lang="en-US" sz="2400" dirty="0" smtClean="0"/>
              <a:t>and </a:t>
            </a:r>
            <a:r>
              <a:rPr lang="en-US" sz="2400" dirty="0"/>
              <a:t>inflation are </a:t>
            </a:r>
            <a:r>
              <a:rPr lang="en-US" sz="2400" dirty="0" smtClean="0"/>
              <a:t>calculated.</a:t>
            </a:r>
          </a:p>
          <a:p>
            <a:r>
              <a:rPr lang="en-US" sz="2400" dirty="0" smtClean="0"/>
              <a:t>E.54 Examine </a:t>
            </a:r>
            <a:r>
              <a:rPr lang="en-US" sz="2400" dirty="0"/>
              <a:t>evidence in informational texts to explain the benefits of trade </a:t>
            </a:r>
            <a:r>
              <a:rPr lang="en-US" sz="2400" dirty="0" smtClean="0"/>
              <a:t>among individuals</a:t>
            </a:r>
            <a:r>
              <a:rPr lang="en-US" sz="2400" dirty="0"/>
              <a:t>, regions, and </a:t>
            </a:r>
            <a:r>
              <a:rPr lang="en-US" sz="2400" dirty="0" smtClean="0"/>
              <a:t>countries</a:t>
            </a:r>
            <a:r>
              <a:rPr lang="en-US" sz="2400" dirty="0"/>
              <a:t>.</a:t>
            </a:r>
          </a:p>
          <a:p>
            <a:endParaRPr lang="en-US" sz="2800" dirty="0"/>
          </a:p>
          <a:p>
            <a:pPr>
              <a:spcBef>
                <a:spcPts val="0"/>
              </a:spcBef>
            </a:pP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827584" y="3952845"/>
            <a:ext cx="860444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 your journal, complete the following: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-put today’s date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-write the standard #s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-write what you already know about this standard 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	(2-3 sentences)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-Write the key factors for success (2-3 sentences; </a:t>
            </a:r>
            <a:r>
              <a:rPr lang="en-US" sz="2000" i="1" dirty="0" smtClean="0"/>
              <a:t>What can you do to ensure you master this standard</a:t>
            </a:r>
            <a:r>
              <a:rPr lang="en-US" sz="2000" dirty="0" smtClean="0"/>
              <a:t>?)</a:t>
            </a:r>
          </a:p>
          <a:p>
            <a:endParaRPr lang="en-US" sz="2000" dirty="0"/>
          </a:p>
          <a:p>
            <a:pPr algn="ctr"/>
            <a:r>
              <a:rPr lang="en-US" sz="2400" b="1" dirty="0" smtClean="0"/>
              <a:t>Be done by 9:10 AM </a:t>
            </a:r>
            <a:r>
              <a:rPr lang="en-US" sz="2400" b="1" dirty="0" smtClean="0">
                <a:sym typeface="Wingdings" panose="05000000000000000000" pitchFamily="2" charset="2"/>
              </a:rPr>
              <a:t>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2623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60648"/>
            <a:ext cx="8229600" cy="460648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YOUNGEST!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49555" y="5517232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Gasoline</a:t>
            </a:r>
            <a:endParaRPr lang="en-US" sz="36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384" y="980727"/>
            <a:ext cx="3843816" cy="4411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341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492" y="750403"/>
            <a:ext cx="8229600" cy="460648"/>
          </a:xfrm>
        </p:spPr>
        <p:txBody>
          <a:bodyPr/>
          <a:lstStyle/>
          <a:p>
            <a:r>
              <a:rPr lang="en-US" sz="4800" b="1" dirty="0" smtClean="0">
                <a:solidFill>
                  <a:schemeClr val="tx1"/>
                </a:solidFill>
              </a:rPr>
              <a:t>Can a good/service be</a:t>
            </a:r>
          </a:p>
          <a:p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smtClean="0">
                <a:solidFill>
                  <a:schemeClr val="tx1"/>
                </a:solidFill>
              </a:rPr>
              <a:t>   both a need and want?</a:t>
            </a:r>
            <a:endParaRPr lang="en-US" sz="4800" b="1" dirty="0">
              <a:solidFill>
                <a:schemeClr val="tx1"/>
              </a:solidFill>
            </a:endParaRPr>
          </a:p>
        </p:txBody>
      </p:sp>
      <p:pic>
        <p:nvPicPr>
          <p:cNvPr id="18439" name="Picture 7" descr="http://c.shld.net/rpx/i/s/i/spin/10109242/prod_1640978112??hei=64&amp;wid=64&amp;qlt=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93" y="2132856"/>
            <a:ext cx="1962150" cy="196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1" name="Picture 9" descr="http://icdn4.digitaltrends.com/image/screen-shot-2013-04-03-at-3-04-44-pm-816x55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195896"/>
            <a:ext cx="2709538" cy="183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483768" y="6021288"/>
            <a:ext cx="415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YELLOW CARDS!</a:t>
            </a:r>
            <a:endParaRPr lang="en-US" sz="3600" dirty="0"/>
          </a:p>
        </p:txBody>
      </p:sp>
      <p:pic>
        <p:nvPicPr>
          <p:cNvPr id="18443" name="Picture 11" descr="https://c2.staticflickr.com/6/5585/14402902290_d15f73503d_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717032"/>
            <a:ext cx="3312368" cy="219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66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60648"/>
            <a:ext cx="8229600" cy="460648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ONE LAST THING!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39752" y="5517232"/>
            <a:ext cx="4658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 smtClean="0"/>
              <a:t>Opportunity Cost</a:t>
            </a:r>
            <a:endParaRPr lang="en-US" sz="3600" u="sng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340768"/>
            <a:ext cx="4282777" cy="3935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113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8" y="1412776"/>
            <a:ext cx="8229600" cy="460648"/>
          </a:xfrm>
        </p:spPr>
        <p:txBody>
          <a:bodyPr/>
          <a:lstStyle/>
          <a:p>
            <a:r>
              <a:rPr lang="en-US" sz="4800" b="1" dirty="0" smtClean="0">
                <a:solidFill>
                  <a:schemeClr val="tx1"/>
                </a:solidFill>
              </a:rPr>
              <a:t>You have 45 seconds to</a:t>
            </a:r>
          </a:p>
          <a:p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smtClean="0">
                <a:solidFill>
                  <a:schemeClr val="tx1"/>
                </a:solidFill>
              </a:rPr>
              <a:t>   find a partner that you </a:t>
            </a:r>
          </a:p>
          <a:p>
            <a:r>
              <a:rPr lang="en-US" sz="4800" b="1" dirty="0" smtClean="0">
                <a:solidFill>
                  <a:schemeClr val="tx1"/>
                </a:solidFill>
              </a:rPr>
              <a:t>DO NOT ALREADY KNOW! </a:t>
            </a:r>
            <a:endParaRPr lang="en-US" sz="4800" b="1" dirty="0">
              <a:solidFill>
                <a:schemeClr val="tx1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633" y="3212976"/>
            <a:ext cx="5978972" cy="298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709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460648"/>
          </a:xfrm>
        </p:spPr>
        <p:txBody>
          <a:bodyPr/>
          <a:lstStyle/>
          <a:p>
            <a:r>
              <a:rPr lang="en-US" sz="4800" b="1" dirty="0" smtClean="0">
                <a:solidFill>
                  <a:schemeClr val="tx1"/>
                </a:solidFill>
              </a:rPr>
              <a:t>Final Assessment: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412776"/>
            <a:ext cx="860444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-You and your partner need to get a </a:t>
            </a:r>
          </a:p>
          <a:p>
            <a:r>
              <a:rPr lang="en-US" sz="3200" b="1" dirty="0" smtClean="0"/>
              <a:t>magazine or two </a:t>
            </a:r>
          </a:p>
          <a:p>
            <a:endParaRPr lang="en-US" sz="3200" b="1" dirty="0"/>
          </a:p>
          <a:p>
            <a:r>
              <a:rPr lang="en-US" sz="3200" b="1" dirty="0" smtClean="0"/>
              <a:t>-Together, you will cut out pictures of FIVE goods and THREE services.  </a:t>
            </a:r>
          </a:p>
          <a:p>
            <a:endParaRPr lang="en-US" sz="3200" b="1" dirty="0"/>
          </a:p>
          <a:p>
            <a:r>
              <a:rPr lang="en-US" sz="3200" b="1" dirty="0" smtClean="0"/>
              <a:t>-Paste them to a piece of paper.  Write </a:t>
            </a:r>
          </a:p>
          <a:p>
            <a:r>
              <a:rPr lang="en-US" sz="3200" b="1" dirty="0" smtClean="0"/>
              <a:t>your names and explain why each picture</a:t>
            </a:r>
          </a:p>
          <a:p>
            <a:r>
              <a:rPr lang="en-US" sz="3200" b="1" dirty="0" smtClean="0"/>
              <a:t> is either a good or service </a:t>
            </a:r>
          </a:p>
          <a:p>
            <a:r>
              <a:rPr lang="en-US" sz="3200" b="1" dirty="0"/>
              <a:t> </a:t>
            </a:r>
            <a:r>
              <a:rPr lang="en-US" sz="3200" b="1" dirty="0" smtClean="0"/>
              <a:t>    (1 sentence each)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96761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460648"/>
          </a:xfrm>
        </p:spPr>
        <p:txBody>
          <a:bodyPr/>
          <a:lstStyle/>
          <a:p>
            <a:r>
              <a:rPr lang="en-US" sz="4800" b="1" dirty="0" smtClean="0">
                <a:solidFill>
                  <a:schemeClr val="tx1"/>
                </a:solidFill>
              </a:rPr>
              <a:t>Thesis Examples: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412776"/>
            <a:ext cx="8604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1.) Teacher- What are the best months of </a:t>
            </a:r>
          </a:p>
          <a:p>
            <a:r>
              <a:rPr lang="en-US" sz="3200" b="1" dirty="0" smtClean="0"/>
              <a:t>the year?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2780928"/>
            <a:ext cx="8604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</a:t>
            </a:r>
            <a:r>
              <a:rPr lang="en-US" sz="3200" b="1" dirty="0" smtClean="0"/>
              <a:t>.) Best Nails- What are the best animals </a:t>
            </a:r>
          </a:p>
          <a:p>
            <a:r>
              <a:rPr lang="en-US" sz="3200" b="1" dirty="0" smtClean="0"/>
              <a:t>at the zoo?</a:t>
            </a:r>
            <a:endParaRPr lang="en-US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67544" y="4149080"/>
            <a:ext cx="8604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3</a:t>
            </a:r>
            <a:r>
              <a:rPr lang="en-US" sz="3200" b="1" dirty="0" smtClean="0"/>
              <a:t>.) Tallest- Who are the best singers of all time?</a:t>
            </a:r>
            <a:endParaRPr lang="en-US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67544" y="5445224"/>
            <a:ext cx="8604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Thesis Worksheet (Individual)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39120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80120" y="548680"/>
            <a:ext cx="9243542" cy="460648"/>
          </a:xfrm>
        </p:spPr>
        <p:txBody>
          <a:bodyPr/>
          <a:lstStyle/>
          <a:p>
            <a:r>
              <a:rPr lang="en-US" sz="4800" b="1" dirty="0" smtClean="0">
                <a:solidFill>
                  <a:schemeClr val="tx1"/>
                </a:solidFill>
              </a:rPr>
              <a:t>To complete your journal</a:t>
            </a:r>
          </a:p>
          <a:p>
            <a:r>
              <a:rPr lang="en-US" sz="4800" b="1" dirty="0" smtClean="0">
                <a:solidFill>
                  <a:schemeClr val="tx1"/>
                </a:solidFill>
              </a:rPr>
              <a:t>entry, answer these questions: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700808"/>
            <a:ext cx="86044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-What I learned (1-2 sentences)</a:t>
            </a:r>
          </a:p>
          <a:p>
            <a:endParaRPr lang="en-US" sz="3200" b="1" dirty="0" smtClean="0"/>
          </a:p>
          <a:p>
            <a:r>
              <a:rPr lang="en-US" sz="3200" b="1" dirty="0" smtClean="0"/>
              <a:t>-Evidence of Mastery: Write a 3 sentence </a:t>
            </a:r>
          </a:p>
          <a:p>
            <a:r>
              <a:rPr lang="en-US" sz="3200" b="1" dirty="0" smtClean="0"/>
              <a:t>summary of today’s lesson</a:t>
            </a:r>
            <a:endParaRPr lang="en-US" sz="3600" b="1" dirty="0"/>
          </a:p>
        </p:txBody>
      </p:sp>
      <p:pic>
        <p:nvPicPr>
          <p:cNvPr id="19458" name="Picture 2" descr="http://vignette2.wikia.nocookie.net/looneytunes/images/e/e1/All.jpg/revision/latest?cb=201503130208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768" y="3753283"/>
            <a:ext cx="4176464" cy="261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107504" y="5229200"/>
            <a:ext cx="4662264" cy="46064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400" dirty="0" smtClean="0"/>
              <a:t>** Please rate this lesson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(on a scale of 1-10) on a 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small piece of paper and 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place it in the ballot box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 before leaving.  If you have any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ideas for improvement, please 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include them.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Thank you </a:t>
            </a:r>
            <a:r>
              <a:rPr lang="en-US" sz="2400" dirty="0" smtClean="0">
                <a:sym typeface="Wingdings" panose="05000000000000000000" pitchFamily="2" charset="2"/>
              </a:rPr>
              <a:t></a:t>
            </a:r>
            <a:endParaRPr lang="en-US" sz="2400" dirty="0"/>
          </a:p>
          <a:p>
            <a:pPr>
              <a:spcBef>
                <a:spcPts val="0"/>
              </a:spcBef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6761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 </a:t>
            </a:r>
            <a:r>
              <a:rPr lang="en-US" altLang="ko-KR" dirty="0" smtClean="0">
                <a:solidFill>
                  <a:schemeClr val="tx1"/>
                </a:solidFill>
              </a:rPr>
              <a:t>Today’s Standards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341" y="2564904"/>
            <a:ext cx="9217024" cy="460648"/>
          </a:xfrm>
        </p:spPr>
        <p:txBody>
          <a:bodyPr/>
          <a:lstStyle/>
          <a:p>
            <a:r>
              <a:rPr lang="en-US" sz="2800" dirty="0" smtClean="0"/>
              <a:t>E37. Define </a:t>
            </a:r>
            <a:r>
              <a:rPr lang="en-US" sz="2800" dirty="0"/>
              <a:t>progressive, proportional, and regressive </a:t>
            </a:r>
            <a:endParaRPr lang="en-US" sz="2800" dirty="0" smtClean="0"/>
          </a:p>
          <a:p>
            <a:r>
              <a:rPr lang="en-US" sz="2800" dirty="0" smtClean="0"/>
              <a:t>taxation</a:t>
            </a:r>
          </a:p>
          <a:p>
            <a:endParaRPr lang="en-US" sz="2400" dirty="0"/>
          </a:p>
          <a:p>
            <a:r>
              <a:rPr lang="en-US" sz="2800" dirty="0" smtClean="0"/>
              <a:t>E.41 Analyze how </a:t>
            </a:r>
            <a:r>
              <a:rPr lang="en-US" sz="2800" dirty="0"/>
              <a:t>the government uses taxing </a:t>
            </a:r>
            <a:r>
              <a:rPr lang="en-US" sz="2800" dirty="0" smtClean="0"/>
              <a:t>and</a:t>
            </a:r>
          </a:p>
          <a:p>
            <a:r>
              <a:rPr lang="en-US" sz="2800" dirty="0" smtClean="0"/>
              <a:t> </a:t>
            </a:r>
            <a:r>
              <a:rPr lang="en-US" sz="2800" dirty="0"/>
              <a:t>spending decisions (fiscal policy) to </a:t>
            </a:r>
            <a:r>
              <a:rPr lang="en-US" sz="2800" dirty="0" smtClean="0"/>
              <a:t>promote </a:t>
            </a:r>
            <a:r>
              <a:rPr lang="en-US" sz="2800" dirty="0"/>
              <a:t>price </a:t>
            </a:r>
            <a:endParaRPr lang="en-US" sz="2800" dirty="0" smtClean="0"/>
          </a:p>
          <a:p>
            <a:r>
              <a:rPr lang="en-US" sz="2800" dirty="0" smtClean="0"/>
              <a:t>stability</a:t>
            </a:r>
            <a:r>
              <a:rPr lang="en-US" sz="2800" dirty="0"/>
              <a:t>, full employment, and economic growth</a:t>
            </a:r>
          </a:p>
          <a:p>
            <a:endParaRPr lang="en-US" sz="2800" dirty="0"/>
          </a:p>
          <a:p>
            <a:pPr>
              <a:spcBef>
                <a:spcPts val="0"/>
              </a:spcBef>
            </a:pP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3789040"/>
            <a:ext cx="860444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 your journal, complete the following: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-put today’s date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-write the standard #s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-write what you already know about this standard 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	(2-3 sentences)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-Write the key factors for success (2-3 sentences; </a:t>
            </a:r>
            <a:r>
              <a:rPr lang="en-US" sz="2000" i="1" dirty="0" smtClean="0"/>
              <a:t>What can you do to ensure you master this standard</a:t>
            </a:r>
            <a:r>
              <a:rPr lang="en-US" sz="2000" dirty="0" smtClean="0"/>
              <a:t>?)</a:t>
            </a:r>
          </a:p>
          <a:p>
            <a:endParaRPr lang="en-US" sz="2000" dirty="0"/>
          </a:p>
          <a:p>
            <a:pPr algn="ctr"/>
            <a:r>
              <a:rPr lang="en-US" sz="2400" b="1" dirty="0" smtClean="0"/>
              <a:t>Be done by 9:10 AM </a:t>
            </a:r>
            <a:r>
              <a:rPr lang="en-US" sz="2400" b="1" dirty="0" smtClean="0">
                <a:sym typeface="Wingdings" panose="05000000000000000000" pitchFamily="2" charset="2"/>
              </a:rPr>
              <a:t>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5965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Four Corners Activity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971600" y="1196752"/>
            <a:ext cx="8424936" cy="984656"/>
          </a:xfrm>
        </p:spPr>
        <p:txBody>
          <a:bodyPr/>
          <a:lstStyle/>
          <a:p>
            <a:pPr algn="ctr"/>
            <a:r>
              <a:rPr lang="en-US" sz="2800" dirty="0" smtClean="0"/>
              <a:t>1.) The rich should pay more in taxes than the middle and lower classes.</a:t>
            </a:r>
            <a:endParaRPr lang="en-US" sz="2800" dirty="0"/>
          </a:p>
        </p:txBody>
      </p:sp>
      <p:sp>
        <p:nvSpPr>
          <p:cNvPr id="6" name="Content Placeholder 3"/>
          <p:cNvSpPr>
            <a:spLocks noGrp="1"/>
          </p:cNvSpPr>
          <p:nvPr>
            <p:ph idx="10"/>
          </p:nvPr>
        </p:nvSpPr>
        <p:spPr>
          <a:xfrm>
            <a:off x="971600" y="2348880"/>
            <a:ext cx="8424936" cy="984656"/>
          </a:xfrm>
        </p:spPr>
        <p:txBody>
          <a:bodyPr/>
          <a:lstStyle/>
          <a:p>
            <a:pPr algn="ctr"/>
            <a:r>
              <a:rPr lang="en-US" sz="2800" dirty="0"/>
              <a:t>2</a:t>
            </a:r>
            <a:r>
              <a:rPr lang="en-US" sz="2800" dirty="0" smtClean="0"/>
              <a:t>.) Tennessee’s sales tax is too high and should be lowered or abolished.</a:t>
            </a:r>
          </a:p>
          <a:p>
            <a:pPr algn="ctr"/>
            <a:endParaRPr lang="en-US" sz="2800" dirty="0"/>
          </a:p>
        </p:txBody>
      </p:sp>
      <p:sp>
        <p:nvSpPr>
          <p:cNvPr id="7" name="Content Placeholder 3"/>
          <p:cNvSpPr>
            <a:spLocks noGrp="1"/>
          </p:cNvSpPr>
          <p:nvPr>
            <p:ph idx="10"/>
          </p:nvPr>
        </p:nvSpPr>
        <p:spPr>
          <a:xfrm>
            <a:off x="1115616" y="3717032"/>
            <a:ext cx="8028384" cy="984656"/>
          </a:xfrm>
        </p:spPr>
        <p:txBody>
          <a:bodyPr/>
          <a:lstStyle/>
          <a:p>
            <a:pPr algn="ctr"/>
            <a:r>
              <a:rPr lang="en-US" sz="2800" dirty="0" smtClean="0"/>
              <a:t>3.) The government should place an extra tax </a:t>
            </a:r>
          </a:p>
          <a:p>
            <a:pPr algn="ctr"/>
            <a:r>
              <a:rPr lang="en-US" sz="2800" dirty="0" smtClean="0"/>
              <a:t>on goods/services that are harmful to the </a:t>
            </a:r>
          </a:p>
          <a:p>
            <a:pPr algn="ctr"/>
            <a:r>
              <a:rPr lang="en-US" sz="2800" dirty="0" smtClean="0"/>
              <a:t>environment, health, etc.</a:t>
            </a: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0504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  <p:bldP spid="7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Tariffs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1187624" y="5517232"/>
            <a:ext cx="7956376" cy="984656"/>
          </a:xfrm>
        </p:spPr>
        <p:txBody>
          <a:bodyPr/>
          <a:lstStyle/>
          <a:p>
            <a:pPr algn="ctr"/>
            <a:r>
              <a:rPr lang="en-US" sz="2800" dirty="0" smtClean="0"/>
              <a:t>Also called customs  </a:t>
            </a:r>
            <a:endParaRPr lang="en-US" sz="28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980728"/>
            <a:ext cx="6984776" cy="4248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400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467" y="1855544"/>
            <a:ext cx="7740352" cy="1069514"/>
          </a:xfrm>
        </p:spPr>
        <p:txBody>
          <a:bodyPr/>
          <a:lstStyle/>
          <a:p>
            <a:pPr algn="ctr"/>
            <a:r>
              <a:rPr lang="en-US" dirty="0" smtClean="0"/>
              <a:t>Why Do We Study Economics</a:t>
            </a:r>
            <a:r>
              <a:rPr lang="en-US" dirty="0" smtClean="0"/>
              <a:t>?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Edmodo &amp; </a:t>
            </a:r>
            <a:r>
              <a:rPr lang="en-US" dirty="0" err="1" smtClean="0"/>
              <a:t>Padlet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002518"/>
            <a:ext cx="3745535" cy="27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251" y="3933056"/>
            <a:ext cx="3613116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577" y="3845690"/>
            <a:ext cx="18669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207586"/>
            <a:ext cx="2371725" cy="2149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07587"/>
            <a:ext cx="2143125" cy="236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78488" y="4350023"/>
            <a:ext cx="181504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 smtClean="0"/>
              <a:t>Recession</a:t>
            </a:r>
          </a:p>
          <a:p>
            <a:pPr algn="ctr"/>
            <a:r>
              <a:rPr lang="en-US" sz="2400" b="1" dirty="0" smtClean="0"/>
              <a:t>vs.</a:t>
            </a:r>
          </a:p>
          <a:p>
            <a:pPr algn="ctr"/>
            <a:r>
              <a:rPr lang="en-US" sz="2400" b="1" u="sng" dirty="0" smtClean="0"/>
              <a:t>Depression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23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Income Tax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1111101" y="4995967"/>
            <a:ext cx="7956376" cy="984656"/>
          </a:xfrm>
        </p:spPr>
        <p:txBody>
          <a:bodyPr/>
          <a:lstStyle/>
          <a:p>
            <a:pPr algn="ctr"/>
            <a:r>
              <a:rPr lang="en-US" sz="2800" dirty="0" smtClean="0"/>
              <a:t>-”Pay as you go”</a:t>
            </a:r>
          </a:p>
          <a:p>
            <a:pPr algn="ctr"/>
            <a:r>
              <a:rPr lang="en-US" sz="2800" dirty="0" smtClean="0"/>
              <a:t>-IRS</a:t>
            </a:r>
          </a:p>
          <a:p>
            <a:pPr algn="ctr"/>
            <a:r>
              <a:rPr lang="en-US" sz="2800" dirty="0" smtClean="0"/>
              <a:t>-pays for welfare programs, parks, interstates, etc.</a:t>
            </a:r>
            <a:endParaRPr lang="en-US" sz="2800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836712"/>
            <a:ext cx="3578126" cy="421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893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Sales Tax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1043608" y="5661248"/>
            <a:ext cx="7956376" cy="984656"/>
          </a:xfrm>
        </p:spPr>
        <p:txBody>
          <a:bodyPr/>
          <a:lstStyle/>
          <a:p>
            <a:pPr algn="ctr"/>
            <a:r>
              <a:rPr lang="en-US" sz="2800" dirty="0" smtClean="0"/>
              <a:t>-state/local tax on goods/services</a:t>
            </a:r>
          </a:p>
          <a:p>
            <a:pPr algn="ctr"/>
            <a:r>
              <a:rPr lang="en-US" sz="2800" dirty="0" smtClean="0"/>
              <a:t>-varies by location</a:t>
            </a:r>
            <a:endParaRPr lang="en-US" sz="2800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052736"/>
            <a:ext cx="7183661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006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836712"/>
            <a:ext cx="60960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571" y="4305064"/>
            <a:ext cx="428625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011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38" y="0"/>
            <a:ext cx="5876925" cy="779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47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Flat Tax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1043608" y="5085184"/>
            <a:ext cx="7956376" cy="984656"/>
          </a:xfrm>
        </p:spPr>
        <p:txBody>
          <a:bodyPr/>
          <a:lstStyle/>
          <a:p>
            <a:pPr algn="ctr"/>
            <a:r>
              <a:rPr lang="en-US" sz="2800" dirty="0" smtClean="0"/>
              <a:t>-Also known as proportional</a:t>
            </a:r>
          </a:p>
          <a:p>
            <a:pPr algn="ctr"/>
            <a:r>
              <a:rPr lang="en-US" sz="2800" dirty="0" smtClean="0"/>
              <a:t>-Everyone pays the same percentage</a:t>
            </a:r>
          </a:p>
          <a:p>
            <a:pPr algn="ctr"/>
            <a:r>
              <a:rPr lang="en-US" sz="2800" dirty="0" smtClean="0"/>
              <a:t>-Pros/Cons?</a:t>
            </a:r>
            <a:endParaRPr lang="en-US" sz="28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908720"/>
            <a:ext cx="6048672" cy="3992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926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Progressive Tax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1043608" y="4869160"/>
            <a:ext cx="7956376" cy="984656"/>
          </a:xfrm>
        </p:spPr>
        <p:txBody>
          <a:bodyPr/>
          <a:lstStyle/>
          <a:p>
            <a:pPr algn="ctr"/>
            <a:r>
              <a:rPr lang="en-US" sz="2800" dirty="0" smtClean="0"/>
              <a:t>-Also known as graduated</a:t>
            </a:r>
          </a:p>
          <a:p>
            <a:pPr algn="ctr"/>
            <a:r>
              <a:rPr lang="en-US" sz="2800" dirty="0" smtClean="0"/>
              <a:t>-”The more you earn, the more you pay”</a:t>
            </a:r>
          </a:p>
          <a:p>
            <a:pPr algn="ctr"/>
            <a:r>
              <a:rPr lang="en-US" sz="2800" dirty="0" smtClean="0"/>
              <a:t>-Pros/Cons?</a:t>
            </a:r>
            <a:endParaRPr lang="en-US" sz="2800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939" y="887166"/>
            <a:ext cx="5360411" cy="381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67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8136904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622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Regressive Tax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1111101" y="5062354"/>
            <a:ext cx="7956376" cy="984656"/>
          </a:xfrm>
        </p:spPr>
        <p:txBody>
          <a:bodyPr/>
          <a:lstStyle/>
          <a:p>
            <a:pPr algn="ctr"/>
            <a:r>
              <a:rPr lang="en-US" sz="2800" dirty="0" smtClean="0"/>
              <a:t>-Tax rate lowers as income increases</a:t>
            </a:r>
          </a:p>
          <a:p>
            <a:pPr algn="ctr"/>
            <a:r>
              <a:rPr lang="en-US" sz="2800" dirty="0" smtClean="0"/>
              <a:t>-Pros/Cons?</a:t>
            </a:r>
            <a:endParaRPr lang="en-US" sz="2800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80728"/>
            <a:ext cx="5787107" cy="406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764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Excise (Sin) Tax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" y="934378"/>
            <a:ext cx="3771460" cy="5387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80181"/>
            <a:ext cx="5176648" cy="292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844927"/>
            <a:ext cx="1720264" cy="1720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934377"/>
            <a:ext cx="1581869" cy="167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05059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226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3998" y="116632"/>
            <a:ext cx="7524328" cy="106951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Thesis/Outline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712" y="3501008"/>
            <a:ext cx="6707088" cy="460648"/>
          </a:xfrm>
        </p:spPr>
        <p:txBody>
          <a:bodyPr/>
          <a:lstStyle/>
          <a:p>
            <a:pPr algn="ctr"/>
            <a:r>
              <a:rPr lang="en-US" sz="3600" dirty="0" smtClean="0"/>
              <a:t>Differentiate between a </a:t>
            </a:r>
          </a:p>
          <a:p>
            <a:pPr algn="ctr"/>
            <a:r>
              <a:rPr lang="en-US" sz="3600" dirty="0" smtClean="0"/>
              <a:t>progressive, regressive, and flat tax. </a:t>
            </a:r>
          </a:p>
          <a:p>
            <a:pPr algn="ctr"/>
            <a:r>
              <a:rPr lang="en-US" sz="3600" dirty="0" smtClean="0"/>
              <a:t> Which tax is best for all </a:t>
            </a:r>
          </a:p>
          <a:p>
            <a:pPr algn="ctr"/>
            <a:r>
              <a:rPr lang="en-US" sz="3600" dirty="0" smtClean="0"/>
              <a:t>economic classes?</a:t>
            </a:r>
          </a:p>
          <a:p>
            <a:pPr algn="ctr"/>
            <a:endParaRPr lang="en-US" sz="3600" dirty="0"/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0903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0"/>
            <a:ext cx="7740352" cy="1069514"/>
          </a:xfrm>
        </p:spPr>
        <p:txBody>
          <a:bodyPr/>
          <a:lstStyle/>
          <a:p>
            <a:r>
              <a:rPr lang="en-US" dirty="0" smtClean="0"/>
              <a:t>Why Do We Study Economics?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i.perezhilton.com/wp-content/uploads/2013/03/adele-offered-beauty-contract%281%29__oP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0907">
            <a:off x="441309" y="1359169"/>
            <a:ext cx="3025423" cy="298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theimaginativeconservative.org/wp-content/uploads/2013/09/vis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9956">
            <a:off x="5259832" y="1384295"/>
            <a:ext cx="3484125" cy="298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357438"/>
            <a:ext cx="3528392" cy="2943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962972" y="5301209"/>
            <a:ext cx="8604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/>
              <a:t>Globalization</a:t>
            </a:r>
            <a:endParaRPr lang="en-US" sz="3200" b="1" u="sng" dirty="0"/>
          </a:p>
        </p:txBody>
      </p:sp>
    </p:spTree>
    <p:extLst>
      <p:ext uri="{BB962C8B-B14F-4D97-AF65-F5344CB8AC3E}">
        <p14:creationId xmlns:p14="http://schemas.microsoft.com/office/powerpoint/2010/main" val="387501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Tea Party!!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1187624" y="1988840"/>
            <a:ext cx="7956376" cy="984656"/>
          </a:xfrm>
        </p:spPr>
        <p:txBody>
          <a:bodyPr/>
          <a:lstStyle/>
          <a:p>
            <a:pPr algn="ctr"/>
            <a:r>
              <a:rPr lang="en-US" sz="2800" dirty="0" smtClean="0"/>
              <a:t>-Get in groups based on the #s on your card.</a:t>
            </a:r>
          </a:p>
          <a:p>
            <a:pPr algn="ctr"/>
            <a:r>
              <a:rPr lang="en-US" sz="2800" dirty="0" smtClean="0"/>
              <a:t>Each individual will be assigned an economic class: the wealthiest 1%, upper middle class, </a:t>
            </a:r>
          </a:p>
          <a:p>
            <a:pPr algn="ctr"/>
            <a:r>
              <a:rPr lang="en-US" sz="2800" dirty="0" smtClean="0"/>
              <a:t>lower middle class, and lower class. You will</a:t>
            </a:r>
          </a:p>
          <a:p>
            <a:pPr algn="ctr"/>
            <a:r>
              <a:rPr lang="en-US" sz="2800" dirty="0" smtClean="0"/>
              <a:t>Participate in a debate on whether the </a:t>
            </a:r>
          </a:p>
          <a:p>
            <a:pPr algn="ctr"/>
            <a:r>
              <a:rPr lang="en-US" sz="2800" dirty="0" smtClean="0"/>
              <a:t>(1) federal income tax and the (2) state/local sales tax should be progressive, regressive, or flat. </a:t>
            </a:r>
            <a:endParaRPr lang="en-US" sz="2800" dirty="0"/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8518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80120" y="548680"/>
            <a:ext cx="9243542" cy="460648"/>
          </a:xfrm>
        </p:spPr>
        <p:txBody>
          <a:bodyPr/>
          <a:lstStyle/>
          <a:p>
            <a:r>
              <a:rPr lang="en-US" sz="4800" b="1" dirty="0" smtClean="0">
                <a:solidFill>
                  <a:schemeClr val="tx1"/>
                </a:solidFill>
              </a:rPr>
              <a:t>To complete your journal</a:t>
            </a:r>
          </a:p>
          <a:p>
            <a:r>
              <a:rPr lang="en-US" sz="4800" b="1" dirty="0" smtClean="0">
                <a:solidFill>
                  <a:schemeClr val="tx1"/>
                </a:solidFill>
              </a:rPr>
              <a:t>entry, answer these questions: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700808"/>
            <a:ext cx="86044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-What I learned (1-2 sentences)</a:t>
            </a:r>
          </a:p>
          <a:p>
            <a:endParaRPr lang="en-US" sz="3200" b="1" dirty="0" smtClean="0"/>
          </a:p>
          <a:p>
            <a:r>
              <a:rPr lang="en-US" sz="3200" b="1" dirty="0" smtClean="0"/>
              <a:t>-Evidence of Mastery: Write a 3 sentence </a:t>
            </a:r>
          </a:p>
          <a:p>
            <a:r>
              <a:rPr lang="en-US" sz="3200" b="1" dirty="0" smtClean="0"/>
              <a:t>summary of today’s lesson</a:t>
            </a:r>
            <a:endParaRPr lang="en-US" sz="3600" b="1" dirty="0"/>
          </a:p>
        </p:txBody>
      </p:sp>
      <p:sp>
        <p:nvSpPr>
          <p:cNvPr id="5" name="Content Placeholder 5"/>
          <p:cNvSpPr>
            <a:spLocks noGrp="1"/>
          </p:cNvSpPr>
          <p:nvPr>
            <p:ph idx="1"/>
          </p:nvPr>
        </p:nvSpPr>
        <p:spPr>
          <a:xfrm>
            <a:off x="107504" y="5229200"/>
            <a:ext cx="4662264" cy="46064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400" dirty="0" smtClean="0"/>
              <a:t>** Please rate this lesson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(on a scale of 1-10) on a 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small piece of paper and 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place it in the ballot box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 before leaving.  If you have any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ideas for improvement, please 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include them.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Thank you </a:t>
            </a:r>
            <a:r>
              <a:rPr lang="en-US" sz="2400" dirty="0" smtClean="0">
                <a:sym typeface="Wingdings" panose="05000000000000000000" pitchFamily="2" charset="2"/>
              </a:rPr>
              <a:t></a:t>
            </a:r>
            <a:endParaRPr lang="en-US" sz="2400" dirty="0"/>
          </a:p>
          <a:p>
            <a:pPr>
              <a:spcBef>
                <a:spcPts val="0"/>
              </a:spcBef>
            </a:pPr>
            <a:endParaRPr lang="en-US" sz="3200" dirty="0"/>
          </a:p>
        </p:txBody>
      </p:sp>
      <p:pic>
        <p:nvPicPr>
          <p:cNvPr id="36866" name="Picture 2" descr="http://1.bp.blogspot.com/-LHQZToHlO_I/Vi_8TQs3cTI/AAAAAAAADsc/FSR8X8yQxD8/s1600/Peace%2Bou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768" y="3861048"/>
            <a:ext cx="4248150" cy="280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37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 </a:t>
            </a:r>
            <a:r>
              <a:rPr lang="en-US" altLang="ko-KR" dirty="0" smtClean="0">
                <a:solidFill>
                  <a:schemeClr val="tx1"/>
                </a:solidFill>
              </a:rPr>
              <a:t>Today’s Standards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2060848"/>
            <a:ext cx="9217024" cy="460648"/>
          </a:xfrm>
        </p:spPr>
        <p:txBody>
          <a:bodyPr/>
          <a:lstStyle/>
          <a:p>
            <a:r>
              <a:rPr lang="en-US" sz="2400" dirty="0" smtClean="0"/>
              <a:t>E.39 Research </a:t>
            </a:r>
            <a:r>
              <a:rPr lang="en-US" sz="2400" dirty="0"/>
              <a:t>textual evidence in diverse formats to write </a:t>
            </a:r>
            <a:r>
              <a:rPr lang="en-US" sz="2400" dirty="0" smtClean="0"/>
              <a:t>a</a:t>
            </a:r>
          </a:p>
          <a:p>
            <a:r>
              <a:rPr lang="en-US" sz="2400" dirty="0" smtClean="0"/>
              <a:t> problem-solution piece recommending </a:t>
            </a:r>
            <a:r>
              <a:rPr lang="en-US" sz="2400" dirty="0"/>
              <a:t>a course of action in 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regard </a:t>
            </a:r>
            <a:r>
              <a:rPr lang="en-US" sz="2400" dirty="0"/>
              <a:t>to the </a:t>
            </a:r>
            <a:r>
              <a:rPr lang="en-US" sz="2400" dirty="0" smtClean="0"/>
              <a:t>national debt</a:t>
            </a:r>
            <a:endParaRPr lang="en-US" sz="2400" dirty="0"/>
          </a:p>
          <a:p>
            <a:endParaRPr lang="en-US" sz="2800" dirty="0"/>
          </a:p>
          <a:p>
            <a:pPr>
              <a:spcBef>
                <a:spcPts val="0"/>
              </a:spcBef>
            </a:pP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204298" y="3573016"/>
            <a:ext cx="860444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 your journal, complete the following: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-put today’s date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-write the standard #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-write what you already know about this standard 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	(2-3 sentences)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-Write the key factors for success (2-3 sentences; </a:t>
            </a:r>
            <a:r>
              <a:rPr lang="en-US" sz="2000" i="1" dirty="0" smtClean="0"/>
              <a:t>What can you do to ensure you master this standard</a:t>
            </a:r>
            <a:r>
              <a:rPr lang="en-US" sz="2000" dirty="0" smtClean="0"/>
              <a:t>?)</a:t>
            </a:r>
          </a:p>
          <a:p>
            <a:endParaRPr lang="en-US" sz="2000" dirty="0"/>
          </a:p>
          <a:p>
            <a:pPr algn="ctr"/>
            <a:r>
              <a:rPr lang="en-US" sz="2400" b="1" dirty="0" smtClean="0"/>
              <a:t>Be done by 9:10 AM </a:t>
            </a:r>
            <a:r>
              <a:rPr lang="en-US" sz="2400" b="1" dirty="0" smtClean="0">
                <a:sym typeface="Wingdings" panose="05000000000000000000" pitchFamily="2" charset="2"/>
              </a:rPr>
              <a:t></a:t>
            </a:r>
            <a:endParaRPr lang="en-US" sz="2400" b="1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204863"/>
            <a:ext cx="3367261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588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324544" y="2276872"/>
            <a:ext cx="9144000" cy="1069514"/>
          </a:xfrm>
        </p:spPr>
        <p:txBody>
          <a:bodyPr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Individual Think Time: 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What is debt?</a:t>
            </a:r>
            <a:br>
              <a:rPr lang="en-US" altLang="ko-KR" dirty="0" smtClean="0"/>
            </a:b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 smtClean="0"/>
              <a:t>What is America’s current debt?</a:t>
            </a:r>
            <a:br>
              <a:rPr lang="en-US" altLang="ko-KR" dirty="0" smtClean="0"/>
            </a:b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 smtClean="0"/>
              <a:t>What are contributing factors to America’s debt?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2060848"/>
            <a:ext cx="9217024" cy="460648"/>
          </a:xfrm>
        </p:spPr>
        <p:txBody>
          <a:bodyPr/>
          <a:lstStyle/>
          <a:p>
            <a:endParaRPr lang="en-US" sz="2800" dirty="0"/>
          </a:p>
          <a:p>
            <a:pPr>
              <a:spcBef>
                <a:spcPts val="0"/>
              </a:spcBef>
            </a:pP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3275856" y="5861062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(U.S. Debt Clock)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43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2060848"/>
            <a:ext cx="9217024" cy="460648"/>
          </a:xfrm>
        </p:spPr>
        <p:txBody>
          <a:bodyPr/>
          <a:lstStyle/>
          <a:p>
            <a:endParaRPr lang="en-US" sz="2800" dirty="0"/>
          </a:p>
          <a:p>
            <a:pPr>
              <a:spcBef>
                <a:spcPts val="0"/>
              </a:spcBef>
            </a:pPr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U.S. Spending</a:t>
            </a:r>
            <a:endParaRPr lang="en-US" dirty="0"/>
          </a:p>
        </p:txBody>
      </p:sp>
      <p:pic>
        <p:nvPicPr>
          <p:cNvPr id="40962" name="Picture 2" descr="https://media.nationalpriorities.org/uploads/total_spending_pie,__2015_enact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08720"/>
            <a:ext cx="6120680" cy="557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97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756592" y="0"/>
            <a:ext cx="9144000" cy="1069514"/>
          </a:xfrm>
        </p:spPr>
        <p:txBody>
          <a:bodyPr/>
          <a:lstStyle/>
          <a:p>
            <a:pPr algn="ctr"/>
            <a:r>
              <a:rPr lang="en-US" altLang="ko-KR" dirty="0" smtClean="0"/>
              <a:t> </a:t>
            </a:r>
            <a:r>
              <a:rPr lang="en-US" altLang="ko-KR" dirty="0" smtClean="0">
                <a:solidFill>
                  <a:schemeClr val="tx1"/>
                </a:solidFill>
              </a:rPr>
              <a:t>Ideas to Reduce U.S. Debt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2060848"/>
            <a:ext cx="9217024" cy="460648"/>
          </a:xfrm>
        </p:spPr>
        <p:txBody>
          <a:bodyPr/>
          <a:lstStyle/>
          <a:p>
            <a:endParaRPr lang="en-US" sz="2800" dirty="0"/>
          </a:p>
          <a:p>
            <a:pPr>
              <a:spcBef>
                <a:spcPts val="0"/>
              </a:spcBef>
            </a:pPr>
            <a:endParaRPr lang="en-US" sz="3200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-172144" y="2924944"/>
            <a:ext cx="9144000" cy="106951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 baseline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ko-KR" dirty="0" smtClean="0"/>
              <a:t>2.) Share With Table Mates</a:t>
            </a: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-172144" y="1556792"/>
            <a:ext cx="9144000" cy="106951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 baseline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ko-KR" dirty="0" smtClean="0"/>
              <a:t>1.) Individually- 3 minutes</a:t>
            </a: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-153255" y="4149080"/>
            <a:ext cx="9144000" cy="106951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 baseline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ko-KR" dirty="0" smtClean="0"/>
              <a:t>3.) Class Discussion</a:t>
            </a:r>
          </a:p>
        </p:txBody>
      </p:sp>
    </p:spTree>
    <p:extLst>
      <p:ext uri="{BB962C8B-B14F-4D97-AF65-F5344CB8AC3E}">
        <p14:creationId xmlns:p14="http://schemas.microsoft.com/office/powerpoint/2010/main" val="97735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756592" y="0"/>
            <a:ext cx="9144000" cy="1069514"/>
          </a:xfrm>
        </p:spPr>
        <p:txBody>
          <a:bodyPr/>
          <a:lstStyle/>
          <a:p>
            <a:pPr algn="ctr"/>
            <a:r>
              <a:rPr lang="en-US" altLang="ko-KR" dirty="0" smtClean="0"/>
              <a:t> </a:t>
            </a:r>
            <a:r>
              <a:rPr lang="en-US" altLang="ko-KR" dirty="0" smtClean="0">
                <a:solidFill>
                  <a:schemeClr val="tx1"/>
                </a:solidFill>
              </a:rPr>
              <a:t>Research  Activity: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2924944"/>
            <a:ext cx="9217024" cy="460648"/>
          </a:xfrm>
        </p:spPr>
        <p:txBody>
          <a:bodyPr/>
          <a:lstStyle/>
          <a:p>
            <a:pPr algn="ctr"/>
            <a:r>
              <a:rPr lang="en-US" sz="2800" dirty="0" smtClean="0"/>
              <a:t>You have been assigned a particular topic to research.  </a:t>
            </a:r>
            <a:endParaRPr lang="en-US" sz="2800" dirty="0"/>
          </a:p>
          <a:p>
            <a:pPr algn="ctr"/>
            <a:r>
              <a:rPr lang="en-US" sz="2800" dirty="0" smtClean="0"/>
              <a:t>You will be given twenty minutes to research the </a:t>
            </a:r>
          </a:p>
          <a:p>
            <a:pPr algn="ctr"/>
            <a:r>
              <a:rPr lang="en-US" sz="2800" dirty="0" smtClean="0"/>
              <a:t>pros/cons or details of your topic.  You will report your findings back to the class.  Be sure to cite your sources.</a:t>
            </a:r>
            <a:endParaRPr lang="en-US" sz="2800" dirty="0"/>
          </a:p>
          <a:p>
            <a:pPr>
              <a:spcBef>
                <a:spcPts val="0"/>
              </a:spcBef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7073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756592" y="0"/>
            <a:ext cx="9144000" cy="1069514"/>
          </a:xfrm>
        </p:spPr>
        <p:txBody>
          <a:bodyPr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Table Activity: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3429000"/>
            <a:ext cx="9217024" cy="460648"/>
          </a:xfrm>
        </p:spPr>
        <p:txBody>
          <a:bodyPr/>
          <a:lstStyle/>
          <a:p>
            <a:endParaRPr lang="en-US" sz="2800" dirty="0"/>
          </a:p>
          <a:p>
            <a:pPr algn="ctr">
              <a:spcBef>
                <a:spcPts val="0"/>
              </a:spcBef>
            </a:pPr>
            <a:r>
              <a:rPr lang="en-US" sz="3200" dirty="0" smtClean="0">
                <a:solidFill>
                  <a:schemeClr val="tx1"/>
                </a:solidFill>
              </a:rPr>
              <a:t>Your table will get five post-its from the basket. </a:t>
            </a:r>
          </a:p>
          <a:p>
            <a:pPr algn="ctr">
              <a:spcBef>
                <a:spcPts val="0"/>
              </a:spcBef>
            </a:pPr>
            <a:r>
              <a:rPr lang="en-US" sz="3200" dirty="0" smtClean="0"/>
              <a:t> (1) Debate what you have learned and write the </a:t>
            </a:r>
          </a:p>
          <a:p>
            <a:pPr algn="ctr">
              <a:spcBef>
                <a:spcPts val="0"/>
              </a:spcBef>
            </a:pPr>
            <a:r>
              <a:rPr lang="en-US" sz="3200" dirty="0" smtClean="0"/>
              <a:t>five best ideas to reduce the debt on separate</a:t>
            </a:r>
          </a:p>
          <a:p>
            <a:pPr algn="ctr">
              <a:spcBef>
                <a:spcPts val="0"/>
              </a:spcBef>
            </a:pPr>
            <a:r>
              <a:rPr lang="en-US" sz="3200" dirty="0" smtClean="0"/>
              <a:t> post-it notes.  </a:t>
            </a:r>
          </a:p>
          <a:p>
            <a:pPr algn="ctr">
              <a:spcBef>
                <a:spcPts val="0"/>
              </a:spcBef>
            </a:pPr>
            <a:r>
              <a:rPr lang="en-US" sz="3200" dirty="0" smtClean="0"/>
              <a:t>(2) Rank them in order on your mini-poster </a:t>
            </a:r>
          </a:p>
          <a:p>
            <a:pPr algn="ctr">
              <a:spcBef>
                <a:spcPts val="0"/>
              </a:spcBef>
            </a:pPr>
            <a:r>
              <a:rPr lang="en-US" sz="3200" dirty="0" smtClean="0"/>
              <a:t>board. </a:t>
            </a:r>
          </a:p>
          <a:p>
            <a:pPr algn="ctr">
              <a:spcBef>
                <a:spcPts val="0"/>
              </a:spcBef>
            </a:pPr>
            <a:r>
              <a:rPr lang="en-US" sz="3200" dirty="0" smtClean="0"/>
              <a:t>(3) Put a title and everyone’s name on the</a:t>
            </a:r>
          </a:p>
          <a:p>
            <a:pPr algn="ctr">
              <a:spcBef>
                <a:spcPts val="0"/>
              </a:spcBef>
            </a:pPr>
            <a:r>
              <a:rPr lang="en-US" sz="3200" dirty="0"/>
              <a:t>m</a:t>
            </a:r>
            <a:r>
              <a:rPr lang="en-US" sz="3200" dirty="0" smtClean="0"/>
              <a:t>ini-poster.</a:t>
            </a:r>
          </a:p>
          <a:p>
            <a:pPr algn="ctr">
              <a:spcBef>
                <a:spcPts val="0"/>
              </a:spcBef>
            </a:pPr>
            <a:r>
              <a:rPr lang="en-US" sz="3200" dirty="0" smtClean="0"/>
              <a:t>(4) Write a thesis sentence&amp; outline that includes </a:t>
            </a:r>
          </a:p>
          <a:p>
            <a:pPr algn="ctr">
              <a:spcBef>
                <a:spcPts val="0"/>
              </a:spcBef>
            </a:pPr>
            <a:r>
              <a:rPr lang="en-US" sz="3200" dirty="0" smtClean="0"/>
              <a:t>the top three ideas.  Answer this prompt:</a:t>
            </a:r>
          </a:p>
          <a:p>
            <a:pPr algn="ctr">
              <a:spcBef>
                <a:spcPts val="0"/>
              </a:spcBef>
            </a:pPr>
            <a:r>
              <a:rPr lang="en-US" sz="3200" dirty="0" smtClean="0"/>
              <a:t>What are three ways we can reduce America’s </a:t>
            </a:r>
          </a:p>
          <a:p>
            <a:pPr algn="ctr">
              <a:spcBef>
                <a:spcPts val="0"/>
              </a:spcBef>
            </a:pPr>
            <a:r>
              <a:rPr lang="en-US" sz="3200" dirty="0" smtClean="0"/>
              <a:t>debt?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7769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80120" y="548680"/>
            <a:ext cx="9243542" cy="460648"/>
          </a:xfrm>
        </p:spPr>
        <p:txBody>
          <a:bodyPr/>
          <a:lstStyle/>
          <a:p>
            <a:r>
              <a:rPr lang="en-US" sz="4800" b="1" dirty="0" smtClean="0">
                <a:solidFill>
                  <a:schemeClr val="tx1"/>
                </a:solidFill>
              </a:rPr>
              <a:t>To complete your journal</a:t>
            </a:r>
          </a:p>
          <a:p>
            <a:r>
              <a:rPr lang="en-US" sz="4800" b="1" dirty="0" smtClean="0">
                <a:solidFill>
                  <a:schemeClr val="tx1"/>
                </a:solidFill>
              </a:rPr>
              <a:t>entry, answer these questions: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700808"/>
            <a:ext cx="86044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-What I learned (1-2 sentences)</a:t>
            </a:r>
          </a:p>
          <a:p>
            <a:endParaRPr lang="en-US" sz="3200" b="1" dirty="0" smtClean="0"/>
          </a:p>
          <a:p>
            <a:r>
              <a:rPr lang="en-US" sz="3200" b="1" dirty="0" smtClean="0"/>
              <a:t>-Evidence of Mastery: Write a 3 sentence </a:t>
            </a:r>
          </a:p>
          <a:p>
            <a:r>
              <a:rPr lang="en-US" sz="3200" b="1" dirty="0" smtClean="0"/>
              <a:t>summary of today’s lesson</a:t>
            </a:r>
            <a:endParaRPr lang="en-US" sz="3600" b="1" dirty="0"/>
          </a:p>
        </p:txBody>
      </p:sp>
      <p:sp>
        <p:nvSpPr>
          <p:cNvPr id="5" name="Content Placeholder 5"/>
          <p:cNvSpPr>
            <a:spLocks noGrp="1"/>
          </p:cNvSpPr>
          <p:nvPr>
            <p:ph idx="1"/>
          </p:nvPr>
        </p:nvSpPr>
        <p:spPr>
          <a:xfrm>
            <a:off x="107504" y="5229200"/>
            <a:ext cx="4662264" cy="46064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400" dirty="0" smtClean="0"/>
              <a:t>** Please rate this lesson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(on a scale of 1-10) on a 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small piece of paper and 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place it in the ballot box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 before leaving.  If you have any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ideas for improvement, please 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include them.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Thank you </a:t>
            </a:r>
            <a:r>
              <a:rPr lang="en-US" sz="2400" dirty="0" smtClean="0">
                <a:sym typeface="Wingdings" panose="05000000000000000000" pitchFamily="2" charset="2"/>
              </a:rPr>
              <a:t></a:t>
            </a:r>
            <a:endParaRPr lang="en-US" sz="2400" dirty="0"/>
          </a:p>
          <a:p>
            <a:pPr>
              <a:spcBef>
                <a:spcPts val="0"/>
              </a:spcBef>
            </a:pPr>
            <a:endParaRPr lang="en-US" sz="3200" dirty="0"/>
          </a:p>
        </p:txBody>
      </p:sp>
      <p:pic>
        <p:nvPicPr>
          <p:cNvPr id="39938" name="Picture 2" descr="https://cdn.meme.am/instances/492974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735288"/>
            <a:ext cx="2639616" cy="263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79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171400"/>
            <a:ext cx="9144000" cy="1069514"/>
          </a:xfrm>
        </p:spPr>
        <p:txBody>
          <a:bodyPr/>
          <a:lstStyle/>
          <a:p>
            <a:pPr algn="ctr"/>
            <a:r>
              <a:rPr lang="en-US" altLang="ko-KR" dirty="0" smtClean="0"/>
              <a:t> </a:t>
            </a:r>
            <a:r>
              <a:rPr lang="en-US" altLang="ko-KR" dirty="0" smtClean="0">
                <a:solidFill>
                  <a:schemeClr val="tx1"/>
                </a:solidFill>
              </a:rPr>
              <a:t>Today’s Standards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341" y="2564904"/>
            <a:ext cx="9217024" cy="460648"/>
          </a:xfrm>
        </p:spPr>
        <p:txBody>
          <a:bodyPr/>
          <a:lstStyle/>
          <a:p>
            <a:r>
              <a:rPr lang="en-US" dirty="0" smtClean="0"/>
              <a:t>E.26 Identify </a:t>
            </a:r>
            <a:r>
              <a:rPr lang="en-US" dirty="0"/>
              <a:t>the basic characteristics of </a:t>
            </a:r>
            <a:r>
              <a:rPr lang="en-US" dirty="0" smtClean="0"/>
              <a:t>monopoly,</a:t>
            </a:r>
          </a:p>
          <a:p>
            <a:r>
              <a:rPr lang="en-US" dirty="0" smtClean="0"/>
              <a:t>oligopoly</a:t>
            </a:r>
            <a:r>
              <a:rPr lang="en-US" dirty="0"/>
              <a:t>, monopolistic competition, </a:t>
            </a:r>
            <a:r>
              <a:rPr lang="en-US" dirty="0" smtClean="0"/>
              <a:t>and </a:t>
            </a:r>
            <a:r>
              <a:rPr lang="en-US" dirty="0"/>
              <a:t>pure </a:t>
            </a:r>
            <a:r>
              <a:rPr lang="en-US" dirty="0" smtClean="0"/>
              <a:t>competition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E.35 Identify </a:t>
            </a:r>
            <a:r>
              <a:rPr lang="en-US" dirty="0"/>
              <a:t>laws and regulations adopted in the United States to promote competition </a:t>
            </a:r>
            <a:r>
              <a:rPr lang="en-US" dirty="0" smtClean="0"/>
              <a:t>among </a:t>
            </a:r>
            <a:r>
              <a:rPr lang="en-US" dirty="0"/>
              <a:t>firms</a:t>
            </a:r>
          </a:p>
          <a:p>
            <a:endParaRPr lang="en-US" dirty="0"/>
          </a:p>
          <a:p>
            <a:r>
              <a:rPr lang="en-US" dirty="0" smtClean="0"/>
              <a:t>E.36 Describe </a:t>
            </a:r>
            <a:r>
              <a:rPr lang="en-US" dirty="0"/>
              <a:t>the characteristics of natural </a:t>
            </a:r>
            <a:r>
              <a:rPr lang="en-US" dirty="0" smtClean="0"/>
              <a:t>monopolies</a:t>
            </a:r>
          </a:p>
          <a:p>
            <a:r>
              <a:rPr lang="en-US" dirty="0" smtClean="0"/>
              <a:t> </a:t>
            </a:r>
            <a:r>
              <a:rPr lang="en-US" dirty="0"/>
              <a:t>and the purposes of government </a:t>
            </a:r>
            <a:r>
              <a:rPr lang="en-US" dirty="0" smtClean="0"/>
              <a:t>regulation </a:t>
            </a:r>
            <a:r>
              <a:rPr lang="en-US" dirty="0"/>
              <a:t>of </a:t>
            </a:r>
            <a:r>
              <a:rPr lang="en-US" dirty="0" smtClean="0"/>
              <a:t>these</a:t>
            </a:r>
          </a:p>
          <a:p>
            <a:r>
              <a:rPr lang="en-US" dirty="0" smtClean="0"/>
              <a:t>monopolies</a:t>
            </a:r>
            <a:r>
              <a:rPr lang="en-US" dirty="0"/>
              <a:t>, such </a:t>
            </a:r>
            <a:r>
              <a:rPr lang="en-US" dirty="0" smtClean="0"/>
              <a:t>as utilities</a:t>
            </a:r>
            <a:endParaRPr lang="en-US" dirty="0"/>
          </a:p>
          <a:p>
            <a:endParaRPr lang="en-US" sz="2800" dirty="0"/>
          </a:p>
          <a:p>
            <a:pPr>
              <a:spcBef>
                <a:spcPts val="0"/>
              </a:spcBef>
            </a:pP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3789040"/>
            <a:ext cx="860444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 your journal, complete the following: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-put today’s date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-write the standard #s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-write what you already know about this standard 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	(2-3 sentences)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-Write the key factors for success (2-3 sentences; </a:t>
            </a:r>
            <a:r>
              <a:rPr lang="en-US" sz="2000" i="1" dirty="0" smtClean="0"/>
              <a:t>What can you do to ensure you master this standard</a:t>
            </a:r>
            <a:r>
              <a:rPr lang="en-US" sz="2000" dirty="0" smtClean="0"/>
              <a:t>?)</a:t>
            </a:r>
          </a:p>
          <a:p>
            <a:endParaRPr lang="en-US" sz="2000" dirty="0"/>
          </a:p>
          <a:p>
            <a:pPr algn="ctr"/>
            <a:r>
              <a:rPr lang="en-US" sz="2400" b="1" dirty="0" smtClean="0"/>
              <a:t>Be done by 9:10 AM </a:t>
            </a:r>
            <a:r>
              <a:rPr lang="en-US" sz="2400" b="1" dirty="0" smtClean="0">
                <a:sym typeface="Wingdings" panose="05000000000000000000" pitchFamily="2" charset="2"/>
              </a:rPr>
              <a:t></a:t>
            </a:r>
            <a:endParaRPr lang="en-US" sz="2400" b="1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188" y="2276872"/>
            <a:ext cx="2352783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17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8088882"/>
              </p:ext>
            </p:extLst>
          </p:nvPr>
        </p:nvGraphicFramePr>
        <p:xfrm>
          <a:off x="251520" y="260648"/>
          <a:ext cx="8229600" cy="2880320"/>
        </p:xfrm>
        <a:graphic>
          <a:graphicData uri="http://schemas.openxmlformats.org/drawingml/2006/table">
            <a:tbl>
              <a:tblPr/>
              <a:tblGrid>
                <a:gridCol w="8229600"/>
              </a:tblGrid>
              <a:tr h="2880320">
                <a:tc>
                  <a:txBody>
                    <a:bodyPr/>
                    <a:lstStyle/>
                    <a:p>
                      <a:pPr algn="ctr"/>
                      <a:r>
                        <a:rPr lang="en-US" sz="6000" u="sng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Microeconomics</a:t>
                      </a:r>
                      <a:endParaRPr lang="en-US" u="sng" dirty="0">
                        <a:effectLst/>
                      </a:endParaRPr>
                    </a:p>
                    <a:p>
                      <a:pPr algn="ctr"/>
                      <a:r>
                        <a:rPr lang="en-US" sz="6000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vs. </a:t>
                      </a:r>
                      <a:endParaRPr lang="en-US" dirty="0">
                        <a:effectLst/>
                      </a:endParaRPr>
                    </a:p>
                    <a:p>
                      <a:pPr algn="ctr"/>
                      <a:r>
                        <a:rPr lang="en-US" sz="6000" u="sng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Macroeconomics</a:t>
                      </a:r>
                      <a:endParaRPr lang="en-US" u="sng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425" y="2875963"/>
            <a:ext cx="2193689" cy="1673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425" y="4683260"/>
            <a:ext cx="2193689" cy="1658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096" y="3737820"/>
            <a:ext cx="2193889" cy="1622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http://neutrongroup.cachefly.net/missions/economics/macromicr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6" y="3140968"/>
            <a:ext cx="51435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99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756592" y="0"/>
            <a:ext cx="9144000" cy="1069514"/>
          </a:xfrm>
        </p:spPr>
        <p:txBody>
          <a:bodyPr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Four Corners: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-73024" y="1484784"/>
            <a:ext cx="9217024" cy="460648"/>
          </a:xfrm>
        </p:spPr>
        <p:txBody>
          <a:bodyPr/>
          <a:lstStyle/>
          <a:p>
            <a:endParaRPr lang="en-US" sz="2800" dirty="0"/>
          </a:p>
          <a:p>
            <a:pPr algn="ctr">
              <a:spcBef>
                <a:spcPts val="0"/>
              </a:spcBef>
            </a:pPr>
            <a:r>
              <a:rPr lang="en-US" sz="3200" dirty="0" smtClean="0"/>
              <a:t>1.) I always read the label on food packages </a:t>
            </a:r>
          </a:p>
          <a:p>
            <a:pPr algn="ctr">
              <a:spcBef>
                <a:spcPts val="0"/>
              </a:spcBef>
            </a:pPr>
            <a:r>
              <a:rPr lang="en-US" sz="3200" dirty="0"/>
              <a:t>b</a:t>
            </a:r>
            <a:r>
              <a:rPr lang="en-US" sz="3200" dirty="0" smtClean="0"/>
              <a:t>efore consuming them</a:t>
            </a:r>
            <a:endParaRPr lang="en-US" sz="3200" dirty="0"/>
          </a:p>
        </p:txBody>
      </p:sp>
      <p:sp>
        <p:nvSpPr>
          <p:cNvPr id="5" name="Content Placeholder 5"/>
          <p:cNvSpPr>
            <a:spLocks noGrp="1"/>
          </p:cNvSpPr>
          <p:nvPr>
            <p:ph idx="1"/>
          </p:nvPr>
        </p:nvSpPr>
        <p:spPr>
          <a:xfrm>
            <a:off x="-91980" y="2780928"/>
            <a:ext cx="9217024" cy="460648"/>
          </a:xfrm>
        </p:spPr>
        <p:txBody>
          <a:bodyPr/>
          <a:lstStyle/>
          <a:p>
            <a:endParaRPr lang="en-US" sz="2800" dirty="0"/>
          </a:p>
          <a:p>
            <a:pPr algn="ctr">
              <a:spcBef>
                <a:spcPts val="0"/>
              </a:spcBef>
            </a:pPr>
            <a:r>
              <a:rPr lang="en-US" sz="3200" dirty="0"/>
              <a:t>2</a:t>
            </a:r>
            <a:r>
              <a:rPr lang="en-US" sz="3200" dirty="0" smtClean="0"/>
              <a:t>.) The government should pass laws to keep </a:t>
            </a:r>
          </a:p>
          <a:p>
            <a:pPr algn="ctr">
              <a:spcBef>
                <a:spcPts val="0"/>
              </a:spcBef>
            </a:pPr>
            <a:r>
              <a:rPr lang="en-US" sz="3200" dirty="0"/>
              <a:t>p</a:t>
            </a:r>
            <a:r>
              <a:rPr lang="en-US" sz="3200" dirty="0" smtClean="0"/>
              <a:t>eople from over consuming unhealthy foods</a:t>
            </a:r>
            <a:endParaRPr lang="en-US" sz="3200" dirty="0"/>
          </a:p>
        </p:txBody>
      </p:sp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-73024" y="4005064"/>
            <a:ext cx="9217024" cy="460648"/>
          </a:xfrm>
        </p:spPr>
        <p:txBody>
          <a:bodyPr/>
          <a:lstStyle/>
          <a:p>
            <a:endParaRPr lang="en-US" sz="2800" dirty="0"/>
          </a:p>
          <a:p>
            <a:pPr algn="ctr">
              <a:spcBef>
                <a:spcPts val="0"/>
              </a:spcBef>
            </a:pPr>
            <a:r>
              <a:rPr lang="en-US" sz="3200" dirty="0"/>
              <a:t>3</a:t>
            </a:r>
            <a:r>
              <a:rPr lang="en-US" sz="3200" dirty="0" smtClean="0"/>
              <a:t>.) We need more gun restrictions in America</a:t>
            </a:r>
            <a:endParaRPr lang="en-US" sz="3200" dirty="0"/>
          </a:p>
        </p:txBody>
      </p:sp>
      <p:sp>
        <p:nvSpPr>
          <p:cNvPr id="8" name="Content Placeholder 5"/>
          <p:cNvSpPr>
            <a:spLocks noGrp="1"/>
          </p:cNvSpPr>
          <p:nvPr>
            <p:ph idx="1"/>
          </p:nvPr>
        </p:nvSpPr>
        <p:spPr>
          <a:xfrm>
            <a:off x="0" y="5013176"/>
            <a:ext cx="9217024" cy="460648"/>
          </a:xfrm>
        </p:spPr>
        <p:txBody>
          <a:bodyPr/>
          <a:lstStyle/>
          <a:p>
            <a:endParaRPr lang="en-US" sz="2800" dirty="0"/>
          </a:p>
          <a:p>
            <a:pPr algn="ctr">
              <a:spcBef>
                <a:spcPts val="0"/>
              </a:spcBef>
            </a:pPr>
            <a:r>
              <a:rPr lang="en-US" sz="3200" dirty="0" smtClean="0"/>
              <a:t>4.) The government regulates too much and</a:t>
            </a:r>
          </a:p>
          <a:p>
            <a:pPr algn="ctr">
              <a:spcBef>
                <a:spcPts val="0"/>
              </a:spcBef>
            </a:pPr>
            <a:r>
              <a:rPr lang="en-US" sz="3200" dirty="0" smtClean="0"/>
              <a:t> needs to back off!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1696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5" grpId="0" uiExpand="1" build="p"/>
      <p:bldP spid="7" grpId="0" build="p"/>
      <p:bldP spid="8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396552" y="72491"/>
            <a:ext cx="9144000" cy="1069514"/>
          </a:xfrm>
        </p:spPr>
        <p:txBody>
          <a:bodyPr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Jigsaw! (Letters) 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3933056"/>
            <a:ext cx="8229600" cy="460648"/>
          </a:xfrm>
        </p:spPr>
        <p:txBody>
          <a:bodyPr/>
          <a:lstStyle/>
          <a:p>
            <a:r>
              <a:rPr lang="en-US" sz="3200" dirty="0" smtClean="0"/>
              <a:t>-Get with your letter </a:t>
            </a:r>
          </a:p>
          <a:p>
            <a:r>
              <a:rPr lang="en-US" sz="3200" dirty="0" smtClean="0"/>
              <a:t>groups. Individually, </a:t>
            </a:r>
          </a:p>
          <a:p>
            <a:r>
              <a:rPr lang="en-US" sz="3200" dirty="0" smtClean="0"/>
              <a:t>you will have 5 </a:t>
            </a:r>
            <a:r>
              <a:rPr lang="en-US" sz="3200" dirty="0" err="1" smtClean="0"/>
              <a:t>mins</a:t>
            </a:r>
            <a:r>
              <a:rPr lang="en-US" sz="3200" dirty="0" smtClean="0"/>
              <a:t>.</a:t>
            </a:r>
          </a:p>
          <a:p>
            <a:r>
              <a:rPr lang="en-US" sz="3200" dirty="0" smtClean="0"/>
              <a:t>to read one of the </a:t>
            </a:r>
          </a:p>
          <a:p>
            <a:r>
              <a:rPr lang="en-US" sz="3200" dirty="0" smtClean="0"/>
              <a:t>articles in the basket.</a:t>
            </a:r>
          </a:p>
          <a:p>
            <a:endParaRPr lang="en-US" sz="3200" dirty="0"/>
          </a:p>
          <a:p>
            <a:r>
              <a:rPr lang="en-US" sz="3200" dirty="0" smtClean="0"/>
              <a:t>-When everyone is</a:t>
            </a:r>
          </a:p>
          <a:p>
            <a:r>
              <a:rPr lang="en-US" sz="3200" dirty="0" smtClean="0"/>
              <a:t>Finished, go around </a:t>
            </a:r>
          </a:p>
          <a:p>
            <a:r>
              <a:rPr lang="en-US" sz="3200" dirty="0" smtClean="0"/>
              <a:t>the table, taking turns</a:t>
            </a:r>
          </a:p>
          <a:p>
            <a:r>
              <a:rPr lang="en-US" sz="3200" dirty="0" smtClean="0"/>
              <a:t>to summarize your articles.</a:t>
            </a:r>
          </a:p>
          <a:p>
            <a:endParaRPr lang="en-US" sz="3600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412776"/>
            <a:ext cx="5029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40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756592" y="0"/>
            <a:ext cx="9144000" cy="1069514"/>
          </a:xfrm>
        </p:spPr>
        <p:txBody>
          <a:bodyPr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Why regulate?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03848" y="2489968"/>
            <a:ext cx="8229600" cy="460648"/>
          </a:xfrm>
        </p:spPr>
        <p:txBody>
          <a:bodyPr/>
          <a:lstStyle/>
          <a:p>
            <a:r>
              <a:rPr lang="en-US" sz="3200" dirty="0" smtClean="0"/>
              <a:t>-late 1800s: Trusts</a:t>
            </a:r>
          </a:p>
          <a:p>
            <a:endParaRPr lang="en-US" dirty="0" smtClean="0"/>
          </a:p>
          <a:p>
            <a:r>
              <a:rPr lang="en-US" sz="3200" dirty="0" smtClean="0"/>
              <a:t>-Carnegie, Rockefeller, 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Vanderbilt, Morgan, etc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r>
              <a:rPr lang="en-US" sz="3200" dirty="0" smtClean="0"/>
              <a:t>-</a:t>
            </a:r>
            <a:r>
              <a:rPr lang="en-US" sz="3200" u="sng" dirty="0" smtClean="0"/>
              <a:t>monopoly v. oligopoly</a:t>
            </a:r>
            <a:endParaRPr lang="en-US" sz="3200" u="sng" dirty="0"/>
          </a:p>
          <a:p>
            <a:endParaRPr lang="en-US" sz="2400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26" y="836712"/>
            <a:ext cx="2434443" cy="3353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09120"/>
            <a:ext cx="1956172" cy="206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680" y="4517677"/>
            <a:ext cx="22288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7" descr="http://www.amyglenn.com/images/wirelessoli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603885"/>
            <a:ext cx="333375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73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images.slideplayer.com/13/3829666/slides/slid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61"/>
            <a:ext cx="9159008" cy="678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14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756592" y="0"/>
            <a:ext cx="9144000" cy="1069514"/>
          </a:xfrm>
        </p:spPr>
        <p:txBody>
          <a:bodyPr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Anti-Trust Laws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95936" y="3140968"/>
            <a:ext cx="8229600" cy="460648"/>
          </a:xfrm>
        </p:spPr>
        <p:txBody>
          <a:bodyPr/>
          <a:lstStyle/>
          <a:p>
            <a:r>
              <a:rPr lang="en-US" sz="3200" dirty="0" smtClean="0"/>
              <a:t>-Sherman Anti-Trust Act</a:t>
            </a:r>
          </a:p>
          <a:p>
            <a:endParaRPr lang="en-US" sz="3200" dirty="0"/>
          </a:p>
          <a:p>
            <a:r>
              <a:rPr lang="en-US" sz="3200" dirty="0" smtClean="0"/>
              <a:t>-Federal Trade Commission</a:t>
            </a:r>
          </a:p>
          <a:p>
            <a:endParaRPr lang="en-US" sz="3200" dirty="0"/>
          </a:p>
          <a:p>
            <a:r>
              <a:rPr lang="en-US" sz="3200" dirty="0" smtClean="0"/>
              <a:t>-Clayton Act</a:t>
            </a:r>
            <a:endParaRPr lang="en-US" sz="2400" dirty="0"/>
          </a:p>
        </p:txBody>
      </p:sp>
      <p:pic>
        <p:nvPicPr>
          <p:cNvPr id="49154" name="Picture 2" descr="http://ahapush.weebly.com/uploads/1/6/5/4/16545982/9708406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556792"/>
            <a:ext cx="3676650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4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756592" y="0"/>
            <a:ext cx="9144000" cy="1069514"/>
          </a:xfrm>
        </p:spPr>
        <p:txBody>
          <a:bodyPr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Gov’t Regulation Examples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970" y="1268760"/>
            <a:ext cx="4638261" cy="477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79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828600" y="0"/>
            <a:ext cx="9144000" cy="1069514"/>
          </a:xfrm>
        </p:spPr>
        <p:txBody>
          <a:bodyPr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(Just a few) U.S. Reg. Agencies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3933056"/>
            <a:ext cx="8229600" cy="460648"/>
          </a:xfrm>
        </p:spPr>
        <p:txBody>
          <a:bodyPr/>
          <a:lstStyle/>
          <a:p>
            <a:r>
              <a:rPr lang="en-US" sz="4400" dirty="0" smtClean="0"/>
              <a:t>-EPA</a:t>
            </a:r>
          </a:p>
          <a:p>
            <a:r>
              <a:rPr lang="en-US" sz="4400" dirty="0" smtClean="0"/>
              <a:t>-EEOC</a:t>
            </a:r>
          </a:p>
          <a:p>
            <a:r>
              <a:rPr lang="en-US" sz="4400" dirty="0" smtClean="0"/>
              <a:t>-FDIC</a:t>
            </a:r>
          </a:p>
          <a:p>
            <a:r>
              <a:rPr lang="en-US" sz="4400" dirty="0" smtClean="0"/>
              <a:t>-Federal </a:t>
            </a:r>
          </a:p>
          <a:p>
            <a:r>
              <a:rPr lang="en-US" sz="4400" dirty="0"/>
              <a:t> </a:t>
            </a:r>
            <a:r>
              <a:rPr lang="en-US" sz="4400" dirty="0" smtClean="0"/>
              <a:t>   Reserve</a:t>
            </a:r>
          </a:p>
          <a:p>
            <a:r>
              <a:rPr lang="en-US" sz="4400" dirty="0" smtClean="0"/>
              <a:t>-OSHA</a:t>
            </a:r>
          </a:p>
          <a:p>
            <a:r>
              <a:rPr lang="en-US" sz="4400" dirty="0" smtClean="0"/>
              <a:t>-SEC</a:t>
            </a:r>
          </a:p>
          <a:p>
            <a:r>
              <a:rPr lang="en-US" sz="4400" dirty="0" smtClean="0"/>
              <a:t>-FDA</a:t>
            </a:r>
          </a:p>
          <a:p>
            <a:endParaRPr lang="en-US" sz="3600" dirty="0"/>
          </a:p>
        </p:txBody>
      </p:sp>
      <p:pic>
        <p:nvPicPr>
          <p:cNvPr id="50180" name="Picture 4" descr="http://todayilearned.co.uk/wp-content/uploads/2013/03/hairstyles-north-korea-offici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916832"/>
            <a:ext cx="598170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03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739775" y="260648"/>
            <a:ext cx="9144000" cy="1069514"/>
          </a:xfrm>
        </p:spPr>
        <p:txBody>
          <a:bodyPr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Individual Activity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074" y="4509120"/>
            <a:ext cx="9144000" cy="460648"/>
          </a:xfrm>
        </p:spPr>
        <p:txBody>
          <a:bodyPr/>
          <a:lstStyle/>
          <a:p>
            <a:r>
              <a:rPr lang="en-US" sz="4400" dirty="0" smtClean="0"/>
              <a:t>Write a thesis sentence &amp; outline for the following prompt:</a:t>
            </a:r>
          </a:p>
          <a:p>
            <a:endParaRPr lang="en-US" sz="4400" dirty="0"/>
          </a:p>
          <a:p>
            <a:pPr algn="ctr"/>
            <a:r>
              <a:rPr lang="en-US" sz="4400" dirty="0" smtClean="0"/>
              <a:t>     What are the three most </a:t>
            </a:r>
          </a:p>
          <a:p>
            <a:pPr algn="ctr"/>
            <a:r>
              <a:rPr lang="en-US" sz="4400" dirty="0" smtClean="0"/>
              <a:t>important federal regulatory </a:t>
            </a:r>
          </a:p>
          <a:p>
            <a:pPr algn="ctr"/>
            <a:r>
              <a:rPr lang="en-US" sz="4400" dirty="0" smtClean="0"/>
              <a:t>agencies that we discussed in class today?</a:t>
            </a:r>
          </a:p>
          <a:p>
            <a:endParaRPr lang="en-US" sz="4400" dirty="0"/>
          </a:p>
          <a:p>
            <a:endParaRPr lang="en-US" sz="4400" dirty="0" smtClean="0"/>
          </a:p>
        </p:txBody>
      </p:sp>
    </p:spTree>
    <p:extLst>
      <p:ext uri="{BB962C8B-B14F-4D97-AF65-F5344CB8AC3E}">
        <p14:creationId xmlns:p14="http://schemas.microsoft.com/office/powerpoint/2010/main" val="248798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80120" y="548680"/>
            <a:ext cx="9243542" cy="460648"/>
          </a:xfrm>
        </p:spPr>
        <p:txBody>
          <a:bodyPr/>
          <a:lstStyle/>
          <a:p>
            <a:r>
              <a:rPr lang="en-US" sz="4800" b="1" dirty="0" smtClean="0">
                <a:solidFill>
                  <a:schemeClr val="tx1"/>
                </a:solidFill>
              </a:rPr>
              <a:t>To complete your journal</a:t>
            </a:r>
          </a:p>
          <a:p>
            <a:r>
              <a:rPr lang="en-US" sz="4800" b="1" dirty="0" smtClean="0">
                <a:solidFill>
                  <a:schemeClr val="tx1"/>
                </a:solidFill>
              </a:rPr>
              <a:t>entry, answer these questions: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700808"/>
            <a:ext cx="86044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-What I learned (1-2 sentences)</a:t>
            </a:r>
          </a:p>
          <a:p>
            <a:endParaRPr lang="en-US" sz="3200" b="1" dirty="0" smtClean="0"/>
          </a:p>
          <a:p>
            <a:r>
              <a:rPr lang="en-US" sz="3200" b="1" dirty="0" smtClean="0"/>
              <a:t>-Evidence of Mastery: Write a 3 sentence </a:t>
            </a:r>
          </a:p>
          <a:p>
            <a:r>
              <a:rPr lang="en-US" sz="3200" b="1" dirty="0" smtClean="0"/>
              <a:t>summary of today’s lesson</a:t>
            </a:r>
            <a:endParaRPr lang="en-US" sz="3600" b="1" dirty="0"/>
          </a:p>
        </p:txBody>
      </p:sp>
      <p:sp>
        <p:nvSpPr>
          <p:cNvPr id="5" name="Content Placeholder 5"/>
          <p:cNvSpPr>
            <a:spLocks noGrp="1"/>
          </p:cNvSpPr>
          <p:nvPr>
            <p:ph idx="1"/>
          </p:nvPr>
        </p:nvSpPr>
        <p:spPr>
          <a:xfrm>
            <a:off x="107504" y="5229200"/>
            <a:ext cx="4662264" cy="46064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400" dirty="0" smtClean="0"/>
              <a:t>** Please rate this lesson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(on a scale of 1-10) on a 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small piece of paper and 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place it in the ballot box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 before leaving.  If you have any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ideas for improvement, please 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include them.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Thank you </a:t>
            </a:r>
            <a:r>
              <a:rPr lang="en-US" sz="2400" dirty="0" smtClean="0">
                <a:sym typeface="Wingdings" panose="05000000000000000000" pitchFamily="2" charset="2"/>
              </a:rPr>
              <a:t></a:t>
            </a:r>
            <a:endParaRPr lang="en-US" sz="2400" dirty="0"/>
          </a:p>
          <a:p>
            <a:pPr>
              <a:spcBef>
                <a:spcPts val="0"/>
              </a:spcBef>
            </a:pPr>
            <a:endParaRPr lang="en-US" sz="3200" dirty="0"/>
          </a:p>
        </p:txBody>
      </p:sp>
      <p:pic>
        <p:nvPicPr>
          <p:cNvPr id="1026" name="Picture 2" descr="https://s-media-cache-ak0.pinimg.com/736x/52/4b/e3/524be3444681e839365eb392b23cfc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731597"/>
            <a:ext cx="3103637" cy="312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54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171400"/>
            <a:ext cx="9144000" cy="1069514"/>
          </a:xfrm>
        </p:spPr>
        <p:txBody>
          <a:bodyPr/>
          <a:lstStyle/>
          <a:p>
            <a:pPr algn="ctr"/>
            <a:r>
              <a:rPr lang="en-US" altLang="ko-KR" dirty="0" smtClean="0"/>
              <a:t> </a:t>
            </a:r>
            <a:r>
              <a:rPr lang="en-US" altLang="ko-KR" dirty="0" smtClean="0">
                <a:solidFill>
                  <a:schemeClr val="tx1"/>
                </a:solidFill>
              </a:rPr>
              <a:t>Today’s Standards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-25185" y="3861048"/>
            <a:ext cx="9217024" cy="460648"/>
          </a:xfrm>
        </p:spPr>
        <p:txBody>
          <a:bodyPr/>
          <a:lstStyle/>
          <a:p>
            <a:r>
              <a:rPr lang="en-US" sz="2400" dirty="0" smtClean="0"/>
              <a:t>E.6 Compare </a:t>
            </a:r>
            <a:r>
              <a:rPr lang="en-US" sz="2400" dirty="0"/>
              <a:t>and contrast how the various economic systems </a:t>
            </a:r>
            <a:endParaRPr lang="en-US" sz="2400" dirty="0" smtClean="0"/>
          </a:p>
          <a:p>
            <a:r>
              <a:rPr lang="en-US" sz="2400" dirty="0" smtClean="0"/>
              <a:t>(</a:t>
            </a:r>
            <a:r>
              <a:rPr lang="en-US" sz="2400" dirty="0"/>
              <a:t>traditional, </a:t>
            </a:r>
            <a:r>
              <a:rPr lang="en-US" sz="2400" dirty="0" smtClean="0"/>
              <a:t>market</a:t>
            </a:r>
            <a:r>
              <a:rPr lang="en-US" sz="2400" dirty="0"/>
              <a:t>, </a:t>
            </a:r>
            <a:r>
              <a:rPr lang="en-US" sz="2400" dirty="0" smtClean="0"/>
              <a:t>command</a:t>
            </a:r>
            <a:r>
              <a:rPr lang="en-US" sz="2400" dirty="0"/>
              <a:t>, mixed) try to answer the questions: </a:t>
            </a:r>
            <a:r>
              <a:rPr lang="en-US" sz="2400" dirty="0" smtClean="0"/>
              <a:t>What to </a:t>
            </a:r>
            <a:r>
              <a:rPr lang="en-US" sz="2400" dirty="0"/>
              <a:t>produce? How to produce it? </a:t>
            </a:r>
            <a:r>
              <a:rPr lang="en-US" sz="2400" dirty="0" smtClean="0"/>
              <a:t>For whom </a:t>
            </a:r>
            <a:r>
              <a:rPr lang="en-US" sz="2400" dirty="0"/>
              <a:t>to produce</a:t>
            </a:r>
            <a:r>
              <a:rPr lang="en-US" sz="2400" dirty="0" smtClean="0"/>
              <a:t>?</a:t>
            </a:r>
          </a:p>
          <a:p>
            <a:endParaRPr lang="en-US" sz="2400" dirty="0"/>
          </a:p>
          <a:p>
            <a:r>
              <a:rPr lang="en-US" sz="2400" dirty="0" smtClean="0"/>
              <a:t>E.9 Compare </a:t>
            </a:r>
            <a:r>
              <a:rPr lang="en-US" sz="2400" dirty="0"/>
              <a:t>and contrast the theoretical principles of the </a:t>
            </a:r>
            <a:endParaRPr lang="en-US" sz="2400" dirty="0" smtClean="0"/>
          </a:p>
          <a:p>
            <a:r>
              <a:rPr lang="en-US" sz="2400" dirty="0" smtClean="0"/>
              <a:t>economic </a:t>
            </a:r>
            <a:r>
              <a:rPr lang="en-US" sz="2400" dirty="0"/>
              <a:t>systems of </a:t>
            </a:r>
            <a:r>
              <a:rPr lang="en-US" sz="2400" dirty="0" smtClean="0"/>
              <a:t>capitalism</a:t>
            </a:r>
            <a:r>
              <a:rPr lang="en-US" sz="2400" dirty="0"/>
              <a:t>, socialism, and </a:t>
            </a:r>
            <a:r>
              <a:rPr lang="en-US" sz="2400" dirty="0" smtClean="0"/>
              <a:t>communism, and </a:t>
            </a:r>
            <a:r>
              <a:rPr lang="en-US" sz="2400" dirty="0"/>
              <a:t>use historical examples to provide evidence </a:t>
            </a:r>
            <a:r>
              <a:rPr lang="en-US" sz="2400" dirty="0" smtClean="0"/>
              <a:t>of </a:t>
            </a:r>
            <a:r>
              <a:rPr lang="en-US" sz="2400" dirty="0"/>
              <a:t>their </a:t>
            </a:r>
            <a:r>
              <a:rPr lang="en-US" sz="2400" dirty="0" smtClean="0"/>
              <a:t>effectiveness</a:t>
            </a:r>
          </a:p>
          <a:p>
            <a:endParaRPr lang="en-US" sz="2400" dirty="0"/>
          </a:p>
          <a:p>
            <a:r>
              <a:rPr lang="en-US" sz="2400" dirty="0" smtClean="0"/>
              <a:t>E.10 Examine </a:t>
            </a:r>
            <a:r>
              <a:rPr lang="en-US" sz="2400" dirty="0"/>
              <a:t>informational text and primary sources to </a:t>
            </a:r>
            <a:r>
              <a:rPr lang="en-US" sz="2400" dirty="0" smtClean="0"/>
              <a:t>analyze </a:t>
            </a:r>
          </a:p>
          <a:p>
            <a:r>
              <a:rPr lang="en-US" sz="2400" dirty="0" smtClean="0"/>
              <a:t>the </a:t>
            </a:r>
            <a:r>
              <a:rPr lang="en-US" sz="2400" dirty="0"/>
              <a:t>major ideas of the </a:t>
            </a:r>
            <a:r>
              <a:rPr lang="en-US" sz="2400" dirty="0" smtClean="0"/>
              <a:t>following economists: Karl Marx, Adam </a:t>
            </a:r>
          </a:p>
          <a:p>
            <a:r>
              <a:rPr lang="en-US" sz="2400" dirty="0" smtClean="0"/>
              <a:t>Smith, &amp; John Maynard Keynes.</a:t>
            </a:r>
            <a:endParaRPr lang="en-US" sz="2400" dirty="0"/>
          </a:p>
          <a:p>
            <a:endParaRPr lang="en-US" sz="2400" dirty="0"/>
          </a:p>
          <a:p>
            <a:endParaRPr lang="en-US" dirty="0"/>
          </a:p>
          <a:p>
            <a:endParaRPr lang="en-US" sz="2800" dirty="0"/>
          </a:p>
          <a:p>
            <a:pPr>
              <a:spcBef>
                <a:spcPts val="0"/>
              </a:spcBef>
            </a:pP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5301208"/>
            <a:ext cx="8604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pPr algn="ctr"/>
            <a:r>
              <a:rPr lang="en-US" sz="2400" b="1" dirty="0" smtClean="0"/>
              <a:t>Complete your journal entry. Be done by 9:10 AM </a:t>
            </a:r>
            <a:r>
              <a:rPr lang="en-US" sz="2400" b="1" dirty="0" smtClean="0">
                <a:sym typeface="Wingdings" panose="05000000000000000000" pitchFamily="2" charset="2"/>
              </a:rPr>
              <a:t>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4070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4" name="Picture 4" descr="http://economicsisimportantforstudents.weebly.com/uploads/3/8/2/7/38270409/3252597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017"/>
            <a:ext cx="6552728" cy="49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6515" y="5142383"/>
            <a:ext cx="8604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Micro: Individual, Family, Single Business, County, State</a:t>
            </a:r>
          </a:p>
          <a:p>
            <a:r>
              <a:rPr lang="en-US" sz="2400" b="1" dirty="0" smtClean="0"/>
              <a:t>Macro: Industry, National, Global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1456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171400"/>
            <a:ext cx="9144000" cy="1069514"/>
          </a:xfrm>
        </p:spPr>
        <p:txBody>
          <a:bodyPr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Economic System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29" y="3068960"/>
            <a:ext cx="9217024" cy="460648"/>
          </a:xfrm>
        </p:spPr>
        <p:txBody>
          <a:bodyPr/>
          <a:lstStyle/>
          <a:p>
            <a:endParaRPr lang="en-US" sz="2800" dirty="0"/>
          </a:p>
          <a:p>
            <a:pPr>
              <a:spcBef>
                <a:spcPts val="0"/>
              </a:spcBef>
            </a:pP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79511" y="1124744"/>
            <a:ext cx="569552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-Decides WHAT is produced, HOW to produce it, and</a:t>
            </a:r>
          </a:p>
          <a:p>
            <a:r>
              <a:rPr lang="en-US" sz="3200" dirty="0" smtClean="0"/>
              <a:t> WHO gets it</a:t>
            </a:r>
          </a:p>
          <a:p>
            <a:endParaRPr lang="en-US" sz="3200" dirty="0"/>
          </a:p>
          <a:p>
            <a:r>
              <a:rPr lang="en-US" sz="3200" dirty="0" smtClean="0"/>
              <a:t>-should balance wants v. </a:t>
            </a:r>
          </a:p>
          <a:p>
            <a:r>
              <a:rPr lang="en-US" sz="3200" dirty="0" smtClean="0"/>
              <a:t>needs</a:t>
            </a:r>
          </a:p>
          <a:p>
            <a:endParaRPr lang="en-US" sz="3200" dirty="0"/>
          </a:p>
          <a:p>
            <a:r>
              <a:rPr lang="en-US" sz="3200" dirty="0" smtClean="0"/>
              <a:t>-decides on opp. costs &amp;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prices</a:t>
            </a:r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033" y="1340768"/>
            <a:ext cx="3086057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496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171400"/>
            <a:ext cx="9144000" cy="1069514"/>
          </a:xfrm>
        </p:spPr>
        <p:txBody>
          <a:bodyPr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Groups- Symbols!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29" y="3068960"/>
            <a:ext cx="9217024" cy="460648"/>
          </a:xfrm>
        </p:spPr>
        <p:txBody>
          <a:bodyPr/>
          <a:lstStyle/>
          <a:p>
            <a:endParaRPr lang="en-US" sz="2800" dirty="0"/>
          </a:p>
          <a:p>
            <a:pPr>
              <a:spcBef>
                <a:spcPts val="0"/>
              </a:spcBef>
            </a:pP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79511" y="764704"/>
            <a:ext cx="9073009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@-Socialism                    Division- Karl Marx</a:t>
            </a:r>
          </a:p>
          <a:p>
            <a:endParaRPr lang="en-US" sz="3200" dirty="0"/>
          </a:p>
          <a:p>
            <a:r>
              <a:rPr lang="en-US" sz="3200" dirty="0" smtClean="0"/>
              <a:t>!- Traditional economy       &lt;3- John M. Keynes</a:t>
            </a:r>
          </a:p>
          <a:p>
            <a:endParaRPr lang="en-US" sz="3200" dirty="0"/>
          </a:p>
          <a:p>
            <a:r>
              <a:rPr lang="en-US" sz="3200" dirty="0" smtClean="0"/>
              <a:t>#- Communism</a:t>
            </a:r>
          </a:p>
          <a:p>
            <a:endParaRPr lang="en-US" sz="3200" dirty="0"/>
          </a:p>
          <a:p>
            <a:r>
              <a:rPr lang="en-US" sz="3200" dirty="0" smtClean="0">
                <a:sym typeface="Wingdings" panose="05000000000000000000" pitchFamily="2" charset="2"/>
              </a:rPr>
              <a:t>- Capitalism</a:t>
            </a:r>
          </a:p>
          <a:p>
            <a:endParaRPr lang="en-US" sz="3200" dirty="0">
              <a:sym typeface="Wingdings" panose="05000000000000000000" pitchFamily="2" charset="2"/>
            </a:endParaRPr>
          </a:p>
          <a:p>
            <a:r>
              <a:rPr lang="en-US" sz="3200" dirty="0" smtClean="0">
                <a:sym typeface="Wingdings" panose="05000000000000000000" pitchFamily="2" charset="2"/>
              </a:rPr>
              <a:t>*- Mixed Economy</a:t>
            </a:r>
          </a:p>
          <a:p>
            <a:endParaRPr lang="en-US" sz="3200" dirty="0">
              <a:sym typeface="Wingdings" panose="05000000000000000000" pitchFamily="2" charset="2"/>
            </a:endParaRPr>
          </a:p>
          <a:p>
            <a:r>
              <a:rPr lang="en-US" sz="3200" dirty="0" smtClean="0">
                <a:sym typeface="Wingdings" panose="05000000000000000000" pitchFamily="2" charset="2"/>
              </a:rPr>
              <a:t>Peace- Adam Smith</a:t>
            </a:r>
            <a:endParaRPr lang="en-US" sz="3200" dirty="0" smtClean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419872" y="2492896"/>
            <a:ext cx="57241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Assignment:  You have fifteen minutes to research your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system/economist.  Research the pros/cons or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theories/books, also. When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finished, describe the topic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on your poster using words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 or pictures or both.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  Be creative!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47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</a:rPr>
              <a:t>Economic Systems &amp; subsystems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908720"/>
            <a:ext cx="3744416" cy="532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560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33943"/>
            <a:ext cx="3168352" cy="210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3548" y="5842337"/>
            <a:ext cx="27723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characterized by a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 sharp divide between economic classes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733943"/>
            <a:ext cx="1962150" cy="210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48405" y="5842337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Mostly subsistent; 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“old school”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4277" name="Picture 5" descr="http://cdn.theatlantic.com/static/mt/assets/business/Toilet_pap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701" y="3733943"/>
            <a:ext cx="2790106" cy="210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75606" y="5862159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Gov’t control; 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Shortages, scarcity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947" y="0"/>
            <a:ext cx="8931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AutoNum type="arabicParenBoth"/>
            </a:pPr>
            <a:r>
              <a:rPr lang="en-US" sz="3200" dirty="0" smtClean="0">
                <a:solidFill>
                  <a:schemeClr val="bg1"/>
                </a:solidFill>
              </a:rPr>
              <a:t>Next birthday (2) From farthest away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(3) Has most siblings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81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171400"/>
            <a:ext cx="9144000" cy="1069514"/>
          </a:xfrm>
        </p:spPr>
        <p:txBody>
          <a:bodyPr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Hook/Thesis/Outline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29" y="3068960"/>
            <a:ext cx="9217024" cy="460648"/>
          </a:xfrm>
        </p:spPr>
        <p:txBody>
          <a:bodyPr/>
          <a:lstStyle/>
          <a:p>
            <a:endParaRPr lang="en-US" sz="2800" dirty="0"/>
          </a:p>
          <a:p>
            <a:pPr>
              <a:spcBef>
                <a:spcPts val="0"/>
              </a:spcBef>
            </a:pP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79511" y="1124744"/>
            <a:ext cx="777686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-Hook</a:t>
            </a:r>
            <a:r>
              <a:rPr lang="en-US" sz="3200" dirty="0" smtClean="0">
                <a:sym typeface="Wingdings" panose="05000000000000000000" pitchFamily="2" charset="2"/>
              </a:rPr>
              <a:t> Clever, unique vs. basic</a:t>
            </a:r>
          </a:p>
          <a:p>
            <a:endParaRPr lang="en-US" sz="3200" dirty="0">
              <a:sym typeface="Wingdings" panose="05000000000000000000" pitchFamily="2" charset="2"/>
            </a:endParaRPr>
          </a:p>
          <a:p>
            <a:r>
              <a:rPr lang="en-US" sz="3200" dirty="0" smtClean="0">
                <a:sym typeface="Wingdings" panose="05000000000000000000" pitchFamily="2" charset="2"/>
              </a:rPr>
              <a:t>-Thesis Address all of prompt</a:t>
            </a:r>
          </a:p>
          <a:p>
            <a:endParaRPr lang="en-US" sz="3200" dirty="0">
              <a:sym typeface="Wingdings" panose="05000000000000000000" pitchFamily="2" charset="2"/>
            </a:endParaRPr>
          </a:p>
          <a:p>
            <a:r>
              <a:rPr lang="en-US" sz="3200" dirty="0" smtClean="0">
                <a:sym typeface="Wingdings" panose="05000000000000000000" pitchFamily="2" charset="2"/>
              </a:rPr>
              <a:t>-Outline In order with thesis</a:t>
            </a:r>
            <a:endParaRPr lang="en-US" sz="3200" dirty="0" smtClean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667960" y="3933056"/>
            <a:ext cx="829652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Prompt: Differentiate </a:t>
            </a:r>
          </a:p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between capitalism, socialism, and communism.</a:t>
            </a:r>
          </a:p>
          <a:p>
            <a:pPr algn="ctr"/>
            <a:endParaRPr lang="en-US" sz="4400" b="1" dirty="0" smtClean="0">
              <a:solidFill>
                <a:schemeClr val="bg1"/>
              </a:solidFill>
            </a:endParaRPr>
          </a:p>
          <a:p>
            <a:pPr algn="ctr"/>
            <a:endParaRPr lang="en-US" sz="4400" b="1" dirty="0">
              <a:solidFill>
                <a:schemeClr val="bg1"/>
              </a:solidFill>
            </a:endParaRPr>
          </a:p>
          <a:p>
            <a:pPr algn="ctr"/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75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80120" y="548680"/>
            <a:ext cx="9243542" cy="460648"/>
          </a:xfrm>
        </p:spPr>
        <p:txBody>
          <a:bodyPr/>
          <a:lstStyle/>
          <a:p>
            <a:r>
              <a:rPr lang="en-US" sz="4800" b="1" dirty="0" smtClean="0">
                <a:solidFill>
                  <a:schemeClr val="tx1"/>
                </a:solidFill>
              </a:rPr>
              <a:t>To complete your journal</a:t>
            </a:r>
          </a:p>
          <a:p>
            <a:r>
              <a:rPr lang="en-US" sz="4800" b="1" dirty="0" smtClean="0">
                <a:solidFill>
                  <a:schemeClr val="tx1"/>
                </a:solidFill>
              </a:rPr>
              <a:t>entry, answer these questions: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700808"/>
            <a:ext cx="86044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-What I learned (1-2 sentences)</a:t>
            </a:r>
          </a:p>
          <a:p>
            <a:endParaRPr lang="en-US" sz="3200" b="1" dirty="0" smtClean="0"/>
          </a:p>
          <a:p>
            <a:r>
              <a:rPr lang="en-US" sz="3200" b="1" dirty="0" smtClean="0"/>
              <a:t>-Evidence of Mastery: Write a 3 sentence </a:t>
            </a:r>
          </a:p>
          <a:p>
            <a:r>
              <a:rPr lang="en-US" sz="3200" b="1" dirty="0" smtClean="0"/>
              <a:t>summary of today’s lesson</a:t>
            </a:r>
            <a:endParaRPr lang="en-US" sz="3600" b="1" dirty="0"/>
          </a:p>
        </p:txBody>
      </p:sp>
      <p:sp>
        <p:nvSpPr>
          <p:cNvPr id="5" name="Content Placeholder 5"/>
          <p:cNvSpPr>
            <a:spLocks noGrp="1"/>
          </p:cNvSpPr>
          <p:nvPr>
            <p:ph idx="1"/>
          </p:nvPr>
        </p:nvSpPr>
        <p:spPr>
          <a:xfrm>
            <a:off x="107504" y="5229200"/>
            <a:ext cx="4662264" cy="46064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400" dirty="0" smtClean="0"/>
              <a:t>** Please rate this lesson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(on a scale of 1-10) on a 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small piece of paper and 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place it in the ballot box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 before leaving.  If you have any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ideas for improvement, please 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include them.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Thank you </a:t>
            </a:r>
            <a:r>
              <a:rPr lang="en-US" sz="2400" dirty="0" smtClean="0">
                <a:sym typeface="Wingdings" panose="05000000000000000000" pitchFamily="2" charset="2"/>
              </a:rPr>
              <a:t></a:t>
            </a:r>
            <a:endParaRPr lang="en-US" sz="2400" dirty="0"/>
          </a:p>
          <a:p>
            <a:pPr>
              <a:spcBef>
                <a:spcPts val="0"/>
              </a:spcBef>
            </a:pPr>
            <a:endParaRPr lang="en-US" sz="3200" dirty="0"/>
          </a:p>
        </p:txBody>
      </p:sp>
      <p:pic>
        <p:nvPicPr>
          <p:cNvPr id="6" name="Picture 2" descr="https://cdn.meme.am/instances/500x/617644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441143"/>
            <a:ext cx="2801888" cy="280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04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3789040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China K-W-L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2430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171400"/>
            <a:ext cx="9144000" cy="1069514"/>
          </a:xfrm>
        </p:spPr>
        <p:txBody>
          <a:bodyPr/>
          <a:lstStyle/>
          <a:p>
            <a:pPr algn="ctr"/>
            <a:r>
              <a:rPr lang="en-US" altLang="ko-KR" dirty="0" smtClean="0"/>
              <a:t> </a:t>
            </a:r>
            <a:r>
              <a:rPr lang="en-US" altLang="ko-KR" dirty="0" smtClean="0">
                <a:solidFill>
                  <a:schemeClr val="tx1"/>
                </a:solidFill>
              </a:rPr>
              <a:t>Today’s Standards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-25185" y="3861048"/>
            <a:ext cx="9217024" cy="460648"/>
          </a:xfrm>
        </p:spPr>
        <p:txBody>
          <a:bodyPr/>
          <a:lstStyle/>
          <a:p>
            <a:r>
              <a:rPr lang="en-US" sz="2400" dirty="0" smtClean="0"/>
              <a:t>E.6 Compare </a:t>
            </a:r>
            <a:r>
              <a:rPr lang="en-US" sz="2400" dirty="0"/>
              <a:t>and contrast how the various economic systems </a:t>
            </a:r>
            <a:endParaRPr lang="en-US" sz="2400" dirty="0" smtClean="0"/>
          </a:p>
          <a:p>
            <a:r>
              <a:rPr lang="en-US" sz="2400" dirty="0" smtClean="0"/>
              <a:t>(</a:t>
            </a:r>
            <a:r>
              <a:rPr lang="en-US" sz="2400" dirty="0"/>
              <a:t>traditional, </a:t>
            </a:r>
            <a:r>
              <a:rPr lang="en-US" sz="2400" dirty="0" smtClean="0"/>
              <a:t>market</a:t>
            </a:r>
            <a:r>
              <a:rPr lang="en-US" sz="2400" dirty="0"/>
              <a:t>, </a:t>
            </a:r>
            <a:r>
              <a:rPr lang="en-US" sz="2400" dirty="0" smtClean="0"/>
              <a:t>command</a:t>
            </a:r>
            <a:r>
              <a:rPr lang="en-US" sz="2400" dirty="0"/>
              <a:t>, mixed) try to answer the questions: </a:t>
            </a:r>
            <a:r>
              <a:rPr lang="en-US" sz="2400" dirty="0" smtClean="0"/>
              <a:t>What to </a:t>
            </a:r>
            <a:r>
              <a:rPr lang="en-US" sz="2400" dirty="0"/>
              <a:t>produce? How to produce it? </a:t>
            </a:r>
            <a:r>
              <a:rPr lang="en-US" sz="2400" dirty="0" smtClean="0"/>
              <a:t>For whom </a:t>
            </a:r>
            <a:r>
              <a:rPr lang="en-US" sz="2400" dirty="0"/>
              <a:t>to produce</a:t>
            </a:r>
            <a:r>
              <a:rPr lang="en-US" sz="2400" dirty="0" smtClean="0"/>
              <a:t>?</a:t>
            </a:r>
          </a:p>
          <a:p>
            <a:endParaRPr lang="en-US" sz="2400" dirty="0"/>
          </a:p>
          <a:p>
            <a:r>
              <a:rPr lang="en-US" sz="2400" dirty="0" smtClean="0"/>
              <a:t>E.9 Compare </a:t>
            </a:r>
            <a:r>
              <a:rPr lang="en-US" sz="2400" dirty="0"/>
              <a:t>and contrast the theoretical principles of the </a:t>
            </a:r>
            <a:endParaRPr lang="en-US" sz="2400" dirty="0" smtClean="0"/>
          </a:p>
          <a:p>
            <a:r>
              <a:rPr lang="en-US" sz="2400" dirty="0" smtClean="0"/>
              <a:t>economic </a:t>
            </a:r>
            <a:r>
              <a:rPr lang="en-US" sz="2400" dirty="0"/>
              <a:t>systems of </a:t>
            </a:r>
            <a:r>
              <a:rPr lang="en-US" sz="2400" dirty="0" smtClean="0"/>
              <a:t>capitalism</a:t>
            </a:r>
            <a:r>
              <a:rPr lang="en-US" sz="2400" dirty="0"/>
              <a:t>, socialism, and </a:t>
            </a:r>
            <a:r>
              <a:rPr lang="en-US" sz="2400" dirty="0" smtClean="0"/>
              <a:t>communism, and </a:t>
            </a:r>
            <a:r>
              <a:rPr lang="en-US" sz="2400" dirty="0"/>
              <a:t>use historical examples to provide evidence </a:t>
            </a:r>
            <a:r>
              <a:rPr lang="en-US" sz="2400" dirty="0" smtClean="0"/>
              <a:t>of </a:t>
            </a:r>
            <a:r>
              <a:rPr lang="en-US" sz="2400" dirty="0"/>
              <a:t>their </a:t>
            </a:r>
            <a:r>
              <a:rPr lang="en-US" sz="2400" dirty="0" smtClean="0"/>
              <a:t>effectiveness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  <a:p>
            <a:endParaRPr lang="en-US" sz="2800" dirty="0"/>
          </a:p>
          <a:p>
            <a:pPr>
              <a:spcBef>
                <a:spcPts val="0"/>
              </a:spcBef>
            </a:pP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5301208"/>
            <a:ext cx="8604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pPr algn="ctr"/>
            <a:r>
              <a:rPr lang="en-US" sz="2400" b="1" dirty="0" smtClean="0"/>
              <a:t>Complete your journal entry. Be done by 9:10 AM </a:t>
            </a:r>
            <a:r>
              <a:rPr lang="en-US" sz="2400" b="1" dirty="0" smtClean="0">
                <a:sym typeface="Wingdings" panose="05000000000000000000" pitchFamily="2" charset="2"/>
              </a:rPr>
              <a:t>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1233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Citation Activity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7664" y="1124744"/>
            <a:ext cx="6563072" cy="460648"/>
          </a:xfrm>
        </p:spPr>
        <p:txBody>
          <a:bodyPr/>
          <a:lstStyle/>
          <a:p>
            <a:r>
              <a:rPr lang="en-US" sz="3600" dirty="0" smtClean="0"/>
              <a:t>1.) No talking for ten minutes.</a:t>
            </a:r>
            <a:endParaRPr lang="en-US" sz="360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691680" y="2204864"/>
            <a:ext cx="6995120" cy="460648"/>
          </a:xfrm>
        </p:spPr>
        <p:txBody>
          <a:bodyPr/>
          <a:lstStyle/>
          <a:p>
            <a:r>
              <a:rPr lang="en-US" sz="3600" dirty="0" smtClean="0"/>
              <a:t>2.) Everyone will read one of the articles in the basket.</a:t>
            </a:r>
            <a:endParaRPr lang="en-US" sz="3600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619672" y="4293096"/>
            <a:ext cx="7283152" cy="460648"/>
          </a:xfrm>
        </p:spPr>
        <p:txBody>
          <a:bodyPr/>
          <a:lstStyle/>
          <a:p>
            <a:r>
              <a:rPr lang="en-US" sz="3600" dirty="0" smtClean="0"/>
              <a:t>3.) When everyone is done, take</a:t>
            </a:r>
          </a:p>
          <a:p>
            <a:r>
              <a:rPr lang="en-US" sz="3600" dirty="0" smtClean="0"/>
              <a:t> turns summarizing.</a:t>
            </a:r>
          </a:p>
          <a:p>
            <a:r>
              <a:rPr lang="en-US" sz="3600" dirty="0" smtClean="0"/>
              <a:t>4.) Be prepared to answer </a:t>
            </a:r>
          </a:p>
          <a:p>
            <a:r>
              <a:rPr lang="en-US" sz="3600" dirty="0" smtClean="0"/>
              <a:t>questions by citing where you got </a:t>
            </a:r>
          </a:p>
          <a:p>
            <a:r>
              <a:rPr lang="en-US" sz="3600" dirty="0" smtClean="0"/>
              <a:t>the answer.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9166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build="p"/>
      <p:bldP spid="10" grpId="0" uiExpand="1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Groups- Letters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-10 minute Chalk Talk</a:t>
            </a:r>
            <a:endParaRPr lang="en-US" sz="360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123728" y="2204864"/>
            <a:ext cx="6563072" cy="460648"/>
          </a:xfrm>
        </p:spPr>
        <p:txBody>
          <a:bodyPr/>
          <a:lstStyle/>
          <a:p>
            <a:r>
              <a:rPr lang="en-US" sz="3600" dirty="0" smtClean="0"/>
              <a:t>-5 minute Gallery Walk</a:t>
            </a:r>
            <a:endParaRPr lang="en-US" sz="3600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123728" y="4005064"/>
            <a:ext cx="6563072" cy="460648"/>
          </a:xfrm>
        </p:spPr>
        <p:txBody>
          <a:bodyPr/>
          <a:lstStyle/>
          <a:p>
            <a:r>
              <a:rPr lang="en-US" sz="3600" dirty="0" smtClean="0"/>
              <a:t>-New groups: Symbols</a:t>
            </a:r>
          </a:p>
          <a:p>
            <a:r>
              <a:rPr lang="en-US" sz="3600" dirty="0"/>
              <a:t>	</a:t>
            </a:r>
            <a:r>
              <a:rPr lang="en-US" sz="3600" dirty="0" smtClean="0"/>
              <a:t>-Write thesis &amp; outline</a:t>
            </a:r>
          </a:p>
          <a:p>
            <a:r>
              <a:rPr lang="en-US" sz="3600" dirty="0"/>
              <a:t>	</a:t>
            </a:r>
            <a:r>
              <a:rPr lang="en-US" sz="3600" dirty="0" smtClean="0"/>
              <a:t>-Prompt: Which economic system is the best?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7435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build="p"/>
      <p:bldP spid="10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692696"/>
            <a:ext cx="8229600" cy="460648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HOT SEAT!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700808"/>
            <a:ext cx="8604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1.) Mrs. Turner is assessing her budget to see if she can afford a Jaguar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79512" y="2708920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2.) Hamilton County, TN’s unemployment rate is currently 5% 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79512" y="3827300"/>
            <a:ext cx="8604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3.) America’s </a:t>
            </a:r>
            <a:r>
              <a:rPr lang="en-US" sz="2400" b="1" u="sng" dirty="0" smtClean="0"/>
              <a:t>GDP</a:t>
            </a:r>
            <a:r>
              <a:rPr lang="en-US" sz="2400" b="1" dirty="0" smtClean="0"/>
              <a:t> is approximately 17 trillion dollars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79512" y="4653136"/>
            <a:ext cx="8604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4</a:t>
            </a:r>
            <a:r>
              <a:rPr lang="en-US" sz="2400" b="1" dirty="0" smtClean="0"/>
              <a:t>.) Mrs. Turner is currently studying the effects of </a:t>
            </a:r>
          </a:p>
          <a:p>
            <a:r>
              <a:rPr lang="en-US" sz="2400" b="1" dirty="0" smtClean="0"/>
              <a:t>government regulation on the soft drink industry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5067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Partner Feedback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-You will be assigned a partner</a:t>
            </a:r>
            <a:endParaRPr lang="en-US" sz="360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123728" y="2204864"/>
            <a:ext cx="6563072" cy="460648"/>
          </a:xfrm>
        </p:spPr>
        <p:txBody>
          <a:bodyPr/>
          <a:lstStyle/>
          <a:p>
            <a:r>
              <a:rPr lang="en-US" sz="3600" dirty="0" smtClean="0"/>
              <a:t>-Review and give feedback on 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  thesis/outline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051720" y="3717032"/>
            <a:ext cx="6563072" cy="460648"/>
          </a:xfrm>
        </p:spPr>
        <p:txBody>
          <a:bodyPr/>
          <a:lstStyle/>
          <a:p>
            <a:r>
              <a:rPr lang="en-US" sz="3600" dirty="0" smtClean="0"/>
              <a:t>-Specific feedback</a:t>
            </a:r>
          </a:p>
          <a:p>
            <a:r>
              <a:rPr lang="en-US" sz="3600" dirty="0" smtClean="0"/>
              <a:t>-1 positive, 1 N/I</a:t>
            </a:r>
            <a:endParaRPr lang="en-US" sz="3600" dirty="0"/>
          </a:p>
        </p:txBody>
      </p:sp>
      <p:sp>
        <p:nvSpPr>
          <p:cNvPr id="5" name="AutoShape 2" descr="data:image/jpeg;base64,/9j/4AAQSkZJRgABAQAAAQABAAD/2wCEAAkGBxMSEhUTExMWFRUXFx0YFRgYFxUZFxcYFRcXGBcXFxUYHSggGB0lHRUYIjEhJSkrLi4uFyAzODMtNygtLisBCgoKDg0OGxAQGy0fICUtLy0rLS0tLS0tLS0tLS0tLS0tLS0tLS0tLS0tLS0tLS0tLS0tLS0tLS0tLS0tLS0tLf/AABEIAKgBLAMBIgACEQEDEQH/xAAcAAACAgMBAQAAAAAAAAAAAAAEBQMGAAIHAQj/xABEEAACAQIEAggCBgkCBQUBAAABAhEAAwQSITEFQQYTIlFhcYGRobEHMlLB0fAUI0JicoKywuEzkiRTY6LxNENzk+IV/8QAGgEAAgMBAQAAAAAAAAAAAAAAAgMBBAUABv/EACoRAAICAgIBBAEEAgMAAAAAAAABAhEDIQQxEiIyQVFhEzNxgQVCFVKR/9oADAMBAAIRAxEAPwC8zWTWpNeTShpvNeqaimt0NQcTCthUYrcVxxstbg1oKxnABJMAak+FcRVkooe9xK0hguJ7hqfYbVXeJcVa5oJVe7mfP8KWCqk+VTqJp4f8davI/wCi2npBZHNv9tSWOPWGMdZl/iBHx2qmtQ9ylrlT/BY/43E18nTVM6zWy1R+ivEmS6LRMo8gD7LRII7piI8RV2SrePIpxsyeTx3hn4vZKK3sneowa2tHemFcX8eOtr+OmwNJePt2rP8AHTeaBe5jX7ESE15NeTWtSAbk1Dc2PlW5NRXDvXEoVdHdn/iNGcSwhuhQDEGST9w50u4A8I/8RpnYuSdaPDi8o2yMsqk6JbGBRRzbxP4CpWQDYD2FbKa9YVZUEukIbvsWYsSCDsRB9dK4d9I3AWwzowJa0QQrcwd8rRzjnzg7V3TEsO8T51SfpHwnWYK9G6gOP5CCfhmpeSK7LHHyOMkcPNHcLw6OSHLbSABv50NYthmClsoJgsdY8adZFsLlzCTPaE6g89NqQzRyzrS7BQioZAHfB1MDxoq1jlVCCoJJJ3jfYxz3r20FGoYNp3axQ/FEDOGjswJHlXFZVJ+smwz5gv7OsE7e4oDieGynN3mD5+VGvBQmdANNN2GwP40su3QVjXNMnu9K4PDFuXkuiC1tXo3rLe1e8/SoL8VpHor2vBXprhiPo2a8JrUmvBRmGb1sprSa2Q1xxODWwNRg1tNQQSUu465FsDvbX0k/h7UeDSTj3E7IXIbihg0kamIB3jzpeV+hljixbyrQpeoswFCX+LWuTE+SmhX4zbGysfb7zWZ4s9CqGbOKgdhSxuPL/wAs+rD8KiPHR/y/+7/Fd4S+ifKKHOEvZLttvsup9Awn4V01K4weKoR9Vh5EH8KvHD+nuHYAXA6NzMSpPPYz8Kt8aXjalozP8jheTxlDZcpra0d6DwOOt3kD23DqeYn2IOoPgaJtmrZjNNOmLOPt27P8f4U3zUl6QHtWf4/wpvNCu2FL2olmvJrSa8miAJCajc6Hyr2aD4ljVs2y7nTYDmT3CuqyQXh1uLYA5yx/mM/KPatL/GLNre6s9yy5H+2R7mqdxHi73BlnKg0CjaPHvPif8UmxGJCgknTnVqPpikc4eTtl+vdNLS/VR38TlUfM0Fe+kC5stlB5lj+FcxxvSIDRELHlJge2p+FAPxbEHU5UHgPvY/dXPIHHAvo6Ve6XXGM9Xa/7z/dQ9/pAXVke1bKspVgpuCQwg7sR8KoaYm8dRc+Cx8AK2/8A6dxCA4BnmJB9iTNB5phvBQbiOiuGYdi5etH94JdX3XIR7GkPF+C3LEElXQmFdSSJ7iCAVPgR5TVmw+IzAHkazHlTbbNBGh120IIoZRVaGQzSi97KwcKqspDGCJny5HzqPiF5TMCNo86ziDS3ry29Kh67KRGwj/NKHRg5rzZpduZjtHhUBGppk9oOsgSx1GvLnNLjuagfjknFUqoy3tW3OvLe1e864cukeisrBWVwaOqcH6bAoxvgBxJULzjl50Wem9nSFY6SZ5VOv0cYw/sYVeX1nP8AZU9r6NsWDM4UcvquaPf0YlR+xde6f4ZUkZi3NY29a8fp2hUlLZJB/aIAy99FcV+jfErbZzcwqhQSxyNoACZ8aR/Rr0UxGNtXLq3raBXyHNaLyQoYxqNO1XUdUfsJwv0gECXtZln9ncL5Heir30hWwy5bLlY1mM0/sgCrFh/ozvLJGKtgn/of/qtbH0WXFcuMbBO/6lfvaup/RHo+yvXumTXrTBLbW20BJOozT9WPBT71W7xq1dK+iF3BjrDcN1GK5nyhcrdsQQDzka+NVS4J5geJmB7a1SzX50bXBUf0rQp4nxNbWkZmOyj5nuFRBLzKGZss8lA+Zk15gOGt+kot0Al7oLHkVB2HhpFO+krQ3ZYLO+kn0AqxHEoorzzzlJ/CERwLH/3Ln+81oeGn/mXP9xrWxjnz5c+xg9ju3EzRnE8U1sCNDE7ToNTR+PwB5JqxZi3u2YbNnWYIbf33pphLudQw5ifelzh7yanQlf2YIkjUe9W7oh0dOIuLbErbSOsbuXkAftNBA9TypeVLS+RmGbVyb0XL6MsG62rt1pCXCAg7+rzBn92y/wAp8KuyGobNpUUIoCqoAUDYACABUiGjiqVGXmyfqTchVx89ux/HTmaQ9IW/WYf+P8KdzULtkS9qN5rysmtZogDeaovTLGlr3Vj6tsf9zak+0CruTXNeO/8AqL0nXrG0576fCjh2FFbE+KxMVVcdijcMn6oOg7z3xzp/iu1oSAIn/J76rmMxZLi2gypzI3NS5WWIxPcBh2aTz9z61LiuF3DrPPXy7qdcOt5VEUaBOpoPItKCoQ8N4cw30oLFYR0ukalTrJJOhqy4x7iCVVe+WJgAeWpP40K1/rdTy20qL+SXHRDwxuyKF4/i+zlU8+157x7a17ZxoS2zd05fOY18qrzmSSTJJknvmi8tCseHylbNRUt22Tt3CvbeHYxA3mPSvLxKtPl8qEtykqqPZKiMNARB38K0TD6mfhzFb4YsWBGvnU94C3ude4VxWnOcdat/QJew5SO47d/rUPOjsK4uMJUHv1+VE4lbchQgkmANj71zGrM4+MZLYtw9lnYKoknajbfBbxEgD3ozCHqWkLIIKk/Z2MjxraziEgat4RUAT5E/9Fo+oRcHfW2fxqi9N+ll/DlbWERC5GZnuTlUcgANzXLr/wBJXEbV05r4JB1XImTy0Ex60+zPjhk1Z9A8busMPdKW+tbIYSQA0jYk8qpf0KLlwdwaD9ef6UphjuPjEcLGIQ5Q6KXUfWhozII2Ou9AfRBCYa6rED9cSJ8VXX4ULe0QotJnQ5rJqI31+0PevTeX7Q96OxQHx3hoxNh7DaB4BMTlgghgO8ECK4ZxDhtzD3+pvDKysNf2WBPZde9T+I767bf4wgDkOkqjESREo2WT4TVWxHBxfvLb4g6Xl6s5GRjb6tiRK9mDrlJknlEa1XzQUt/Je4nIeFtPplD6O8M7U3gTcTtKSds8D156cjFZxHhwLNyHfXnR+/8A8RdBk5JCmZzLniSeeymiuM3YGUc9TXD/ACUpWiuWsDZFzKJYxJJgAfia34taTQ7wNY3FA276OxQLmY6xISADE5m+6h7wKGW1g5QA6swmNAo1O4PlU0HoZYTAh2REP13VQYn6zAbc67Bwfh1vDWhatjQakn6zNzZj3mB5QANBXLOi2NW3eS4wEKCRI2JGUHw1O9dQ4PxJLyZlIJ5gcqFdlXkOVUuhhNaveVAWYhVG5Ow869Ncu+kfid9rxsrmCKBC7BiROYnmPwo1sqxj5Oh/xnpPhrl+wiXQSr9owco1H7W1XVWnUHevmW9iGUEczua6z9D3Fnu4V7bknqXyoTvlIBAnwM+kVLhWw8kaSOhzXk1HNZmoRRuTVI6V4HLfNwD/AFBp3BlADesR7mrnmpJ0uuRhrmmoHZ7wdtPeuug4dnH+kmPZGZAB4nTXv1/O1AcPuC4QdZnX8fGoeOER3k7nvjur3o8OxPiaJLRbj7qLXZNTXb+UTBJ2AAJJ8gKAs3DRQueNDQ1OgDG8UvagYZyveVkn+UHSobGOzKzFcpEkrqIjXY7UyxOGV9TcYHwOntSvFrCsJnSJ89PvqH9Et0rF/Dhmtw2xn3P/AJqJuGEAnMNpjvjlR5IFsrG3v6UFYUATnPfJ5VLERyOPTNnsvZSSBGYaz3iYqPF3ezquhOnmKiGIa4QDrJn2rfE4oE6j9rblFchssb7at/g0UAgETmFDXbhaTRl3FDQL3a0PcGZS2xrglJp3Ja+Pwe4W9l5fjU4xo7UrmJ2J5eVBqNK8FcPeGLakxlcx36tFDSYMjuM6T31mH6sKMzaxyO08qWrvROHvqogoGM7zUAvCkvT9nfvpSKnDpEALdAcjRhKkgVxHjGFRi9wAkhdp7uZrqXSfpYMRcOBs2UvPe7YJ0VAARmbxgaRVF49gP0PCsMQB19wlURTK5ebnmack5bRRhNQj4vs7LiMMmH4T+j5C5t4ZVcIQGgrGYE+IJnwpD9B2KXqL1ljmcXM0nUlSAPgR8arfQ3pacRhXsY7OlrqcgxADAMEHZVn2n5+tWH6FbNtMO1xmXO7QBOoB5R4xUPQrxezqBZQJgaeFeK6lisagAn1mPlVYXpVh0TEuDPVXsrDaS0CR4TI9DRuB6SWLqG4jKWyg5QVLxykDzrvNCpQcY+T6EXS7jIw1p+z9dMQAQNil1d+4Qxk+FU+30wY3LuIILoxFsZY6tFA5K28yDNSce6Qi5h7lt7bNcC4hCwgQ924GUiOUL8Koqm7iYsqSCYDLEKIA1MbADnSpPyLMIVFa2x9wFFOIuXEeV6sgiN8xBk+Mg6eBqfELO53BAPnTbgPRxUwlwIZuBxDnTMyoSfJSLpUDlE7zVfxlwyVIykHUHcHuoU7WiyoeOvky5guwAI0Gk0t6pp7UCK0vY8zA25a0O+K0knSjtjL0TXbDGAr5c05v4fzBrpP0e2G6g3GM5jC+SaSfWaoOC4dcvXLVlZFxlHZ5ARmJbyGhrsPRzhf6Ph7dojVRrEbkyTUIqZ9KieKqPTnCljbb6qahmESSdQpnlV5yr3fKgeJYNLqm2wlWGv8Ag1xWhPxlZwzFYS31mYL6ctOcVc/owwrYYPauAB7rG8FntBAAqyu4k0uxfGOHYbrr1nM9632Ldu4DHW5mGfXcLE+lUHBccv275xIusLxnM51mdwQdI8KasbaHZMimqSPou1fDAlTzg+Yoazjvrg7o0eJmI+dUTo501e8ty4ESV7VwBiNCAJAPKRU2H4s36RnyKc+sB/sg7E0iTadUI8S+fpA7R5AwI3J7qrvHsel1LlskhwDAAJ15a15h+J3CwIw+YDbtjc76nnRHCcKxvXbjWygaIBIOvPWoTbDilHZxC/hmdoppw7A9S1y0TJRoPdMCYq7ca6DlbzXbYU2mloLZShO8Dc66gifvrOFcFOMs3LhIF03Wh8oAfKqocwG2qmSOYnwqwk5LQ1ZYp2ysxUbkii8bhHtMUuKVYcj3d4PMeIoK7Q0WHvaNDcPfUGMD9WzqpbLBOkwJ3I50Rg8M91oXYbnkPX7quDYMWBh0UaHPmbnmIU6nxg+1Go2IyZPE5TcxbMZmPLQa16t4xlnSul8R6J4a/qV6pvtoANf3l2Yex8aQ4n6Pr4MW7tt/PMh9oI+NC4SG4uRifeiq4bee4T7VC9W230AxwViLasSIAW5bnx3IpLjejmMtHt4W+sc+rcr/ALgI+ND4ssLNB3TQurazvrtzrwjl3VG1QNmrjQZiAWGflt+RQorbMYFa1DIxxcYpMxd6yvBXtcGno7HYexh79/GFZ3VWHJUIVh4RFc7vYl+LcRUH6jNlUfZtrJPkT99WriOEy4Z7L3P9RmY/u5yJ89q0+ijghtXcRefVVGS28EBoMsy+G3tViM7tGTLG4pSLtxdEGH/R9AhXIFAEZYiqf0dv28IlxDfXOGIXvGWQK86ZceyBmU9o6L67VXuiXRK7iE667eNuy5aQutxyDBIkQomRJ7jpzpGZJx26QzjuUZelW2N+h+Ispeu/pGZ7TgfV1zFSYkepq74O9hQS2Fw7rNpg5y5QWlMoztpMA8+VLeFcGwuE/wBCyoP237b+7fV9IonFYxm5zVZ8hJUtlt8N5HctfwDX8GDcDOQ0GQoEyYyjMx00nuPnWpRLQYJaRQ5lmAOYkd57vDbWtUudqPeiLxkVW85PRfxceGNJJDLgTzZcf9SR/wDWlVLpCyXCc3Yb9lgQdORI3j8in/Bb8F7c6lcw810P9S+xqg4+9muNKRB5kggelO82oxoQsUXknYuu4W7mKKmY94IyxEzn2Gh560Rg8PkYFgGYagbKD7an8+NQ3OKFSsJmRmIB/a0GrCRpsYgmmFqyh7WY666yfjRzySS2qIx44SbSdjDD8Te3iOttNlIgAwDKm2sgg+fwq4YPpzcMBwB4gae1UZEkt4Ef0KfvqUUn9SUWMfGx5F6kdUwfGjcjLctmeUwfY0yxBhJYgNsJ2BO2vcN65Jhr5HOml/Em9Zay7vkYRAYgjSJB5fKnR5C/2KWT/G/9H/6UHpvxe3iMQ5tgCynZtkAAuAdbh7y7S090VVrxpt0q4UcNdySWRu0jHmNoMcxz9DzpQ2wrTjJSVoz5QcH4v4COE4trdwZSQG7LRzBPP1q3YbiDKytIhRIMgRvqW5VVujfB3xmJt4dDlLnViJCKozMxHOADpz0HOu/dH+imEwiiE619+suhWYd2VYyp6CfGgli83oRkkkKujvEbl22CuGu3H0OYqUQ6wIuuAp0g71Z3w0gm5p3KpkjwzbTttRb4kmo7nd+SaZDixXexTyMVcavZLNxzq2Ux7bCpOjGCFrC2xpoCSfEszEz61Jxa0OpuM32DHrpNF4ERaygREgDwOv305pEJ6FfSG3hrtuLozRsRoyk81bl8jzmqKnR+yDne+Htg6KoIZx3M8wmuhj4U84vxIWLgtGWedFCk6HZidlHn3aTQ13BpfuK909edJtWxsI2E6QDHdM8q544XdBxyziqT0MOHYdAoAtKmsALER586Ythc1sg8tR6GR8qQ2eEBLs57jDnh7jXkPVjna11Zd8vPyg1brFq0bS9THVlZWNiDrNdkX4Av5EipUltOXt5d3nTIYOdt6XDBXrrEH9VbBiZm4/LTLpbB8y38NQkdYXhHg06s36WvhQgEbkxr5E7elTBqmrBbB+kPCcPiVIu2kZiCocqC6TzVtxB+VfP/ABPBNYuvaf6yMVPjHMeBGvrXfsZcOlch+kTBlcV1h2uqCDy7ICsPMQPQiq+aFbNDg5HbiysDapLyRG/jWwAUA6N91QsZNVmaibbVdHi86w14vOtqgNdFgs8UuX5Z4M7L3VYsDxXEIuVcpUCAp2A8K5th7rrtNMbHEbvImpa+igm2tl0xA60g3MPbYjxNW0W+rtW1jKAg0Gw0kj3Jrldril/lJJ0HnyFdTxzxodxp7CJqtn6Rb4q3ohe6YqIvvrrHcTUav2teY+X/AJFaB4J8PkfyfhVRmikbYTMp7WU85BIJ8SrgR7mi2uSOzp4moEcnmfetLjzua5EtkV/EGyOtEk2+2QNyoHbA8ShYDxIpD09RF6so89b25SJFrQlpnZp+dPyw86qSgDD3LTBmuKWsqzAFUspmgDWZy6DuzTqRVrBT0yhy7W18kWOdGGGXXOHC5UC6tlhDsYLSZBEiNoINPeA4RL6FT2HtwGEzK6hc37wywTzAHiADjcQi2sLcXS6t22H0kLoUYEjcmZECR4GveK43Ioe0IN1XsXGnKTmgq0kaEagHXYzqIp7V6KibTtEuAudYrXRtcdmX+GYX4AUQy6fn8mouC2suHsiI7PzZpowrVPJ7mauL2L+CCxbgyWJ8IAXzjU/GjLbd3d+NQhK2B+t5x8APnQMYJenlrPYzc0YH0bsn4lfaqI40rpPGLfWW7qDdlIHnBy/GK5q50rT4b9DRjc+NZL+zpH0L4PtYjEEDQLaU/wARzv8A0p711Nbmg8q5/wDRZYKYIN/zLrt6Llt/2GrrauSo9vatLGtGPk9w5xGGlQUYI2hBK51PgyyDr3g15hLLH/UUKRuFbMp7iCQCB4EUVhdVU/uj+kV6DJrhYv6QL+pMbkqPiKHGIyMd37HfqzLMKq+MkT4CiuPj9WB3svzFQYliDKqDAgCY1POCRNQT8FYvcOe85fN1TXCD+212SPEgLAAEKOWvM1Ylu3F7CI7tEG5Cggd7EwGOnKaAxFoMyi81gNmGXMSTmGq6Hn5HSijfvgGXtqoBA1IZ55hiSViNJk60RDZpZTKrC7bMqf8AUYhg7RPaAYkHUCPHat+GuZhjlOUkICogGP2EEabToddudAYRCLZe3lzAnRidpIftuJQ7nNt4CaL6Mi2euNsq0FVdwztJAJy53UBok7DuqWQhnYFEZQa1VYrcLSyQTH6ZB5n2AH91L7t4VPxG7+sP7iAerSx+GWktu9J8yPnRxRIXizrVW6Z8N6/CtAl7f6xPT6w9Vn1Ap9irssa0U0vJG0NxycWmcQrymHHcD1N+5b5Bjl/hOq/Ail4Bk1QZ6BSTSZqh1NFWcaVEKFjfVQT7mgTiVE7zzqIuP3qfGKrZnZc7bpPQVZii7Va27Q7qIRKqOaNOPAm+mhr0Zw+fFWV5Zsx8rYL/ANsetX7Fv2qp/Qe1/wATP2bbn3yr/eatWK3NVsztjcWJ424y7BcRdgg+I9jofn8K1vXIae7fyO/4+lB465oQeYNTlpAPeAfcUmiwg1ZiBWdV30JavECO7T05fnwohEPOhQTNwKU37QzXrbAG3dClpDEjQKYCiZ7CkRz9KcQAKGuYhbTC47FRBEiN9wBOkmIHiabidSK+eKcGVK4Lj2QwLOTctBCRqQrApJncqZPnuZonjsZizKGdVYvEFWU6jQ6jUGTyEA5hRdy4WtBrawwvW3Cx2c/WqVXNIJXVQNJIAqDG41RlLBreUjZD+qXeV0kodTEHRY5xVz5M2tf0MeFx1FkgQDbUgd2YTHxoqosFby2bI7rSD2RalqlJ+pmrBVFfwak1CrdkHvYH3aa2xJ0jv096HxLRlHiKhBMkdta5rjlyu69zMPYkV0W41UTjeHJxNxQN2kfzAH76vcR02jN560mde6JWerwWGXaLQY+dybh+LmnFi79YdzfMA/fUFu3lUKOQAHpA+6o8JdBZwOUT8R91bEFowZ9luweIiyh/dj2kfdUmFck0rwLymUnZtvPX5zTfBpAqHoWC9ITFseY+YobGBRlzXBbJ0BZZGY+OkHzNS9JWi36g+1D49j2SCun2lBHgNTprzoSV0A4jhQTM1y7mQS1wlcyxp2oY5RGnI7VPd4SrDMLz5IzA51VSI3zKBGh50NmLyq3bTpbbM6tpGbkBGVxpA0IHnrW36TZusEa8snUgSubKJGYjQEbwIJoiCMWWyljCroqNcIhiDoRmEwT4Tzpr0cxGe3cYoyHrCGDZZJUATKgAjuMbAUrOIsqGB1B0AIJBXl2WPwHtTbgjDqpBkFjB9Y7h3d1SyBkRXq66VFNRY3FdXbuXBuqEjxIGg96XRJX8XiQRcf7TtHkpyL8FFKbd2GQd7fIE/dRAGWyqGCQAD3Exz76T3SzXUgj6xZj3KAZ+YFMXdB1oaXXk1JaNCC5JohKiSJRS+n1nJdt3Y0ZSh811HrB+FUx7pLEg10rp1hs+EZudtlce+U/BvhXMRvWfNUzX4tSgn/QL1PaHdNWi10WxbAMLDQRImBp5E0it95759jXcrd1mEhhHLXlyqJZXFAvjpM4xbqdKgtVOtVWekxdFt6C2tbz+CqP5iSf6BT7GaUt6Dx1D9/WfJFj5n3oniALtAqtPcivk3kYmx96dFo3Df6aT9kA+gj7qy7aS0J+s/IVHwy4TbGbeWn/cT8jUHBtlP2uXOiE7qxbyxpUaXB7fL8/dQP7CT+Cc6UDxMgWyxAYL2oIBnLrEHfajCa0voCpB2NEnTBkrTRVkvucFcG7IQWuAklnRkZSNNQFC989/eX0uxJVVBksj9oKFEK6FnJOuoMCCBOaBNDi1f/Q7yFRlYEtcbKoknQBgxEHTcCAoHlL0ut3Laur3LTXSVZ0QsxzEliSQOwe1oJ1AmNdNBGM/r8DkD9Wn8C/0itBUymbaHvRT7qKhqg+zXXQLevdry1+4UDibhzIPGfh/mibrdpvb2/Jpbeb9YvgJ9z/ijiiG9jB6XnAB8VaaPrMgPo/4H4UfM1HZszicKeYvf2M3zQU7jv1oqctXjZfLh00oPBJFxid2GvjlP+aJusYgUJZUrdUsdwQB7H7q310ecZYeFAl4mJGv8v8A5qy2EgVXOHE9YkGJMe4NWN3yrQSFiTpW36o+FLcVcl1OZgFSeyJnNuCvMe9F9JW/VGq+OIlSjZzbJRZYLmgRrCxqe7xqGugooMa/aJi5afsqSri2qNmlY1VRCx30St9tBct3Lqk80WQsxoo7vAetYeJs6G4qFkyBVRoDMcxh2C7b7DcUVgcZdS0Bcm4wB1ykEmTAHeNhmIG0xRAMmw+JNs5LlkqrSUYQxA7mAJYR3wB2gPGiOHXg65lEKSSPLlSO2GdnbEopBGYjtsyBdoYLlUQdiTPhrTvhpGUQIHLy5VzRwYBNJelL5bSoJm44HovaPyHvTsCqpx/E58VknS0sfzNDN8MooEEuwbFiF1/PrVfa5+vA/cPxI/CnOOu1Xrz/APEAfuf3GiT9QaWh1botaBw5o0GiaIIOKWOssXbf2rbAeeUx8a44DXa0Otcd4nhDZvXLZEFWI9OR9RBqjmW7NLgy7QMm1WDBdMntIttkzZRAOaNBtOlV9NqjuLJpcYeT2Wc8/GKp7DsO07UUqHupXggKZ2VpDgWsfPlFdF16FtFi7OkNPuqj+01JfvmdKA6LsRbvamCUHtnJ+6mmHtDeqk1UmWYZP1PX9gN61AlqG4TdlXHc5+KrRHFrhY5RsKA4WwDXAOWX+78KhDGNM9Zac5h+dK0FGYOzzNCyETW35d1bmguu/WFee48RzH5+6jVOk0C1oP8AICODNds3baux6xyqIxBRHuGGuADUKFJYzOxjetumuGsWcNcw9pS994Jyx2IZHYnuJE6antCdCK9vNfBjDt2zcQKMwUdrssZI07M9rUjSBMUL0l4emayjzYuAsJtsLxM65yqgPJKzJGomTNX8TuKZkZ41kaDcAZsWv/jX+kV4E1rfhqAWbYDi4AsZwIDRpMHbyr282UE9wJ9hVOXbNOG4pled+feZ9zQgM3fQfefvqZjAFDYdpun88hTl0AuxpU3ClnE2fBmPtauVBNFcDE4hPBXPwVf7vjTOOryIr8t1iZa2eNaWrYbrVuO3OAP4gR99M2GkmkuOvFmGuisD/tM/dW8jzfyWvA3YZD3MPnTy8zM2U1V7J0q44UggP3gGfMTQsCQi6THskeFVPDOJTNtoDIkd0xzjeKtXG2kMap1i7lYeBnuO/wAK5roKBc8MrGHtvbvASBbyhBmgnMIMkiDv8K8wVxkViHW20ktnFwjMdWOpKNBn6sag9xFanDWLio73bqxp27jhlzaczsZGq76ULZw1glk/R2yrot1wSp7wSGLLE8+UVwtm1y9eVkzsSAsBh2JMCWYEjOdQNiJiBJpvhTlApVdtWwIN03DmCBZnKVBIgxJAB5/OmNxLmmWCpoiAy/jVto1xtlXMfGBoPWqFgnZiztqzEsfNjJ+dNul+OOVMPpLdtyPsg9kEeev8tK7EAUC7GpaMxTa0hxmmJQ96fJv804uvJpNxbS9aPeGHxU/jQr3BrofYeiRQeFQxvRYpzFnhNUf6RcMBdt3h/wC4mVv4ren9JX2q8Gq107w04bN9hwfRpU/Ej2qnmWi1xZeORHO2bQVFnNbOfgKjUUMVSHZZXIYYOyI5e9MLVqPyKysqsx5bei9gtZcf9T4BFj5mnGKC21idaysqhk97NPjv0Ir2LYk0JwuOuYd6iP5SfxrKyoXyWq0P0sajy/CjRoIrKygsgVXrcuTzG1E4e9P52PdXtZUS6CQp6U3SlsujFXBTIQYIYXUIj2qLj6WbaqEv9e3WByrKrHtaHrH3Eg8yTMHSKysq7g3FGXyf3X/CHnBQvUJlnLrE7xmJ++vOMEKkTqxgeQ1J+71rKyqsvey/D2L+BCbW80vwX+q3nWVlNXTIXY0c0x6NrN1j3LA/mIJ/prKyncX91Fbm/tSLLeQnal2MtKiNrmYg7VlZW8jzXyNOGXcyKe9QfcA1ZeHYwdSo5iVjyJj4RWVlA0RIVcaPZiqdbaLn8w38xWVlRLomBcLHU3S36ouyGcsnqxG47QAnzGpjWNa0JY3M1u2Ut/ZCjrHH2uz2rY7gN/SsrKkW9Hgtp2SbTowbsllIBBklpOvhBM04XGdUhNz/AE1E5u4CsrK59ELZQGxLX7r3m3YyB3D9kegAqcmsrKAeza1Z5mkvHl/027ng/wAwI+cV5WV3yShtw/EEaHamawdqyspzFkbiKXcXw5u22tg5c0axMQQdvSsrKq5RkDk/ExluuszDETtMEj7qGOlZWUC6LDez/9k="/>
          <p:cNvSpPr>
            <a:spLocks noChangeAspect="1" noChangeArrowheads="1"/>
          </p:cNvSpPr>
          <p:nvPr/>
        </p:nvSpPr>
        <p:spPr bwMode="auto">
          <a:xfrm>
            <a:off x="155575" y="-1881188"/>
            <a:ext cx="6991350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https://s3.amazonaws.com/tribeca_cms_production/uploads/uploads/image/gallery_image/52e82586852862ee45000001/Dumb_Dumb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005064"/>
            <a:ext cx="3447604" cy="233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88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uiExpand="1" build="p"/>
      <p:bldP spid="7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80120" y="548680"/>
            <a:ext cx="9243542" cy="460648"/>
          </a:xfrm>
        </p:spPr>
        <p:txBody>
          <a:bodyPr/>
          <a:lstStyle/>
          <a:p>
            <a:r>
              <a:rPr lang="en-US" sz="4800" b="1" dirty="0" smtClean="0">
                <a:solidFill>
                  <a:schemeClr val="tx1"/>
                </a:solidFill>
              </a:rPr>
              <a:t>To complete your journal</a:t>
            </a:r>
          </a:p>
          <a:p>
            <a:r>
              <a:rPr lang="en-US" sz="4800" b="1" dirty="0" smtClean="0">
                <a:solidFill>
                  <a:schemeClr val="tx1"/>
                </a:solidFill>
              </a:rPr>
              <a:t>entry, answer these questions: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700808"/>
            <a:ext cx="86044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-What I learned (1-2 sentences)</a:t>
            </a:r>
          </a:p>
          <a:p>
            <a:endParaRPr lang="en-US" sz="3200" b="1" dirty="0" smtClean="0"/>
          </a:p>
          <a:p>
            <a:r>
              <a:rPr lang="en-US" sz="3200" b="1" dirty="0" smtClean="0"/>
              <a:t>-Evidence of Mastery: Write a 3 sentence </a:t>
            </a:r>
          </a:p>
          <a:p>
            <a:r>
              <a:rPr lang="en-US" sz="3200" b="1" dirty="0" smtClean="0"/>
              <a:t>summary of today’s lesson</a:t>
            </a:r>
            <a:endParaRPr lang="en-US" sz="3600" b="1" dirty="0"/>
          </a:p>
        </p:txBody>
      </p:sp>
      <p:sp>
        <p:nvSpPr>
          <p:cNvPr id="5" name="Content Placeholder 5"/>
          <p:cNvSpPr>
            <a:spLocks noGrp="1"/>
          </p:cNvSpPr>
          <p:nvPr>
            <p:ph idx="1"/>
          </p:nvPr>
        </p:nvSpPr>
        <p:spPr>
          <a:xfrm>
            <a:off x="107504" y="5229200"/>
            <a:ext cx="4662264" cy="46064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400" dirty="0" smtClean="0"/>
              <a:t>** Please rate this lesson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(on a scale of 1-10) on a 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small piece of paper and 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place it in the ballot box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 before leaving.  If you have any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ideas for improvement, please 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include them.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Thank you </a:t>
            </a:r>
            <a:r>
              <a:rPr lang="en-US" sz="2400" dirty="0" smtClean="0">
                <a:sym typeface="Wingdings" panose="05000000000000000000" pitchFamily="2" charset="2"/>
              </a:rPr>
              <a:t></a:t>
            </a:r>
            <a:endParaRPr lang="en-US" sz="2400" dirty="0"/>
          </a:p>
          <a:p>
            <a:pPr>
              <a:spcBef>
                <a:spcPts val="0"/>
              </a:spcBef>
            </a:pPr>
            <a:endParaRPr lang="en-US" sz="3200" dirty="0"/>
          </a:p>
        </p:txBody>
      </p:sp>
      <p:pic>
        <p:nvPicPr>
          <p:cNvPr id="4098" name="Picture 2" descr="http://s2.quickmeme.com/img/8d/8d9291db9bc1737d92c0ff95c79f97b348d6f7f1631811ae90ad607b7631f3f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762911"/>
            <a:ext cx="2920201" cy="277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57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171400"/>
            <a:ext cx="9144000" cy="1069514"/>
          </a:xfrm>
        </p:spPr>
        <p:txBody>
          <a:bodyPr/>
          <a:lstStyle/>
          <a:p>
            <a:pPr algn="ctr"/>
            <a:r>
              <a:rPr lang="en-US" altLang="ko-KR" dirty="0" smtClean="0"/>
              <a:t> </a:t>
            </a:r>
            <a:r>
              <a:rPr lang="en-US" altLang="ko-KR" dirty="0" smtClean="0">
                <a:solidFill>
                  <a:schemeClr val="tx1"/>
                </a:solidFill>
              </a:rPr>
              <a:t>Today’s Standards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-25185" y="3861048"/>
            <a:ext cx="9217024" cy="460648"/>
          </a:xfrm>
        </p:spPr>
        <p:txBody>
          <a:bodyPr/>
          <a:lstStyle/>
          <a:p>
            <a:endParaRPr lang="en-US" sz="2400" dirty="0"/>
          </a:p>
          <a:p>
            <a:r>
              <a:rPr lang="en-US" sz="2400" dirty="0" smtClean="0"/>
              <a:t>E.10 Examine </a:t>
            </a:r>
            <a:r>
              <a:rPr lang="en-US" sz="2400" dirty="0"/>
              <a:t>informational text and primary sources to </a:t>
            </a:r>
            <a:r>
              <a:rPr lang="en-US" sz="2400" dirty="0" smtClean="0"/>
              <a:t>analyze </a:t>
            </a:r>
          </a:p>
          <a:p>
            <a:r>
              <a:rPr lang="en-US" sz="2400" dirty="0" smtClean="0"/>
              <a:t>the </a:t>
            </a:r>
            <a:r>
              <a:rPr lang="en-US" sz="2400" dirty="0"/>
              <a:t>major ideas of the </a:t>
            </a:r>
            <a:r>
              <a:rPr lang="en-US" sz="2400" dirty="0" smtClean="0"/>
              <a:t>following economists: Karl Marx, Adam </a:t>
            </a:r>
          </a:p>
          <a:p>
            <a:r>
              <a:rPr lang="en-US" sz="2400" dirty="0" smtClean="0"/>
              <a:t>Smith, &amp; John Maynard Keynes.</a:t>
            </a:r>
            <a:endParaRPr lang="en-US" sz="2400" dirty="0"/>
          </a:p>
          <a:p>
            <a:endParaRPr lang="en-US" sz="2400" dirty="0"/>
          </a:p>
          <a:p>
            <a:endParaRPr lang="en-US" dirty="0"/>
          </a:p>
          <a:p>
            <a:endParaRPr lang="en-US" sz="2800" dirty="0"/>
          </a:p>
          <a:p>
            <a:pPr>
              <a:spcBef>
                <a:spcPts val="0"/>
              </a:spcBef>
            </a:pP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5301208"/>
            <a:ext cx="8604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pPr algn="ctr"/>
            <a:r>
              <a:rPr lang="en-US" sz="2400" b="1" dirty="0" smtClean="0"/>
              <a:t>Complete your journal entry. Be done by 9:10 AM </a:t>
            </a:r>
            <a:r>
              <a:rPr lang="en-US" sz="2400" b="1" dirty="0" smtClean="0">
                <a:sym typeface="Wingdings" panose="05000000000000000000" pitchFamily="2" charset="2"/>
              </a:rPr>
              <a:t>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0120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171400"/>
            <a:ext cx="9144000" cy="1069514"/>
          </a:xfrm>
        </p:spPr>
        <p:txBody>
          <a:bodyPr/>
          <a:lstStyle/>
          <a:p>
            <a:pPr algn="ctr"/>
            <a:r>
              <a:rPr lang="en-US" altLang="ko-KR" dirty="0" smtClean="0"/>
              <a:t>Read &amp; </a:t>
            </a:r>
            <a:r>
              <a:rPr lang="en-US" altLang="ko-KR" dirty="0" err="1" smtClean="0"/>
              <a:t>Citate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2699" y="1988840"/>
            <a:ext cx="86044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Read and annotate one of the </a:t>
            </a:r>
          </a:p>
          <a:p>
            <a:pPr algn="ctr"/>
            <a:r>
              <a:rPr lang="en-US" sz="4000" dirty="0" smtClean="0"/>
              <a:t>articles in your basket.  </a:t>
            </a:r>
          </a:p>
          <a:p>
            <a:pPr algn="ctr"/>
            <a:endParaRPr lang="en-US" sz="4000" dirty="0"/>
          </a:p>
          <a:p>
            <a:pPr algn="ctr"/>
            <a:r>
              <a:rPr lang="en-US" sz="4000" dirty="0" smtClean="0"/>
              <a:t>TEN MINUTES NO TALKING. </a:t>
            </a:r>
          </a:p>
          <a:p>
            <a:pPr algn="ctr"/>
            <a:r>
              <a:rPr lang="en-US" sz="4000" dirty="0" smtClean="0"/>
              <a:t> Be prepared to answer questions </a:t>
            </a:r>
          </a:p>
          <a:p>
            <a:pPr algn="ctr"/>
            <a:r>
              <a:rPr lang="en-US" sz="4000" dirty="0" smtClean="0"/>
              <a:t>by citing where you got the </a:t>
            </a:r>
          </a:p>
          <a:p>
            <a:pPr algn="ctr"/>
            <a:r>
              <a:rPr lang="en-US" sz="4000" dirty="0" smtClean="0"/>
              <a:t>information.</a:t>
            </a:r>
            <a:endParaRPr lang="en-US" sz="4400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0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8" y="1120323"/>
            <a:ext cx="9144000" cy="1069514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Karl Marx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v. Adam Smith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7346" name="Picture 2" descr="https://i.ytimg.com/vi/UGeCA_jVyBo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609" y="97186"/>
            <a:ext cx="4384391" cy="311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Picture 4" descr="https://i.ytimg.com/vi/QL2ZkfKaOKM/maxresdefa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96" y="3858149"/>
            <a:ext cx="4664504" cy="262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data:image/jpeg;base64,/9j/4AAQSkZJRgABAQAAAQABAAD/2wCEAAkGBxQTEhUUEhQWFhUXGBgaGBgXFxgcGhoYGBgXGhgXGBcaHSggGBwlHBcXITEhJSorLi4uGCAzODMsNygtLisBCgoKBQUFDgUFDisZExkrKysrKysrKysrKysrKysrKysrKysrKysrKysrKysrKysrKysrKysrKysrKysrKysrK//AABEIALABHgMBIgACEQEDEQH/xAAcAAAABwEBAAAAAAAAAAAAAAAAAgMEBQYHAQj/xAA8EAABAwIDBgMGBAYCAgMAAAABAAIRAyEEMUEFBhJRYXEigZEHEzKhsfAUQsHRI1JicoLhsvGSojNDwv/EABQBAQAAAAAAAAAAAAAAAAAAAAD/xAAUEQEAAAAAAAAAAAAAAAAAAAAA/9oADAMBAAIRAxEAPwDK300mWo98lw8iUDzDstZKBI0nQIHJLhAnUzSDqY6Jw5qmNgbrV8UR7ttv5jYaTHO0oIKhg3P+ATzta/0T8brYnSi82Jy5acpW37tbmYfCMHG0VKhHic4C85iMoH6qebwizWADsg8/M3Fxpbxfh3xEj4Zv5qKx2xqlIAvY5s8x96r0vxFNcZhqdQFr6YcCLyBkg8xGickb3VluOJ9m+GqWZLB0v8zdQO1/Zj7tjjTeXESQLaDJBlZpIpBUhisK6mYc0tPUJq/kgbriO5kIqDhQQQQcJXUCgEAQQQQBBBBBMbpbBdjsXSwzZAeZe4flptu93pYdSF6pwmGbTY2nTaGsY0Na0ZBrRAA8gs49h+7PuMKcXUH8TEAcE5tog+H/AMz4u3ByWmIAggggCCCCAIIIIAggggCCCCDx+CZuiVAEHPlc4EC4qZBOqYTFhOisW6eB9/Xaw5ZnnA0CCw7g7lfiz72qSKTSLZFxGk8raLZaGHp0WhtNrWiMgALJHZNBtOm1jQAABZHqPkoO3N0doXGmUs1qBEtXC1OSE2qmEBC4DJK0qwdYwo/EVEhSxXiF8kFU9p27Qc0VmWLfiAyIJz7i6ybHYfgMHyyy8l6H3ma2pRPHkLrz5tcy9w8QLXOkEaeXZAxe8QU3SvCiPCAoCCAQAQcJQXSuIAggggCn9x93Dj8ZToQfdzx1iNKTY4r6F1mDq6dFAL0N7Gt2PwuD99UEVsTDzObaf/1t9CXH+6NEF+psDQGtAAAAAGQAsAEZBBAEFxEdWaMyPVAogk212nJw9UeUHUEEEAQQQQBBBBB4+DIK6XBE4kambygWY3lyWgezTCtDi8wSbaSIIVIw1LiIAEk2jt591sW5ewgykx7m8NpDYFp153QXOg6wQKSDoQa+UDqmE5aoPHbZp0iA43OiQdvTRH5h+2v6ILFCQr0RHJRrtusAkkC0qo7y+0JtM8NIhzugnyQWLHy3IquVtplrhPMXOX+1EYTfdzjNVvCORCQx2NZVlzNNBzF/qg0ipFWlY/NY5vrsb3daTmbkAc7/ABanP1V93W2uTTPECBNjGkxloi74bHfWbxsIJjI2kZjkgxl7Qk3tm6e7Swj6boeOE8v96piCgTAQhdIgrhKDiC6FxAEEECUFo9m+7P4/GspuE0af8Sty4GmzP83QO3FyXp0BUv2TbsfgsE0vbFevFSpOYEfw6f8Ai03H8znK6oCvdHdIBpmS7y0UVi6tQ4otHw8LY7yDfvdSWGolo6690CrmdUmcIDndLttZGQR1fACZCQo8Q1y+7hSzmymuIw+o+IfPoUB8PiZMGx+qdAqKa8GCbcjy6FOqVUoHiCKx0iUZAEEEEHj16PRbKS7Jzgx4hOU37dkGi+z/AHdp1Hh7vE4AH1nIdoWsihaMlW9zMK0UmvY3hBFtJbAAMaed1bWtQRmMq8DSYkAadEia491xZDhm5iAj7UpyHXNwR8ik9mAPpNltxYg6FtjI7hBRdr4urV4nUcK57YMVKhhp/tGZzzMDqqlgMFWfVIcwZy5odYZ2iTfkto2nhuNnCBOmZH0UdsbdqlRdxHh4joOeeuZQRm8uzHHBksHjjPUc4jNZhgcNVa8Q4McQbkfm5OkWHkV6ExNIFhGkLNxiqLqppVG8N/C4ixOsaSEFL2kzGOHC9zKvSmBPmQ0Lmx21KTjxMI58QiI5HVae/ZvAJDhEWsqnvA/OLIJjdPFj3PAbmXROsHTyVlqYg8N4Ig28tFnu5VThB44OZY7obGfMFW7G1po8RIAnMfrHdBlW9xZ713C6RYxexOYA6fqq+DdSm36hNRzogTAFvqPWeqhuJAog9FalH5IEwFxdC4gCuXsp3a/G45peJo0Iq1ORM/w6f+TgT2Y5U1em/Zruz+AwTGOEVqn8St/e4Dw9mthvkTqgtaK94AJJgAST0GaMobe7EGnhXuH9M9pEhAjsuoSS9wPjJPloPRTTXrLtnb0YyuOJjW06f87mSxvci89TAV62RjXuYG1eEvieJvwnsNOyCUfUkjulioltXxt7/fzUrxIAU0q1IN7D6p04qN2pV8P39dEDOviOB0nIkx53hOKOJESPLtyUTWrB7SHfmIGXoQPJROA2rw1alFxnhcADzBAP/FBf6DxpqllE7Lqz5G3YqWQdQXF1B48CeYEjiHEBHVNqQTqkg3XcrHNfRYxrgS0CYnvkfJW5rlh2528bsOYAHC4QeYMzP6LSN396KdY8Mw6TbkBqgnMWye0prg/A585Ez8h+yli2RPNMsbRtmQOmfbJBG7S27TptMHiOgFzKjMLjKga/EPgvDCRT4oAGYE5SojaONbSqOOUZ35z4nZBoABNs481H7T3kpMYGSYkcTptkTFjexF+ZGiBbaftFqChwup+7qmRGYg5EHtbyVX2VUq14bUHCCXFszckG/YR8wk9pbwUi+nUgEhrCQOfDET5ukdBzSNPeQAMbABbxiRFx4SLmY+HToguLto1Kf8F8kx4XDJw1jqLSFWcfWNV4YM3Oj1MFGwu8VJwIeONzHOc3imOEi4MZCzcuRKfYH3dWuHMPDdrmtN4yDgXDMf1XsOSCTfgTSYBw2aTeMtYjlnknA2gwj3dVhg2B0yOWmSlcZV8Ia63XTzKq21aYoOIDhwnVsQNCINs4KCq70BvGWNMhpI5HncW9Qq0GKR2xiXOqEyc7WyzMH1UfxIFGtXeFJgwUoHIElxGegxhJAaCXEgADMkmAANSTZBfPY3uz+LxvvniaOGh5nJ1X/wCtvWCOM/2t5r0Qq7uFu2MBgqdC3vI46pGtV3xX1As0dGhWJAFAbyYX8TRfTnhkHhP9WjjzE6KVx74bAzPLlqmIcRciwQUTck4mk2pTqVASHcIpuALbWdcAEXnnbQqcwWyK1N1nDgcZDDPg6NcBl0hL0tmk4p1ZgbwOji58Wp66einveBtzmgb4rCwJm8/NPadbib1gKN2li5HSEzwG0AKfEJJbIIHkcuxQTBrnv3kKO2m9xBgC3c/ZS+0NttpU2ucD4oUE7fKi74WOOd4tb6oEG0an/wAglw5mAB1joNOqqe1mVaGL43jw1ILSDawiJ1tCn6u8sEhjIDhfvMC2kqA3p2kX0xbKpaJMXz6CCR5oL3u1ipbbnpyMfv8AJXBhkArNNxcRNODpH0ifkFomAeSwT1HoUDlBBBB5AYU4Y9ExDbSkWOKCQpP7q3bgVXOxdNgMgmSDyBny5qlsV39mFcNxbRwkl4I4v5QBxE5WBDYQbjTFk0xosbenVOwuPagyrb269Sr733ctkgnUOd1cbwBb/Iqr4/cPEhvG4TdxIFzMTpOcfRbm7DxJEX+aK/D6fsgwhm7DmnwtE2OsiROWsTFuXJMsdunVaRwtuQHAX105fNbnWwIFT4dMxHzjuU5OBBuQCeyDztW3exFIt4mkOMw0i8TEkcjdS27lFxF2kFruJrpIi9wDlOkFa/ithNc4udd0EAm9uQnLyUbg9jNHFIgybdNYHI5+aBtgcR7xsE8VhbI8Q+Y5qE2zhGlpafi/LPK/hmNb9rKxfhSyzYbeYPKcgZ6lV/ex/gLhEtMzllpymUGV4yeNwubnP9tEiClcQ0ye+iRQdCOitRkActF9iW7Pv8UcVUH8LD/BOTqxFv8Awb4u5as9oYd9R7adNvE97g1oGrnEAD1K9TbobBbgcJSw7bljZe7+ao673ebiY5CBogmUEEEDPaODNQDhqOpuH5mgHyIIgqjYrZGM/FPpuxrvdhjXyWNkhxcCBEcJEczmtFVV3lp1fezRfTbLRxe8GmgBF3DOwiEDPYDn0Cab3cQJPC7UjOD1UljKqrXDWp1m8Za6m4EhzZ8LhoQdDNipN+IsTyQcxryWlRu7rjxup8Ra5sOB/pJMjyv6p7UrgN+9Lqj7e2s+lWa+j8QsRzHLpkg0jF0qeKB4y8BhuPDewuYFswqrtDY2EpPFT3jneINEvNr3Ag2yPoq/j98zwgcL2m0gZk85EdPQKCxOOdqypAueKAZF7ibZyZQaHtbE4ctLveMcWQY4p0tYWOZE9OqreJ26XeGfCLHICD/tUWrtd7nksbOkXPqksRtGrIm3McMQTpfVBoW6G0OF7wBYjToSFr2wKk0p6/oF573VxHjic2n/AJC637dUH8O0nW/yA/RBMoIIIPJvCNUnUpjT77JdozSZ5IDU6XL70Vw3Colr2ua4NdxAu4h+QX4QZ1IuY0CqLIlTWAxpYRDgAbHoJ7eaD0JQdICVJsq9uxtUVad8xAnnax81PNcgDWowYjcMo7AgaV6coMo/fZDE1CIjmlAbBAg9ijsXQHEHDSx+Sk6zoCj8W6PvKyCL2g8AOde4/wClmG/G1OECm0Ah13TB+XfVaZVIczhJgj7++yxTfDw13s/lJHr4v1CCBL5XAEF1qDgXHFdCUwGCfXq06NITUqOaxo/qcYvyAzJ0AJQaf7C92ve1nY2oPBRllKdapHicP7WmO7+i3JRu7exmYPDUsPT+Gm0CdXOzc89XOJPmpJAEEEEAVf3lwTalSgTYsLnSMyLeHtJnyVgTHauzW12wS5pF2uaYI/fsgrm0mM4eKfLkqtidrwC0G5I+q5vpsLEYUNe2q6swkggthzepix+WSi9iYarVMe6LAM31JaInS1z2QGxWPqEG9k83e3YfXPGRY/mOX+yrLhNlYaiz3lUtdAkuqENYIvME5d5Vc3i9pdjSwMWsaxbAHSk0/wDI+XNBObVwGDwLJc5rahGYANZ39mrB1Ed1mW1K7Kr5cA1kmGA20+KM/lec81GYzHOJc5zi55zcSSSepOabNqOJQStGqB8IgAxoIMzl5ZeqLtTD8dMNtJP/ALaffNNmvj5/O5/X7ul6dSXDXh+p1A8ggR3fZFUNMixB9R+y9G7vtigwd/qVgTiGuFQjWHR/URJuc7x1W9buYpj8OwscCIE3m+Zv5oJUFdlEC6HoPKS5wLoIlBr4uMkBSb9kfjygJIuBMpfDtm5Fh9UFw3K286jLS5rWkl7i69rW7rWti7S96CYy5XHQg5ERqLLA8K8BwJ7nmRyHU/qrLu7vv+G8Lm+CfygQBOgzJi2esoNuY9dfUhVnZG9tCrSq1uLhp0+GSZm4yjnNo1SOL30wvCSKzZFo1B5H75oJqviPELx6JalV5rHdu75uL2+6dk4m+XSI0gnulsB7R/dv8TSWESYN58/3/ZBrdarZRW1cUGg3uBlqbE255Jjht5KVbCHE03eBrSXTm0tElpGhWS7f3wq1XFzTwggeEEkSNQD0sgtG0dvNa9zGP/iABxbECwPgDhafrlms93kxvvcRUqDJxy7Afso+rXc4zN/uyI8znn80BCUejGqIF2EHYutc9hO68ufj6g+GadCeeVSoP+AP96y/YezamJxFKhS+Oo8NHQfmcejWguPZeq9kbOZhqNOhSEMptDW87anmSZJPMlA8QQQQBBBBAESq8NBJsACSegzRlnntD3zbTIw9Igk//K4QQBeafcxf0QJ7V3vBc5z7Um34YBLiZ4WNBzcQJJOU6Zqg7V3wxNV5dRFOi0WHCQ50DU6T5RbzNfxuOdXcZPhAsPQk/L6KNf4HyBb/AL/7QSOKxFWs4GrUc8/1H6DTyC7RojM/PLT7vzXaZBy/S/Pl38kdp5crG1hrIAyOSAlWny01jXl9/NENhPPW0z+uv+ko5/TKecAdZ01TbjcbMbN83WbnbSTogcUjJ/6N08wjmgjiPTmSb/l17aphh8O4mCSZz4bZffNT2AwAYPDEmfOBr3KCJ206o1rQbNffMT4TYXy0Mfsrnu3vw3D4Qsa4cbWwGnhkOkSYBPFAk9Y7qF2nQa9jmPyORGhBEed5VCewseRNwbH6FBuu52/Jqvc2tVDmEkNJEFrhEiYHE2DMkT5ZaAyrPVeaNmY1/D4C0SfEDkHH83QOgLc9iYgso02vdLmtaCRJkgdc+6DAdESPTNdKULZsBl+n/YQJhl7KQbTAEQm+EadRZOTU06ff0QJOP10TSubhPXm2fZM6oQaP7GQDXrNdcCm0gHIQYNudwtU2lsShXYWVaTXNOdo85FweqyT2O1IxsfzUnt9C13/5K2xBQX+yrBe7LQKnEfzmoSRfl8PyTNnsewk+KpWd04mj6NlaUuFBju/+ycPs3B+4woc12JeA8l7nEsZckyefCOxKympKv/tW2j77FmLtYOBv+JPEf/In0CoFUIEWhdhGPJdaECbkakyUerSzKkN1tjvxeKpYenY1DBP8rBd7/Js+cDVBqnsL3Y4G1MdUF3zToyPyA/xHj+5w4f8AA81raQwOEZRpspUxwsptDWgaNaIAS6AIIIIAgguIKt7Sdrvw+Dc6nIc88MgwQIJMHQ2ieqwraZ4w0jUgDzz+RWy+1us38Hwk+IvBA1gAz9QsTNQNbTnOLdDa/eEDilT93F4OgMX8s3ZQmO0qHCDby7dUqJaZaYdPxZmes5rtRrnnxu4j5AfK2iBrgqkttpYi/kY9PRLudA4iYH3lbkmw2e4HwOaeVyDl0zTvD4PV54nDLUC8+uefI90BsHRmHGwF2tI6Wcf2/dOiPX7/AGPzXaTcrfd/1KfUKME9M+/7THTIckBsFh2gTlfXt+xHzTplQAgA3OVwTGg6znysoTHbRuWN0+I6yL8PzH07ON3aIDhUOlzbMk5dfh+iCSdhncshyvFut9FW958DYOAhzZBHMZ8tJ9Fa9nulvCT4s515W5iwy5ps+oXSHDiI0Azyi2mfqgpWzXxn2PabOjoYWi7q7bcWmk912ZTq23rGXoqLtPBim8VGCGnTkdRfQjRLU63GJb8YgOB+R69/W+YNgQjUTBlJlLBvLX9EC3H9/sj4ZwkSCRBsmVUED6pbCYjxZZhA5rME/fVNKwyUhxA3+5CbYltvvogsW4GK93jaDspcGns6W/qt/aV5p2XULHNcNHAjuDI+i9F7NxYq0mPGT2h3qJQOpUdvDj/c4epU1Ahv9xs35lSHCFQfaXtH4aIOQ43dz4W9sz6oMl2zV4nuOo5/fVRgo8RAGp+8k+xQkk/eY/ZNalLUffRA2fhb6jyK77gDNKM6oEaoGVZhW2+w3dj3VB2NqDx1xw050og5j+9wns1qzHdfYD8fi6WHEhpPFUcPy0hBeehjwjq4L03QotY1rGANa0BrQMgAIAHQBAoggggCCCCAIrijJHEvgIKT7ScPR/D1K7wS9reFtzEkwLZHMlYTj6khuUifv5LU/axjC73TJhslx72H0PzWZ49giBz/AEjNAei+QCJj7+/JCL3ykZfSE2wVWLG/6J2X2sdbXyQAuhzr8vv5Jw37nv8Afqcgm9UniBBBkfTIWvyStJw7gZfXvy9eaB2ypAJ14gCZ9Y8yb8yk9pY80qYj4jZo/XoAPmT3DWvW4WEgmzxloMvPP70jamJ43cZyAho5Rr980DjD0oa4meWgk6/MqdwNmdY+Wny6ahRdKl4AM8/Xl8x6qQpAgQJtyOfIzpa3+4QSFF+hMf6zAvbmDpGqLWdfiJIJGkjkLjzdroEnRqDIZWy7WJnuCB/UgcQOUt9YPMHMH0yIFkCGOw4fTcIucu4yI5g2+fJVd7IOo/0rY7ECNDGeXKxntI7HsDH4yk2xIz5dNY5oIqbhO6QEZJtack6pfCfn+ghAhWbyXMO6yNViPvkkS6MreSB/xZrlQSM0QC0orY19dUDvCD7+/NbJ7Ltp+8w5pE+Kkf8A1dcfPiHksW95ndWvcLbn4asaj593HC+BNjcGO/6oNzrVA1pcTAAJJ6DNYht/aRqvqVHZvcY6NFmgDtCuW9G+FOthzToF0vMOJbww3Mi/NZxtWsAIbpaO0RZBD1Mz9j1SFV32EZ7r6pvVQJl5JtZHbl98kUMt+isO4ewTjcWykZ923x1SNGAiRPNxIb59EGp+yHd73GF/EPEVMRBHSkPgH+V3di3kr8uNaAAAIAsANByXUAQQQQBBBBAEx2mfCnyh9vVYbZBj/tKxYdUawGYBJ6T9/RUgjwjrB8hIA+vyU7vS4ur1Ccy7z5KGeLkiDkB2AifOJQN+GL/emadUniMj8s/sJtU9V2kbm5CBxVsIGnLnrHzR6NSLjLIj7/xSYBNiNP0k+d03bVIOf/Wnlkgd4sN8TZs4TJ5jNRFP4fMn0zTvHPlgvcfr/wBH5JrTnhHf9dfMIJrCOhgkaSf2+aV/GAactOd/0JzTJlQwJNgR8xp1t8kQOvJy5dL8Q73noglhjWxne4Ig8rg9J+o5IgrBx72Odu855KLc0+Y1HpN85Hqj06n7T10InmB6iUDyu0iPO3Vt4+v3JSG1gQ1hHa3ROG3YbwfoR9/NR+Nd4WgyO+f+tUH/2Q=="/>
          <p:cNvSpPr>
            <a:spLocks noChangeAspect="1" noChangeArrowheads="1"/>
          </p:cNvSpPr>
          <p:nvPr/>
        </p:nvSpPr>
        <p:spPr bwMode="auto">
          <a:xfrm>
            <a:off x="155575" y="-1881188"/>
            <a:ext cx="6343650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data:image/jpeg;base64,/9j/4AAQSkZJRgABAQAAAQABAAD/2wCEAAkGBxQTEhUUEhQWFhUXGBgaGBgXFxgcGhoYGBgXGhgXGBcaHSggGBwlHBcXITEhJSorLi4uGCAzODMsNygtLisBCgoKBQUFDgUFDisZExkrKysrKysrKysrKysrKysrKysrKysrKysrKysrKysrKysrKysrKysrKysrKysrKysrK//AABEIALABHgMBIgACEQEDEQH/xAAcAAAABwEBAAAAAAAAAAAAAAAAAgMEBQYHAQj/xAA8EAABAwIDBgMGBAYCAgMAAAABAAIRAyEEMUEFBhJRYXEigZEHEzKhsfAUQsHRI1JicoLhsvGSojNDwv/EABQBAQAAAAAAAAAAAAAAAAAAAAD/xAAUEQEAAAAAAAAAAAAAAAAAAAAA/9oADAMBAAIRAxEAPwDK300mWo98lw8iUDzDstZKBI0nQIHJLhAnUzSDqY6Jw5qmNgbrV8UR7ttv5jYaTHO0oIKhg3P+ATzta/0T8brYnSi82Jy5acpW37tbmYfCMHG0VKhHic4C85iMoH6qebwizWADsg8/M3Fxpbxfh3xEj4Zv5qKx2xqlIAvY5s8x96r0vxFNcZhqdQFr6YcCLyBkg8xGickb3VluOJ9m+GqWZLB0v8zdQO1/Zj7tjjTeXESQLaDJBlZpIpBUhisK6mYc0tPUJq/kgbriO5kIqDhQQQQcJXUCgEAQQQQBBBBBMbpbBdjsXSwzZAeZe4flptu93pYdSF6pwmGbTY2nTaGsY0Na0ZBrRAA8gs49h+7PuMKcXUH8TEAcE5tog+H/AMz4u3ByWmIAggggCCCCAIIIIAggggCCCCDx+CZuiVAEHPlc4EC4qZBOqYTFhOisW6eB9/Xaw5ZnnA0CCw7g7lfiz72qSKTSLZFxGk8raLZaGHp0WhtNrWiMgALJHZNBtOm1jQAABZHqPkoO3N0doXGmUs1qBEtXC1OSE2qmEBC4DJK0qwdYwo/EVEhSxXiF8kFU9p27Qc0VmWLfiAyIJz7i6ybHYfgMHyyy8l6H3ma2pRPHkLrz5tcy9w8QLXOkEaeXZAxe8QU3SvCiPCAoCCAQAQcJQXSuIAggggCn9x93Dj8ZToQfdzx1iNKTY4r6F1mDq6dFAL0N7Gt2PwuD99UEVsTDzObaf/1t9CXH+6NEF+psDQGtAAAAAGQAsAEZBBAEFxEdWaMyPVAogk212nJw9UeUHUEEEAQQQQBBBBB4+DIK6XBE4kambygWY3lyWgezTCtDi8wSbaSIIVIw1LiIAEk2jt591sW5ewgykx7m8NpDYFp153QXOg6wQKSDoQa+UDqmE5aoPHbZp0iA43OiQdvTRH5h+2v6ILFCQr0RHJRrtusAkkC0qo7y+0JtM8NIhzugnyQWLHy3IquVtplrhPMXOX+1EYTfdzjNVvCORCQx2NZVlzNNBzF/qg0ipFWlY/NY5vrsb3daTmbkAc7/ABanP1V93W2uTTPECBNjGkxloi74bHfWbxsIJjI2kZjkgxl7Qk3tm6e7Swj6boeOE8v96piCgTAQhdIgrhKDiC6FxAEEECUFo9m+7P4/GspuE0af8Sty4GmzP83QO3FyXp0BUv2TbsfgsE0vbFevFSpOYEfw6f8Ai03H8znK6oCvdHdIBpmS7y0UVi6tQ4otHw8LY7yDfvdSWGolo6690CrmdUmcIDndLttZGQR1fACZCQo8Q1y+7hSzmymuIw+o+IfPoUB8PiZMGx+qdAqKa8GCbcjy6FOqVUoHiCKx0iUZAEEEEHj16PRbKS7Jzgx4hOU37dkGi+z/AHdp1Hh7vE4AH1nIdoWsihaMlW9zMK0UmvY3hBFtJbAAMaed1bWtQRmMq8DSYkAadEia491xZDhm5iAj7UpyHXNwR8ik9mAPpNltxYg6FtjI7hBRdr4urV4nUcK57YMVKhhp/tGZzzMDqqlgMFWfVIcwZy5odYZ2iTfkto2nhuNnCBOmZH0UdsbdqlRdxHh4joOeeuZQRm8uzHHBksHjjPUc4jNZhgcNVa8Q4McQbkfm5OkWHkV6ExNIFhGkLNxiqLqppVG8N/C4ixOsaSEFL2kzGOHC9zKvSmBPmQ0Lmx21KTjxMI58QiI5HVae/ZvAJDhEWsqnvA/OLIJjdPFj3PAbmXROsHTyVlqYg8N4Ig28tFnu5VThB44OZY7obGfMFW7G1po8RIAnMfrHdBlW9xZ713C6RYxexOYA6fqq+DdSm36hNRzogTAFvqPWeqhuJAog9FalH5IEwFxdC4gCuXsp3a/G45peJo0Iq1ORM/w6f+TgT2Y5U1em/Zruz+AwTGOEVqn8St/e4Dw9mthvkTqgtaK94AJJgAST0GaMobe7EGnhXuH9M9pEhAjsuoSS9wPjJPloPRTTXrLtnb0YyuOJjW06f87mSxvci89TAV62RjXuYG1eEvieJvwnsNOyCUfUkjulioltXxt7/fzUrxIAU0q1IN7D6p04qN2pV8P39dEDOviOB0nIkx53hOKOJESPLtyUTWrB7SHfmIGXoQPJROA2rw1alFxnhcADzBAP/FBf6DxpqllE7Lqz5G3YqWQdQXF1B48CeYEjiHEBHVNqQTqkg3XcrHNfRYxrgS0CYnvkfJW5rlh2528bsOYAHC4QeYMzP6LSN396KdY8Mw6TbkBqgnMWye0prg/A585Ez8h+yli2RPNMsbRtmQOmfbJBG7S27TptMHiOgFzKjMLjKga/EPgvDCRT4oAGYE5SojaONbSqOOUZ35z4nZBoABNs481H7T3kpMYGSYkcTptkTFjexF+ZGiBbaftFqChwup+7qmRGYg5EHtbyVX2VUq14bUHCCXFszckG/YR8wk9pbwUi+nUgEhrCQOfDET5ukdBzSNPeQAMbABbxiRFx4SLmY+HToguLto1Kf8F8kx4XDJw1jqLSFWcfWNV4YM3Oj1MFGwu8VJwIeONzHOc3imOEi4MZCzcuRKfYH3dWuHMPDdrmtN4yDgXDMf1XsOSCTfgTSYBw2aTeMtYjlnknA2gwj3dVhg2B0yOWmSlcZV8Ia63XTzKq21aYoOIDhwnVsQNCINs4KCq70BvGWNMhpI5HncW9Qq0GKR2xiXOqEyc7WyzMH1UfxIFGtXeFJgwUoHIElxGegxhJAaCXEgADMkmAANSTZBfPY3uz+LxvvniaOGh5nJ1X/wCtvWCOM/2t5r0Qq7uFu2MBgqdC3vI46pGtV3xX1As0dGhWJAFAbyYX8TRfTnhkHhP9WjjzE6KVx74bAzPLlqmIcRciwQUTck4mk2pTqVASHcIpuALbWdcAEXnnbQqcwWyK1N1nDgcZDDPg6NcBl0hL0tmk4p1ZgbwOji58Wp66einveBtzmgb4rCwJm8/NPadbib1gKN2li5HSEzwG0AKfEJJbIIHkcuxQTBrnv3kKO2m9xBgC3c/ZS+0NttpU2ucD4oUE7fKi74WOOd4tb6oEG0an/wAglw5mAB1joNOqqe1mVaGL43jw1ILSDawiJ1tCn6u8sEhjIDhfvMC2kqA3p2kX0xbKpaJMXz6CCR5oL3u1ipbbnpyMfv8AJXBhkArNNxcRNODpH0ifkFomAeSwT1HoUDlBBBB5AYU4Y9ExDbSkWOKCQpP7q3bgVXOxdNgMgmSDyBny5qlsV39mFcNxbRwkl4I4v5QBxE5WBDYQbjTFk0xosbenVOwuPagyrb269Sr733ctkgnUOd1cbwBb/Iqr4/cPEhvG4TdxIFzMTpOcfRbm7DxJEX+aK/D6fsgwhm7DmnwtE2OsiROWsTFuXJMsdunVaRwtuQHAX105fNbnWwIFT4dMxHzjuU5OBBuQCeyDztW3exFIt4mkOMw0i8TEkcjdS27lFxF2kFruJrpIi9wDlOkFa/ithNc4udd0EAm9uQnLyUbg9jNHFIgybdNYHI5+aBtgcR7xsE8VhbI8Q+Y5qE2zhGlpafi/LPK/hmNb9rKxfhSyzYbeYPKcgZ6lV/ex/gLhEtMzllpymUGV4yeNwubnP9tEiClcQ0ye+iRQdCOitRkActF9iW7Pv8UcVUH8LD/BOTqxFv8Awb4u5as9oYd9R7adNvE97g1oGrnEAD1K9TbobBbgcJSw7bljZe7+ao673ebiY5CBogmUEEEDPaODNQDhqOpuH5mgHyIIgqjYrZGM/FPpuxrvdhjXyWNkhxcCBEcJEczmtFVV3lp1fezRfTbLRxe8GmgBF3DOwiEDPYDn0Cab3cQJPC7UjOD1UljKqrXDWp1m8Za6m4EhzZ8LhoQdDNipN+IsTyQcxryWlRu7rjxup8Ra5sOB/pJMjyv6p7UrgN+9Lqj7e2s+lWa+j8QsRzHLpkg0jF0qeKB4y8BhuPDewuYFswqrtDY2EpPFT3jneINEvNr3Ag2yPoq/j98zwgcL2m0gZk85EdPQKCxOOdqypAueKAZF7ibZyZQaHtbE4ctLveMcWQY4p0tYWOZE9OqreJ26XeGfCLHICD/tUWrtd7nksbOkXPqksRtGrIm3McMQTpfVBoW6G0OF7wBYjToSFr2wKk0p6/oF573VxHjic2n/AJC637dUH8O0nW/yA/RBMoIIIPJvCNUnUpjT77JdozSZ5IDU6XL70Vw3Colr2ua4NdxAu4h+QX4QZ1IuY0CqLIlTWAxpYRDgAbHoJ7eaD0JQdICVJsq9uxtUVad8xAnnax81PNcgDWowYjcMo7AgaV6coMo/fZDE1CIjmlAbBAg9ijsXQHEHDSx+Sk6zoCj8W6PvKyCL2g8AOde4/wClmG/G1OECm0Ah13TB+XfVaZVIczhJgj7++yxTfDw13s/lJHr4v1CCBL5XAEF1qDgXHFdCUwGCfXq06NITUqOaxo/qcYvyAzJ0AJQaf7C92ve1nY2oPBRllKdapHicP7WmO7+i3JRu7exmYPDUsPT+Gm0CdXOzc89XOJPmpJAEEEEAVf3lwTalSgTYsLnSMyLeHtJnyVgTHauzW12wS5pF2uaYI/fsgrm0mM4eKfLkqtidrwC0G5I+q5vpsLEYUNe2q6swkggthzepix+WSi9iYarVMe6LAM31JaInS1z2QGxWPqEG9k83e3YfXPGRY/mOX+yrLhNlYaiz3lUtdAkuqENYIvME5d5Vc3i9pdjSwMWsaxbAHSk0/wDI+XNBObVwGDwLJc5rahGYANZ39mrB1Ed1mW1K7Kr5cA1kmGA20+KM/lec81GYzHOJc5zi55zcSSSepOabNqOJQStGqB8IgAxoIMzl5ZeqLtTD8dMNtJP/ALaffNNmvj5/O5/X7ul6dSXDXh+p1A8ggR3fZFUNMixB9R+y9G7vtigwd/qVgTiGuFQjWHR/URJuc7x1W9buYpj8OwscCIE3m+Zv5oJUFdlEC6HoPKS5wLoIlBr4uMkBSb9kfjygJIuBMpfDtm5Fh9UFw3K286jLS5rWkl7i69rW7rWti7S96CYy5XHQg5ERqLLA8K8BwJ7nmRyHU/qrLu7vv+G8Lm+CfygQBOgzJi2esoNuY9dfUhVnZG9tCrSq1uLhp0+GSZm4yjnNo1SOL30wvCSKzZFo1B5H75oJqviPELx6JalV5rHdu75uL2+6dk4m+XSI0gnulsB7R/dv8TSWESYN58/3/ZBrdarZRW1cUGg3uBlqbE255Jjht5KVbCHE03eBrSXTm0tElpGhWS7f3wq1XFzTwggeEEkSNQD0sgtG0dvNa9zGP/iABxbECwPgDhafrlms93kxvvcRUqDJxy7Afso+rXc4zN/uyI8znn80BCUejGqIF2EHYutc9hO68ufj6g+GadCeeVSoP+AP96y/YezamJxFKhS+Oo8NHQfmcejWguPZeq9kbOZhqNOhSEMptDW87anmSZJPMlA8QQQQBBBBAESq8NBJsACSegzRlnntD3zbTIw9Igk//K4QQBeafcxf0QJ7V3vBc5z7Um34YBLiZ4WNBzcQJJOU6Zqg7V3wxNV5dRFOi0WHCQ50DU6T5RbzNfxuOdXcZPhAsPQk/L6KNf4HyBb/AL/7QSOKxFWs4GrUc8/1H6DTyC7RojM/PLT7vzXaZBy/S/Pl38kdp5crG1hrIAyOSAlWny01jXl9/NENhPPW0z+uv+ko5/TKecAdZ01TbjcbMbN83WbnbSTogcUjJ/6N08wjmgjiPTmSb/l17aphh8O4mCSZz4bZffNT2AwAYPDEmfOBr3KCJ206o1rQbNffMT4TYXy0Mfsrnu3vw3D4Qsa4cbWwGnhkOkSYBPFAk9Y7qF2nQa9jmPyORGhBEed5VCewseRNwbH6FBuu52/Jqvc2tVDmEkNJEFrhEiYHE2DMkT5ZaAyrPVeaNmY1/D4C0SfEDkHH83QOgLc9iYgso02vdLmtaCRJkgdc+6DAdESPTNdKULZsBl+n/YQJhl7KQbTAEQm+EadRZOTU06ff0QJOP10TSubhPXm2fZM6oQaP7GQDXrNdcCm0gHIQYNudwtU2lsShXYWVaTXNOdo85FweqyT2O1IxsfzUnt9C13/5K2xBQX+yrBe7LQKnEfzmoSRfl8PyTNnsewk+KpWd04mj6NlaUuFBju/+ycPs3B+4woc12JeA8l7nEsZckyefCOxKympKv/tW2j77FmLtYOBv+JPEf/In0CoFUIEWhdhGPJdaECbkakyUerSzKkN1tjvxeKpYenY1DBP8rBd7/Js+cDVBqnsL3Y4G1MdUF3zToyPyA/xHj+5w4f8AA81raQwOEZRpspUxwsptDWgaNaIAS6AIIIIAgguIKt7Sdrvw+Dc6nIc88MgwQIJMHQ2ieqwraZ4w0jUgDzz+RWy+1us38Hwk+IvBA1gAz9QsTNQNbTnOLdDa/eEDilT93F4OgMX8s3ZQmO0qHCDby7dUqJaZaYdPxZmes5rtRrnnxu4j5AfK2iBrgqkttpYi/kY9PRLudA4iYH3lbkmw2e4HwOaeVyDl0zTvD4PV54nDLUC8+uefI90BsHRmHGwF2tI6Wcf2/dOiPX7/AGPzXaTcrfd/1KfUKME9M+/7THTIckBsFh2gTlfXt+xHzTplQAgA3OVwTGg6znysoTHbRuWN0+I6yL8PzH07ON3aIDhUOlzbMk5dfh+iCSdhncshyvFut9FW958DYOAhzZBHMZ8tJ9Fa9nulvCT4s515W5iwy5ps+oXSHDiI0Azyi2mfqgpWzXxn2PabOjoYWi7q7bcWmk912ZTq23rGXoqLtPBim8VGCGnTkdRfQjRLU63GJb8YgOB+R69/W+YNgQjUTBlJlLBvLX9EC3H9/sj4ZwkSCRBsmVUED6pbCYjxZZhA5rME/fVNKwyUhxA3+5CbYltvvogsW4GK93jaDspcGns6W/qt/aV5p2XULHNcNHAjuDI+i9F7NxYq0mPGT2h3qJQOpUdvDj/c4epU1Ahv9xs35lSHCFQfaXtH4aIOQ43dz4W9sz6oMl2zV4nuOo5/fVRgo8RAGp+8k+xQkk/eY/ZNalLUffRA2fhb6jyK77gDNKM6oEaoGVZhW2+w3dj3VB2NqDx1xw050og5j+9wns1qzHdfYD8fi6WHEhpPFUcPy0hBeehjwjq4L03QotY1rGANa0BrQMgAIAHQBAoggggCCCCAIrijJHEvgIKT7ScPR/D1K7wS9reFtzEkwLZHMlYTj6khuUifv5LU/axjC73TJhslx72H0PzWZ49giBz/AEjNAei+QCJj7+/JCL3ykZfSE2wVWLG/6J2X2sdbXyQAuhzr8vv5Jw37nv8Afqcgm9UniBBBkfTIWvyStJw7gZfXvy9eaB2ypAJ14gCZ9Y8yb8yk9pY80qYj4jZo/XoAPmT3DWvW4WEgmzxloMvPP70jamJ43cZyAho5Rr980DjD0oa4meWgk6/MqdwNmdY+Wny6ahRdKl4AM8/Xl8x6qQpAgQJtyOfIzpa3+4QSFF+hMf6zAvbmDpGqLWdfiJIJGkjkLjzdroEnRqDIZWy7WJnuCB/UgcQOUt9YPMHMH0yIFkCGOw4fTcIucu4yI5g2+fJVd7IOo/0rY7ECNDGeXKxntI7HsDH4yk2xIz5dNY5oIqbhO6QEZJtack6pfCfn+ghAhWbyXMO6yNViPvkkS6MreSB/xZrlQSM0QC0orY19dUDvCD7+/NbJ7Ltp+8w5pE+Kkf8A1dcfPiHksW95ndWvcLbn4asaj593HC+BNjcGO/6oNzrVA1pcTAAJJ6DNYht/aRqvqVHZvcY6NFmgDtCuW9G+FOthzToF0vMOJbww3Mi/NZxtWsAIbpaO0RZBD1Mz9j1SFV32EZ7r6pvVQJl5JtZHbl98kUMt+isO4ewTjcWykZ923x1SNGAiRPNxIb59EGp+yHd73GF/EPEVMRBHSkPgH+V3di3kr8uNaAAAIAsANByXUAQQQQBBBBAEx2mfCnyh9vVYbZBj/tKxYdUawGYBJ6T9/RUgjwjrB8hIA+vyU7vS4ur1Ccy7z5KGeLkiDkB2AifOJQN+GL/emadUniMj8s/sJtU9V2kbm5CBxVsIGnLnrHzR6NSLjLIj7/xSYBNiNP0k+d03bVIOf/Wnlkgd4sN8TZs4TJ5jNRFP4fMn0zTvHPlgvcfr/wBH5JrTnhHf9dfMIJrCOhgkaSf2+aV/GAactOd/0JzTJlQwJNgR8xp1t8kQOvJy5dL8Q73noglhjWxne4Ig8rg9J+o5IgrBx72Odu855KLc0+Y1HpN85Hqj06n7T10InmB6iUDyu0iPO3Vt4+v3JSG1gQ1hHa3ROG3YbwfoR9/NR+Nd4WgyO+f+tUH/2Q=="/>
          <p:cNvSpPr>
            <a:spLocks noChangeAspect="1" noChangeArrowheads="1"/>
          </p:cNvSpPr>
          <p:nvPr/>
        </p:nvSpPr>
        <p:spPr bwMode="auto">
          <a:xfrm>
            <a:off x="307975" y="-1728788"/>
            <a:ext cx="6343650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7354" name="Picture 10" descr="http://www.larouchepub.com/spanish/images/covers/2009/01-Karl_Marx-Adam_Smit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99" y="3895590"/>
            <a:ext cx="4183410" cy="258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63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8" y="233362"/>
            <a:ext cx="9071992" cy="1069514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John M. Keynes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&amp; Keynesian Economics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AutoShape 6" descr="data:image/jpeg;base64,/9j/4AAQSkZJRgABAQAAAQABAAD/2wCEAAkGBxQTEhUUEhQWFhUXGBgaGBgXFxgcGhoYGBgXGhgXGBcaHSggGBwlHBcXITEhJSorLi4uGCAzODMsNygtLisBCgoKBQUFDgUFDisZExkrKysrKysrKysrKysrKysrKysrKysrKysrKysrKysrKysrKysrKysrKysrKysrKysrK//AABEIALABHgMBIgACEQEDEQH/xAAcAAAABwEBAAAAAAAAAAAAAAAAAgMEBQYHAQj/xAA8EAABAwIDBgMGBAYCAgMAAAABAAIRAyEEMUEFBhJRYXEigZEHEzKhsfAUQsHRI1JicoLhsvGSojNDwv/EABQBAQAAAAAAAAAAAAAAAAAAAAD/xAAUEQEAAAAAAAAAAAAAAAAAAAAA/9oADAMBAAIRAxEAPwDK300mWo98lw8iUDzDstZKBI0nQIHJLhAnUzSDqY6Jw5qmNgbrV8UR7ttv5jYaTHO0oIKhg3P+ATzta/0T8brYnSi82Jy5acpW37tbmYfCMHG0VKhHic4C85iMoH6qebwizWADsg8/M3Fxpbxfh3xEj4Zv5qKx2xqlIAvY5s8x96r0vxFNcZhqdQFr6YcCLyBkg8xGickb3VluOJ9m+GqWZLB0v8zdQO1/Zj7tjjTeXESQLaDJBlZpIpBUhisK6mYc0tPUJq/kgbriO5kIqDhQQQQcJXUCgEAQQQQBBBBBMbpbBdjsXSwzZAeZe4flptu93pYdSF6pwmGbTY2nTaGsY0Na0ZBrRAA8gs49h+7PuMKcXUH8TEAcE5tog+H/AMz4u3ByWmIAggggCCCCAIIIIAggggCCCCDx+CZuiVAEHPlc4EC4qZBOqYTFhOisW6eB9/Xaw5ZnnA0CCw7g7lfiz72qSKTSLZFxGk8raLZaGHp0WhtNrWiMgALJHZNBtOm1jQAABZHqPkoO3N0doXGmUs1qBEtXC1OSE2qmEBC4DJK0qwdYwo/EVEhSxXiF8kFU9p27Qc0VmWLfiAyIJz7i6ybHYfgMHyyy8l6H3ma2pRPHkLrz5tcy9w8QLXOkEaeXZAxe8QU3SvCiPCAoCCAQAQcJQXSuIAggggCn9x93Dj8ZToQfdzx1iNKTY4r6F1mDq6dFAL0N7Gt2PwuD99UEVsTDzObaf/1t9CXH+6NEF+psDQGtAAAAAGQAsAEZBBAEFxEdWaMyPVAogk212nJw9UeUHUEEEAQQQQBBBBB4+DIK6XBE4kambygWY3lyWgezTCtDi8wSbaSIIVIw1LiIAEk2jt591sW5ewgykx7m8NpDYFp153QXOg6wQKSDoQa+UDqmE5aoPHbZp0iA43OiQdvTRH5h+2v6ILFCQr0RHJRrtusAkkC0qo7y+0JtM8NIhzugnyQWLHy3IquVtplrhPMXOX+1EYTfdzjNVvCORCQx2NZVlzNNBzF/qg0ipFWlY/NY5vrsb3daTmbkAc7/ABanP1V93W2uTTPECBNjGkxloi74bHfWbxsIJjI2kZjkgxl7Qk3tm6e7Swj6boeOE8v96piCgTAQhdIgrhKDiC6FxAEEECUFo9m+7P4/GspuE0af8Sty4GmzP83QO3FyXp0BUv2TbsfgsE0vbFevFSpOYEfw6f8Ai03H8znK6oCvdHdIBpmS7y0UVi6tQ4otHw8LY7yDfvdSWGolo6690CrmdUmcIDndLttZGQR1fACZCQo8Q1y+7hSzmymuIw+o+IfPoUB8PiZMGx+qdAqKa8GCbcjy6FOqVUoHiCKx0iUZAEEEEHj16PRbKS7Jzgx4hOU37dkGi+z/AHdp1Hh7vE4AH1nIdoWsihaMlW9zMK0UmvY3hBFtJbAAMaed1bWtQRmMq8DSYkAadEia491xZDhm5iAj7UpyHXNwR8ik9mAPpNltxYg6FtjI7hBRdr4urV4nUcK57YMVKhhp/tGZzzMDqqlgMFWfVIcwZy5odYZ2iTfkto2nhuNnCBOmZH0UdsbdqlRdxHh4joOeeuZQRm8uzHHBksHjjPUc4jNZhgcNVa8Q4McQbkfm5OkWHkV6ExNIFhGkLNxiqLqppVG8N/C4ixOsaSEFL2kzGOHC9zKvSmBPmQ0Lmx21KTjxMI58QiI5HVae/ZvAJDhEWsqnvA/OLIJjdPFj3PAbmXROsHTyVlqYg8N4Ig28tFnu5VThB44OZY7obGfMFW7G1po8RIAnMfrHdBlW9xZ713C6RYxexOYA6fqq+DdSm36hNRzogTAFvqPWeqhuJAog9FalH5IEwFxdC4gCuXsp3a/G45peJo0Iq1ORM/w6f+TgT2Y5U1em/Zruz+AwTGOEVqn8St/e4Dw9mthvkTqgtaK94AJJgAST0GaMobe7EGnhXuH9M9pEhAjsuoSS9wPjJPloPRTTXrLtnb0YyuOJjW06f87mSxvci89TAV62RjXuYG1eEvieJvwnsNOyCUfUkjulioltXxt7/fzUrxIAU0q1IN7D6p04qN2pV8P39dEDOviOB0nIkx53hOKOJESPLtyUTWrB7SHfmIGXoQPJROA2rw1alFxnhcADzBAP/FBf6DxpqllE7Lqz5G3YqWQdQXF1B48CeYEjiHEBHVNqQTqkg3XcrHNfRYxrgS0CYnvkfJW5rlh2528bsOYAHC4QeYMzP6LSN396KdY8Mw6TbkBqgnMWye0prg/A585Ez8h+yli2RPNMsbRtmQOmfbJBG7S27TptMHiOgFzKjMLjKga/EPgvDCRT4oAGYE5SojaONbSqOOUZ35z4nZBoABNs481H7T3kpMYGSYkcTptkTFjexF+ZGiBbaftFqChwup+7qmRGYg5EHtbyVX2VUq14bUHCCXFszckG/YR8wk9pbwUi+nUgEhrCQOfDET5ukdBzSNPeQAMbABbxiRFx4SLmY+HToguLto1Kf8F8kx4XDJw1jqLSFWcfWNV4YM3Oj1MFGwu8VJwIeONzHOc3imOEi4MZCzcuRKfYH3dWuHMPDdrmtN4yDgXDMf1XsOSCTfgTSYBw2aTeMtYjlnknA2gwj3dVhg2B0yOWmSlcZV8Ia63XTzKq21aYoOIDhwnVsQNCINs4KCq70BvGWNMhpI5HncW9Qq0GKR2xiXOqEyc7WyzMH1UfxIFGtXeFJgwUoHIElxGegxhJAaCXEgADMkmAANSTZBfPY3uz+LxvvniaOGh5nJ1X/wCtvWCOM/2t5r0Qq7uFu2MBgqdC3vI46pGtV3xX1As0dGhWJAFAbyYX8TRfTnhkHhP9WjjzE6KVx74bAzPLlqmIcRciwQUTck4mk2pTqVASHcIpuALbWdcAEXnnbQqcwWyK1N1nDgcZDDPg6NcBl0hL0tmk4p1ZgbwOji58Wp66einveBtzmgb4rCwJm8/NPadbib1gKN2li5HSEzwG0AKfEJJbIIHkcuxQTBrnv3kKO2m9xBgC3c/ZS+0NttpU2ucD4oUE7fKi74WOOd4tb6oEG0an/wAglw5mAB1joNOqqe1mVaGL43jw1ILSDawiJ1tCn6u8sEhjIDhfvMC2kqA3p2kX0xbKpaJMXz6CCR5oL3u1ipbbnpyMfv8AJXBhkArNNxcRNODpH0ifkFomAeSwT1HoUDlBBBB5AYU4Y9ExDbSkWOKCQpP7q3bgVXOxdNgMgmSDyBny5qlsV39mFcNxbRwkl4I4v5QBxE5WBDYQbjTFk0xosbenVOwuPagyrb269Sr733ctkgnUOd1cbwBb/Iqr4/cPEhvG4TdxIFzMTpOcfRbm7DxJEX+aK/D6fsgwhm7DmnwtE2OsiROWsTFuXJMsdunVaRwtuQHAX105fNbnWwIFT4dMxHzjuU5OBBuQCeyDztW3exFIt4mkOMw0i8TEkcjdS27lFxF2kFruJrpIi9wDlOkFa/ithNc4udd0EAm9uQnLyUbg9jNHFIgybdNYHI5+aBtgcR7xsE8VhbI8Q+Y5qE2zhGlpafi/LPK/hmNb9rKxfhSyzYbeYPKcgZ6lV/ex/gLhEtMzllpymUGV4yeNwubnP9tEiClcQ0ye+iRQdCOitRkActF9iW7Pv8UcVUH8LD/BOTqxFv8Awb4u5as9oYd9R7adNvE97g1oGrnEAD1K9TbobBbgcJSw7bljZe7+ao673ebiY5CBogmUEEEDPaODNQDhqOpuH5mgHyIIgqjYrZGM/FPpuxrvdhjXyWNkhxcCBEcJEczmtFVV3lp1fezRfTbLRxe8GmgBF3DOwiEDPYDn0Cab3cQJPC7UjOD1UljKqrXDWp1m8Za6m4EhzZ8LhoQdDNipN+IsTyQcxryWlRu7rjxup8Ra5sOB/pJMjyv6p7UrgN+9Lqj7e2s+lWa+j8QsRzHLpkg0jF0qeKB4y8BhuPDewuYFswqrtDY2EpPFT3jneINEvNr3Ag2yPoq/j98zwgcL2m0gZk85EdPQKCxOOdqypAueKAZF7ibZyZQaHtbE4ctLveMcWQY4p0tYWOZE9OqreJ26XeGfCLHICD/tUWrtd7nksbOkXPqksRtGrIm3McMQTpfVBoW6G0OF7wBYjToSFr2wKk0p6/oF573VxHjic2n/AJC637dUH8O0nW/yA/RBMoIIIPJvCNUnUpjT77JdozSZ5IDU6XL70Vw3Colr2ua4NdxAu4h+QX4QZ1IuY0CqLIlTWAxpYRDgAbHoJ7eaD0JQdICVJsq9uxtUVad8xAnnax81PNcgDWowYjcMo7AgaV6coMo/fZDE1CIjmlAbBAg9ijsXQHEHDSx+Sk6zoCj8W6PvKyCL2g8AOde4/wClmG/G1OECm0Ah13TB+XfVaZVIczhJgj7++yxTfDw13s/lJHr4v1CCBL5XAEF1qDgXHFdCUwGCfXq06NITUqOaxo/qcYvyAzJ0AJQaf7C92ve1nY2oPBRllKdapHicP7WmO7+i3JRu7exmYPDUsPT+Gm0CdXOzc89XOJPmpJAEEEEAVf3lwTalSgTYsLnSMyLeHtJnyVgTHauzW12wS5pF2uaYI/fsgrm0mM4eKfLkqtidrwC0G5I+q5vpsLEYUNe2q6swkggthzepix+WSi9iYarVMe6LAM31JaInS1z2QGxWPqEG9k83e3YfXPGRY/mOX+yrLhNlYaiz3lUtdAkuqENYIvME5d5Vc3i9pdjSwMWsaxbAHSk0/wDI+XNBObVwGDwLJc5rahGYANZ39mrB1Ed1mW1K7Kr5cA1kmGA20+KM/lec81GYzHOJc5zi55zcSSSepOabNqOJQStGqB8IgAxoIMzl5ZeqLtTD8dMNtJP/ALaffNNmvj5/O5/X7ul6dSXDXh+p1A8ggR3fZFUNMixB9R+y9G7vtigwd/qVgTiGuFQjWHR/URJuc7x1W9buYpj8OwscCIE3m+Zv5oJUFdlEC6HoPKS5wLoIlBr4uMkBSb9kfjygJIuBMpfDtm5Fh9UFw3K286jLS5rWkl7i69rW7rWti7S96CYy5XHQg5ERqLLA8K8BwJ7nmRyHU/qrLu7vv+G8Lm+CfygQBOgzJi2esoNuY9dfUhVnZG9tCrSq1uLhp0+GSZm4yjnNo1SOL30wvCSKzZFo1B5H75oJqviPELx6JalV5rHdu75uL2+6dk4m+XSI0gnulsB7R/dv8TSWESYN58/3/ZBrdarZRW1cUGg3uBlqbE255Jjht5KVbCHE03eBrSXTm0tElpGhWS7f3wq1XFzTwggeEEkSNQD0sgtG0dvNa9zGP/iABxbECwPgDhafrlms93kxvvcRUqDJxy7Afso+rXc4zN/uyI8znn80BCUejGqIF2EHYutc9hO68ufj6g+GadCeeVSoP+AP96y/YezamJxFKhS+Oo8NHQfmcejWguPZeq9kbOZhqNOhSEMptDW87anmSZJPMlA8QQQQBBBBAESq8NBJsACSegzRlnntD3zbTIw9Igk//K4QQBeafcxf0QJ7V3vBc5z7Um34YBLiZ4WNBzcQJJOU6Zqg7V3wxNV5dRFOi0WHCQ50DU6T5RbzNfxuOdXcZPhAsPQk/L6KNf4HyBb/AL/7QSOKxFWs4GrUc8/1H6DTyC7RojM/PLT7vzXaZBy/S/Pl38kdp5crG1hrIAyOSAlWny01jXl9/NENhPPW0z+uv+ko5/TKecAdZ01TbjcbMbN83WbnbSTogcUjJ/6N08wjmgjiPTmSb/l17aphh8O4mCSZz4bZffNT2AwAYPDEmfOBr3KCJ206o1rQbNffMT4TYXy0Mfsrnu3vw3D4Qsa4cbWwGnhkOkSYBPFAk9Y7qF2nQa9jmPyORGhBEed5VCewseRNwbH6FBuu52/Jqvc2tVDmEkNJEFrhEiYHE2DMkT5ZaAyrPVeaNmY1/D4C0SfEDkHH83QOgLc9iYgso02vdLmtaCRJkgdc+6DAdESPTNdKULZsBl+n/YQJhl7KQbTAEQm+EadRZOTU06ff0QJOP10TSubhPXm2fZM6oQaP7GQDXrNdcCm0gHIQYNudwtU2lsShXYWVaTXNOdo85FweqyT2O1IxsfzUnt9C13/5K2xBQX+yrBe7LQKnEfzmoSRfl8PyTNnsewk+KpWd04mj6NlaUuFBju/+ycPs3B+4woc12JeA8l7nEsZckyefCOxKympKv/tW2j77FmLtYOBv+JPEf/In0CoFUIEWhdhGPJdaECbkakyUerSzKkN1tjvxeKpYenY1DBP8rBd7/Js+cDVBqnsL3Y4G1MdUF3zToyPyA/xHj+5w4f8AA81raQwOEZRpspUxwsptDWgaNaIAS6AIIIIAgguIKt7Sdrvw+Dc6nIc88MgwQIJMHQ2ieqwraZ4w0jUgDzz+RWy+1us38Hwk+IvBA1gAz9QsTNQNbTnOLdDa/eEDilT93F4OgMX8s3ZQmO0qHCDby7dUqJaZaYdPxZmes5rtRrnnxu4j5AfK2iBrgqkttpYi/kY9PRLudA4iYH3lbkmw2e4HwOaeVyDl0zTvD4PV54nDLUC8+uefI90BsHRmHGwF2tI6Wcf2/dOiPX7/AGPzXaTcrfd/1KfUKME9M+/7THTIckBsFh2gTlfXt+xHzTplQAgA3OVwTGg6znysoTHbRuWN0+I6yL8PzH07ON3aIDhUOlzbMk5dfh+iCSdhncshyvFut9FW958DYOAhzZBHMZ8tJ9Fa9nulvCT4s515W5iwy5ps+oXSHDiI0Azyi2mfqgpWzXxn2PabOjoYWi7q7bcWmk912ZTq23rGXoqLtPBim8VGCGnTkdRfQjRLU63GJb8YgOB+R69/W+YNgQjUTBlJlLBvLX9EC3H9/sj4ZwkSCRBsmVUED6pbCYjxZZhA5rME/fVNKwyUhxA3+5CbYltvvogsW4GK93jaDspcGns6W/qt/aV5p2XULHNcNHAjuDI+i9F7NxYq0mPGT2h3qJQOpUdvDj/c4epU1Ahv9xs35lSHCFQfaXtH4aIOQ43dz4W9sz6oMl2zV4nuOo5/fVRgo8RAGp+8k+xQkk/eY/ZNalLUffRA2fhb6jyK77gDNKM6oEaoGVZhW2+w3dj3VB2NqDx1xw050og5j+9wns1qzHdfYD8fi6WHEhpPFUcPy0hBeehjwjq4L03QotY1rGANa0BrQMgAIAHQBAoggggCCCCAIrijJHEvgIKT7ScPR/D1K7wS9reFtzEkwLZHMlYTj6khuUifv5LU/axjC73TJhslx72H0PzWZ49giBz/AEjNAei+QCJj7+/JCL3ykZfSE2wVWLG/6J2X2sdbXyQAuhzr8vv5Jw37nv8Afqcgm9UniBBBkfTIWvyStJw7gZfXvy9eaB2ypAJ14gCZ9Y8yb8yk9pY80qYj4jZo/XoAPmT3DWvW4WEgmzxloMvPP70jamJ43cZyAho5Rr980DjD0oa4meWgk6/MqdwNmdY+Wny6ahRdKl4AM8/Xl8x6qQpAgQJtyOfIzpa3+4QSFF+hMf6zAvbmDpGqLWdfiJIJGkjkLjzdroEnRqDIZWy7WJnuCB/UgcQOUt9YPMHMH0yIFkCGOw4fTcIucu4yI5g2+fJVd7IOo/0rY7ECNDGeXKxntI7HsDH4yk2xIz5dNY5oIqbhO6QEZJtack6pfCfn+ghAhWbyXMO6yNViPvkkS6MreSB/xZrlQSM0QC0orY19dUDvCD7+/NbJ7Ltp+8w5pE+Kkf8A1dcfPiHksW95ndWvcLbn4asaj593HC+BNjcGO/6oNzrVA1pcTAAJJ6DNYht/aRqvqVHZvcY6NFmgDtCuW9G+FOthzToF0vMOJbww3Mi/NZxtWsAIbpaO0RZBD1Mz9j1SFV32EZ7r6pvVQJl5JtZHbl98kUMt+isO4ewTjcWykZ923x1SNGAiRPNxIb59EGp+yHd73GF/EPEVMRBHSkPgH+V3di3kr8uNaAAAIAsANByXUAQQQQBBBBAEx2mfCnyh9vVYbZBj/tKxYdUawGYBJ6T9/RUgjwjrB8hIA+vyU7vS4ur1Ccy7z5KGeLkiDkB2AifOJQN+GL/emadUniMj8s/sJtU9V2kbm5CBxVsIGnLnrHzR6NSLjLIj7/xSYBNiNP0k+d03bVIOf/Wnlkgd4sN8TZs4TJ5jNRFP4fMn0zTvHPlgvcfr/wBH5JrTnhHf9dfMIJrCOhgkaSf2+aV/GAactOd/0JzTJlQwJNgR8xp1t8kQOvJy5dL8Q73noglhjWxne4Ig8rg9J+o5IgrBx72Odu855KLc0+Y1HpN85Hqj06n7T10InmB6iUDyu0iPO3Vt4+v3JSG1gQ1hHa3ROG3YbwfoR9/NR+Nd4WgyO+f+tUH/2Q=="/>
          <p:cNvSpPr>
            <a:spLocks noChangeAspect="1" noChangeArrowheads="1"/>
          </p:cNvSpPr>
          <p:nvPr/>
        </p:nvSpPr>
        <p:spPr bwMode="auto">
          <a:xfrm>
            <a:off x="155575" y="-1881188"/>
            <a:ext cx="6343650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data:image/jpeg;base64,/9j/4AAQSkZJRgABAQAAAQABAAD/2wCEAAkGBxQTEhUUEhQWFhUXGBgaGBgXFxgcGhoYGBgXGhgXGBcaHSggGBwlHBcXITEhJSorLi4uGCAzODMsNygtLisBCgoKBQUFDgUFDisZExkrKysrKysrKysrKysrKysrKysrKysrKysrKysrKysrKysrKysrKysrKysrKysrKysrK//AABEIALABHgMBIgACEQEDEQH/xAAcAAAABwEBAAAAAAAAAAAAAAAAAgMEBQYHAQj/xAA8EAABAwIDBgMGBAYCAgMAAAABAAIRAyEEMUEFBhJRYXEigZEHEzKhsfAUQsHRI1JicoLhsvGSojNDwv/EABQBAQAAAAAAAAAAAAAAAAAAAAD/xAAUEQEAAAAAAAAAAAAAAAAAAAAA/9oADAMBAAIRAxEAPwDK300mWo98lw8iUDzDstZKBI0nQIHJLhAnUzSDqY6Jw5qmNgbrV8UR7ttv5jYaTHO0oIKhg3P+ATzta/0T8brYnSi82Jy5acpW37tbmYfCMHG0VKhHic4C85iMoH6qebwizWADsg8/M3Fxpbxfh3xEj4Zv5qKx2xqlIAvY5s8x96r0vxFNcZhqdQFr6YcCLyBkg8xGickb3VluOJ9m+GqWZLB0v8zdQO1/Zj7tjjTeXESQLaDJBlZpIpBUhisK6mYc0tPUJq/kgbriO5kIqDhQQQQcJXUCgEAQQQQBBBBBMbpbBdjsXSwzZAeZe4flptu93pYdSF6pwmGbTY2nTaGsY0Na0ZBrRAA8gs49h+7PuMKcXUH8TEAcE5tog+H/AMz4u3ByWmIAggggCCCCAIIIIAggggCCCCDx+CZuiVAEHPlc4EC4qZBOqYTFhOisW6eB9/Xaw5ZnnA0CCw7g7lfiz72qSKTSLZFxGk8raLZaGHp0WhtNrWiMgALJHZNBtOm1jQAABZHqPkoO3N0doXGmUs1qBEtXC1OSE2qmEBC4DJK0qwdYwo/EVEhSxXiF8kFU9p27Qc0VmWLfiAyIJz7i6ybHYfgMHyyy8l6H3ma2pRPHkLrz5tcy9w8QLXOkEaeXZAxe8QU3SvCiPCAoCCAQAQcJQXSuIAggggCn9x93Dj8ZToQfdzx1iNKTY4r6F1mDq6dFAL0N7Gt2PwuD99UEVsTDzObaf/1t9CXH+6NEF+psDQGtAAAAAGQAsAEZBBAEFxEdWaMyPVAogk212nJw9UeUHUEEEAQQQQBBBBB4+DIK6XBE4kambygWY3lyWgezTCtDi8wSbaSIIVIw1LiIAEk2jt591sW5ewgykx7m8NpDYFp153QXOg6wQKSDoQa+UDqmE5aoPHbZp0iA43OiQdvTRH5h+2v6ILFCQr0RHJRrtusAkkC0qo7y+0JtM8NIhzugnyQWLHy3IquVtplrhPMXOX+1EYTfdzjNVvCORCQx2NZVlzNNBzF/qg0ipFWlY/NY5vrsb3daTmbkAc7/ABanP1V93W2uTTPECBNjGkxloi74bHfWbxsIJjI2kZjkgxl7Qk3tm6e7Swj6boeOE8v96piCgTAQhdIgrhKDiC6FxAEEECUFo9m+7P4/GspuE0af8Sty4GmzP83QO3FyXp0BUv2TbsfgsE0vbFevFSpOYEfw6f8Ai03H8znK6oCvdHdIBpmS7y0UVi6tQ4otHw8LY7yDfvdSWGolo6690CrmdUmcIDndLttZGQR1fACZCQo8Q1y+7hSzmymuIw+o+IfPoUB8PiZMGx+qdAqKa8GCbcjy6FOqVUoHiCKx0iUZAEEEEHj16PRbKS7Jzgx4hOU37dkGi+z/AHdp1Hh7vE4AH1nIdoWsihaMlW9zMK0UmvY3hBFtJbAAMaed1bWtQRmMq8DSYkAadEia491xZDhm5iAj7UpyHXNwR8ik9mAPpNltxYg6FtjI7hBRdr4urV4nUcK57YMVKhhp/tGZzzMDqqlgMFWfVIcwZy5odYZ2iTfkto2nhuNnCBOmZH0UdsbdqlRdxHh4joOeeuZQRm8uzHHBksHjjPUc4jNZhgcNVa8Q4McQbkfm5OkWHkV6ExNIFhGkLNxiqLqppVG8N/C4ixOsaSEFL2kzGOHC9zKvSmBPmQ0Lmx21KTjxMI58QiI5HVae/ZvAJDhEWsqnvA/OLIJjdPFj3PAbmXROsHTyVlqYg8N4Ig28tFnu5VThB44OZY7obGfMFW7G1po8RIAnMfrHdBlW9xZ713C6RYxexOYA6fqq+DdSm36hNRzogTAFvqPWeqhuJAog9FalH5IEwFxdC4gCuXsp3a/G45peJo0Iq1ORM/w6f+TgT2Y5U1em/Zruz+AwTGOEVqn8St/e4Dw9mthvkTqgtaK94AJJgAST0GaMobe7EGnhXuH9M9pEhAjsuoSS9wPjJPloPRTTXrLtnb0YyuOJjW06f87mSxvci89TAV62RjXuYG1eEvieJvwnsNOyCUfUkjulioltXxt7/fzUrxIAU0q1IN7D6p04qN2pV8P39dEDOviOB0nIkx53hOKOJESPLtyUTWrB7SHfmIGXoQPJROA2rw1alFxnhcADzBAP/FBf6DxpqllE7Lqz5G3YqWQdQXF1B48CeYEjiHEBHVNqQTqkg3XcrHNfRYxrgS0CYnvkfJW5rlh2528bsOYAHC4QeYMzP6LSN396KdY8Mw6TbkBqgnMWye0prg/A585Ez8h+yli2RPNMsbRtmQOmfbJBG7S27TptMHiOgFzKjMLjKga/EPgvDCRT4oAGYE5SojaONbSqOOUZ35z4nZBoABNs481H7T3kpMYGSYkcTptkTFjexF+ZGiBbaftFqChwup+7qmRGYg5EHtbyVX2VUq14bUHCCXFszckG/YR8wk9pbwUi+nUgEhrCQOfDET5ukdBzSNPeQAMbABbxiRFx4SLmY+HToguLto1Kf8F8kx4XDJw1jqLSFWcfWNV4YM3Oj1MFGwu8VJwIeONzHOc3imOEi4MZCzcuRKfYH3dWuHMPDdrmtN4yDgXDMf1XsOSCTfgTSYBw2aTeMtYjlnknA2gwj3dVhg2B0yOWmSlcZV8Ia63XTzKq21aYoOIDhwnVsQNCINs4KCq70BvGWNMhpI5HncW9Qq0GKR2xiXOqEyc7WyzMH1UfxIFGtXeFJgwUoHIElxGegxhJAaCXEgADMkmAANSTZBfPY3uz+LxvvniaOGh5nJ1X/wCtvWCOM/2t5r0Qq7uFu2MBgqdC3vI46pGtV3xX1As0dGhWJAFAbyYX8TRfTnhkHhP9WjjzE6KVx74bAzPLlqmIcRciwQUTck4mk2pTqVASHcIpuALbWdcAEXnnbQqcwWyK1N1nDgcZDDPg6NcBl0hL0tmk4p1ZgbwOji58Wp66einveBtzmgb4rCwJm8/NPadbib1gKN2li5HSEzwG0AKfEJJbIIHkcuxQTBrnv3kKO2m9xBgC3c/ZS+0NttpU2ucD4oUE7fKi74WOOd4tb6oEG0an/wAglw5mAB1joNOqqe1mVaGL43jw1ILSDawiJ1tCn6u8sEhjIDhfvMC2kqA3p2kX0xbKpaJMXz6CCR5oL3u1ipbbnpyMfv8AJXBhkArNNxcRNODpH0ifkFomAeSwT1HoUDlBBBB5AYU4Y9ExDbSkWOKCQpP7q3bgVXOxdNgMgmSDyBny5qlsV39mFcNxbRwkl4I4v5QBxE5WBDYQbjTFk0xosbenVOwuPagyrb269Sr733ctkgnUOd1cbwBb/Iqr4/cPEhvG4TdxIFzMTpOcfRbm7DxJEX+aK/D6fsgwhm7DmnwtE2OsiROWsTFuXJMsdunVaRwtuQHAX105fNbnWwIFT4dMxHzjuU5OBBuQCeyDztW3exFIt4mkOMw0i8TEkcjdS27lFxF2kFruJrpIi9wDlOkFa/ithNc4udd0EAm9uQnLyUbg9jNHFIgybdNYHI5+aBtgcR7xsE8VhbI8Q+Y5qE2zhGlpafi/LPK/hmNb9rKxfhSyzYbeYPKcgZ6lV/ex/gLhEtMzllpymUGV4yeNwubnP9tEiClcQ0ye+iRQdCOitRkActF9iW7Pv8UcVUH8LD/BOTqxFv8Awb4u5as9oYd9R7adNvE97g1oGrnEAD1K9TbobBbgcJSw7bljZe7+ao673ebiY5CBogmUEEEDPaODNQDhqOpuH5mgHyIIgqjYrZGM/FPpuxrvdhjXyWNkhxcCBEcJEczmtFVV3lp1fezRfTbLRxe8GmgBF3DOwiEDPYDn0Cab3cQJPC7UjOD1UljKqrXDWp1m8Za6m4EhzZ8LhoQdDNipN+IsTyQcxryWlRu7rjxup8Ra5sOB/pJMjyv6p7UrgN+9Lqj7e2s+lWa+j8QsRzHLpkg0jF0qeKB4y8BhuPDewuYFswqrtDY2EpPFT3jneINEvNr3Ag2yPoq/j98zwgcL2m0gZk85EdPQKCxOOdqypAueKAZF7ibZyZQaHtbE4ctLveMcWQY4p0tYWOZE9OqreJ26XeGfCLHICD/tUWrtd7nksbOkXPqksRtGrIm3McMQTpfVBoW6G0OF7wBYjToSFr2wKk0p6/oF573VxHjic2n/AJC637dUH8O0nW/yA/RBMoIIIPJvCNUnUpjT77JdozSZ5IDU6XL70Vw3Colr2ua4NdxAu4h+QX4QZ1IuY0CqLIlTWAxpYRDgAbHoJ7eaD0JQdICVJsq9uxtUVad8xAnnax81PNcgDWowYjcMo7AgaV6coMo/fZDE1CIjmlAbBAg9ijsXQHEHDSx+Sk6zoCj8W6PvKyCL2g8AOde4/wClmG/G1OECm0Ah13TB+XfVaZVIczhJgj7++yxTfDw13s/lJHr4v1CCBL5XAEF1qDgXHFdCUwGCfXq06NITUqOaxo/qcYvyAzJ0AJQaf7C92ve1nY2oPBRllKdapHicP7WmO7+i3JRu7exmYPDUsPT+Gm0CdXOzc89XOJPmpJAEEEEAVf3lwTalSgTYsLnSMyLeHtJnyVgTHauzW12wS5pF2uaYI/fsgrm0mM4eKfLkqtidrwC0G5I+q5vpsLEYUNe2q6swkggthzepix+WSi9iYarVMe6LAM31JaInS1z2QGxWPqEG9k83e3YfXPGRY/mOX+yrLhNlYaiz3lUtdAkuqENYIvME5d5Vc3i9pdjSwMWsaxbAHSk0/wDI+XNBObVwGDwLJc5rahGYANZ39mrB1Ed1mW1K7Kr5cA1kmGA20+KM/lec81GYzHOJc5zi55zcSSSepOabNqOJQStGqB8IgAxoIMzl5ZeqLtTD8dMNtJP/ALaffNNmvj5/O5/X7ul6dSXDXh+p1A8ggR3fZFUNMixB9R+y9G7vtigwd/qVgTiGuFQjWHR/URJuc7x1W9buYpj8OwscCIE3m+Zv5oJUFdlEC6HoPKS5wLoIlBr4uMkBSb9kfjygJIuBMpfDtm5Fh9UFw3K286jLS5rWkl7i69rW7rWti7S96CYy5XHQg5ERqLLA8K8BwJ7nmRyHU/qrLu7vv+G8Lm+CfygQBOgzJi2esoNuY9dfUhVnZG9tCrSq1uLhp0+GSZm4yjnNo1SOL30wvCSKzZFo1B5H75oJqviPELx6JalV5rHdu75uL2+6dk4m+XSI0gnulsB7R/dv8TSWESYN58/3/ZBrdarZRW1cUGg3uBlqbE255Jjht5KVbCHE03eBrSXTm0tElpGhWS7f3wq1XFzTwggeEEkSNQD0sgtG0dvNa9zGP/iABxbECwPgDhafrlms93kxvvcRUqDJxy7Afso+rXc4zN/uyI8znn80BCUejGqIF2EHYutc9hO68ufj6g+GadCeeVSoP+AP96y/YezamJxFKhS+Oo8NHQfmcejWguPZeq9kbOZhqNOhSEMptDW87anmSZJPMlA8QQQQBBBBAESq8NBJsACSegzRlnntD3zbTIw9Igk//K4QQBeafcxf0QJ7V3vBc5z7Um34YBLiZ4WNBzcQJJOU6Zqg7V3wxNV5dRFOi0WHCQ50DU6T5RbzNfxuOdXcZPhAsPQk/L6KNf4HyBb/AL/7QSOKxFWs4GrUc8/1H6DTyC7RojM/PLT7vzXaZBy/S/Pl38kdp5crG1hrIAyOSAlWny01jXl9/NENhPPW0z+uv+ko5/TKecAdZ01TbjcbMbN83WbnbSTogcUjJ/6N08wjmgjiPTmSb/l17aphh8O4mCSZz4bZffNT2AwAYPDEmfOBr3KCJ206o1rQbNffMT4TYXy0Mfsrnu3vw3D4Qsa4cbWwGnhkOkSYBPFAk9Y7qF2nQa9jmPyORGhBEed5VCewseRNwbH6FBuu52/Jqvc2tVDmEkNJEFrhEiYHE2DMkT5ZaAyrPVeaNmY1/D4C0SfEDkHH83QOgLc9iYgso02vdLmtaCRJkgdc+6DAdESPTNdKULZsBl+n/YQJhl7KQbTAEQm+EadRZOTU06ff0QJOP10TSubhPXm2fZM6oQaP7GQDXrNdcCm0gHIQYNudwtU2lsShXYWVaTXNOdo85FweqyT2O1IxsfzUnt9C13/5K2xBQX+yrBe7LQKnEfzmoSRfl8PyTNnsewk+KpWd04mj6NlaUuFBju/+ycPs3B+4woc12JeA8l7nEsZckyefCOxKympKv/tW2j77FmLtYOBv+JPEf/In0CoFUIEWhdhGPJdaECbkakyUerSzKkN1tjvxeKpYenY1DBP8rBd7/Js+cDVBqnsL3Y4G1MdUF3zToyPyA/xHj+5w4f8AA81raQwOEZRpspUxwsptDWgaNaIAS6AIIIIAgguIKt7Sdrvw+Dc6nIc88MgwQIJMHQ2ieqwraZ4w0jUgDzz+RWy+1us38Hwk+IvBA1gAz9QsTNQNbTnOLdDa/eEDilT93F4OgMX8s3ZQmO0qHCDby7dUqJaZaYdPxZmes5rtRrnnxu4j5AfK2iBrgqkttpYi/kY9PRLudA4iYH3lbkmw2e4HwOaeVyDl0zTvD4PV54nDLUC8+uefI90BsHRmHGwF2tI6Wcf2/dOiPX7/AGPzXaTcrfd/1KfUKME9M+/7THTIckBsFh2gTlfXt+xHzTplQAgA3OVwTGg6znysoTHbRuWN0+I6yL8PzH07ON3aIDhUOlzbMk5dfh+iCSdhncshyvFut9FW958DYOAhzZBHMZ8tJ9Fa9nulvCT4s515W5iwy5ps+oXSHDiI0Azyi2mfqgpWzXxn2PabOjoYWi7q7bcWmk912ZTq23rGXoqLtPBim8VGCGnTkdRfQjRLU63GJb8YgOB+R69/W+YNgQjUTBlJlLBvLX9EC3H9/sj4ZwkSCRBsmVUED6pbCYjxZZhA5rME/fVNKwyUhxA3+5CbYltvvogsW4GK93jaDspcGns6W/qt/aV5p2XULHNcNHAjuDI+i9F7NxYq0mPGT2h3qJQOpUdvDj/c4epU1Ahv9xs35lSHCFQfaXtH4aIOQ43dz4W9sz6oMl2zV4nuOo5/fVRgo8RAGp+8k+xQkk/eY/ZNalLUffRA2fhb6jyK77gDNKM6oEaoGVZhW2+w3dj3VB2NqDx1xw050og5j+9wns1qzHdfYD8fi6WHEhpPFUcPy0hBeehjwjq4L03QotY1rGANa0BrQMgAIAHQBAoggggCCCCAIrijJHEvgIKT7ScPR/D1K7wS9reFtzEkwLZHMlYTj6khuUifv5LU/axjC73TJhslx72H0PzWZ49giBz/AEjNAei+QCJj7+/JCL3ykZfSE2wVWLG/6J2X2sdbXyQAuhzr8vv5Jw37nv8Afqcgm9UniBBBkfTIWvyStJw7gZfXvy9eaB2ypAJ14gCZ9Y8yb8yk9pY80qYj4jZo/XoAPmT3DWvW4WEgmzxloMvPP70jamJ43cZyAho5Rr980DjD0oa4meWgk6/MqdwNmdY+Wny6ahRdKl4AM8/Xl8x6qQpAgQJtyOfIzpa3+4QSFF+hMf6zAvbmDpGqLWdfiJIJGkjkLjzdroEnRqDIZWy7WJnuCB/UgcQOUt9YPMHMH0yIFkCGOw4fTcIucu4yI5g2+fJVd7IOo/0rY7ECNDGeXKxntI7HsDH4yk2xIz5dNY5oIqbhO6QEZJtack6pfCfn+ghAhWbyXMO6yNViPvkkS6MreSB/xZrlQSM0QC0orY19dUDvCD7+/NbJ7Ltp+8w5pE+Kkf8A1dcfPiHksW95ndWvcLbn4asaj593HC+BNjcGO/6oNzrVA1pcTAAJJ6DNYht/aRqvqVHZvcY6NFmgDtCuW9G+FOthzToF0vMOJbww3Mi/NZxtWsAIbpaO0RZBD1Mz9j1SFV32EZ7r6pvVQJl5JtZHbl98kUMt+isO4ewTjcWykZ923x1SNGAiRPNxIb59EGp+yHd73GF/EPEVMRBHSkPgH+V3di3kr8uNaAAAIAsANByXUAQQQQBBBBAEx2mfCnyh9vVYbZBj/tKxYdUawGYBJ6T9/RUgjwjrB8hIA+vyU7vS4ur1Ccy7z5KGeLkiDkB2AifOJQN+GL/emadUniMj8s/sJtU9V2kbm5CBxVsIGnLnrHzR6NSLjLIj7/xSYBNiNP0k+d03bVIOf/Wnlkgd4sN8TZs4TJ5jNRFP4fMn0zTvHPlgvcfr/wBH5JrTnhHf9dfMIJrCOhgkaSf2+aV/GAactOd/0JzTJlQwJNgR8xp1t8kQOvJy5dL8Q73noglhjWxne4Ig8rg9J+o5IgrBx72Odu855KLc0+Y1HpN85Hqj06n7T10InmB6iUDyu0iPO3Vt4+v3JSG1gQ1hHa3ROG3YbwfoR9/NR+Nd4WgyO+f+tUH/2Q=="/>
          <p:cNvSpPr>
            <a:spLocks noChangeAspect="1" noChangeArrowheads="1"/>
          </p:cNvSpPr>
          <p:nvPr/>
        </p:nvSpPr>
        <p:spPr bwMode="auto">
          <a:xfrm>
            <a:off x="307975" y="-1728788"/>
            <a:ext cx="6343650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9394" name="Picture 2" descr="http://assets4.bigthink.com/system/idea_thumbnails/51251/primary/Keynes_Picture.?13747410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015" y="2996952"/>
            <a:ext cx="6096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6" name="Picture 4" descr="https://s-media-cache-ak0.pinimg.com/736x/1d/b2/18/1db218a398f6669b2aef62306561b9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9" y="4553745"/>
            <a:ext cx="2853975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8" name="Picture 6" descr="http://www.authentichistory.com/1930-1939/2-fdr/1-newdeal/Migrant_Mother-Dorthea_Lange_19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8" y="1412776"/>
            <a:ext cx="2853975" cy="298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8" descr="data:image/jpeg;base64,/9j/4AAQSkZJRgABAQAAAQABAAD/2wCEAAkGBxMTEhUTEhMVFRUXGBcXFxcXFxgYFxcVFxcYFxcaGBgYHSggGRolHRUVITEhJSkrLi4uFx8zODMtNygtLisBCgoKDg0OGxAQGy0mICUtLS0tLS0tLS0tLS0tLS0tLS0tLS0tLS0tLS0tLS0tLS0tLS0tLS0tLS0tLS0tLS0tLf/AABEIAIABiQMBIgACEQEDEQH/xAAcAAABBQEBAQAAAAAAAAAAAAADAQIEBQYHAAj/xABBEAABAgQDBAcFBwMDBAMAAAABAhEAAyExBBJBBVFhcQYTIoGRofAyQrHB0QcUI1Jy4fFikqIVgrIWM0NTNMLT/8QAGQEAAgMBAAAAAAAAAAAAAAAAAQIAAwQF/8QAKBEAAgICAgEEAgIDAQAAAAAAAAECEQMhEjFBBBMiUTJhcYEUI5FC/9oADAMBAAIRAxEAPwCx2JsWStMuatImLBzBR1yrJSfACkA250cmLVL6haJSgAFUy51Fqsmgg0jBTUYZMtDJUAHJNAScyqDiSLxf4AhYQc6SoNmAPvAVh/ktlfxejAYqTisN/wDIk5kn3kEEUqbW7wICnacpTlByuKg087Hxjo+28OpQQwtmfUVaMrjNiSph7csP+ZPZV4j5wJSUtSQ0U1uJBlYgFmMSlKHkNebxWzuiy01kzO5X1FPERGWrFSvbl5hvFfMfQRV7X0y33fsvEpY8IhbVwYUc5c0IrYbj8axEk9IE2Ukg+tLwSdtFK0sFAkghnL14QvBp9DqcWilCAVAJdq1+fCJyEWFfXD1eByE5XUaOWANKDWukGSoPbg/rmYsZUkETLe55UF3vE0zEpSTV7A1Yb/lXjEJLJU6yQnhc03erxIk5j2sxCc3ZSw9kPd4rZaiVg1hItbdvL6m5+sDRPBBU1y3EjnfU0hJIvWhKiORq3y8IKjAhZSB2SKOLNdVOQMDkTiVq0qWcqUAipysGL07TnQV74rtrYHqVJzB0kO5qL3SrWjecbDCSJcrOE5iT7ZIDks9DuqYzu1cVnWpJAYFuQTu783N4fHLYuSOigmKBq/C7hmo0X2BxPW4NMpKkBUhRUpBLKUk5jmSDRQdVhWnJ6hKEB6CnhEvo3s8zMXLbq0srrHWQkBrUftGo7Or7o0xXZlkIqZV/OCFXr1ziTtwBc+YpISmtkElBpcOBQ3bQkxXJUQd3OC0FMkpmetRCLD+qwAq1sYMklIfVnA+cJQ1jlSwG3gjW12Da3NYDiZS0kqWkpBDV11L7jv8A3iXhSAMxNQmn6aVO6ArmFasxrokbyDQAD3Rutpvh60JexicPRKUvmFSN2bXNpQAcKxJTh0Sx2jmU1SKat3d9TuhcNLKXLlyQVG/EAHfFdipzAtXWpc9/HzixKkVt2yWssd71pzfwgCknXUU574NNAITQ2PFm084WcCWPc/eW+dt8VstQqlMl7ftDZ+JdGUirgjebu/iPCEmgad/rwjypRBajUqKihcH5QEgshSXS4dxmpW0PJFxrfmN8DwqTle4cj1xhZqwPEevW+GFJYW1BxiJtBIDEcIkTFBw1XAcaP8oFtCcCln1B/bhBSoj6IS3LbtzXiOsEMX9boLOa4v68oZMQGbcIIp6RMf18IkpmBnuwiDJLH1xESFLrZgxrv1+UKG9Fx0ZnOFoJOihUi9D8ovMg3A+fxjHbIxOWYkhOYnstrXdyb4xsHjbhdxMmVVIcw3CBLkAw9488WFZHGGa1OVPhDglYsp/1fW8FJhCqISyHMkpUXUkg/mSfR8jAMbs90vLLqFa37iLGLIQJTE08f3hGk9DK+zPJxilDtLPI0+ERZyWPZ72i8xezhNWly28sHPNteMNxGz2bIAD8e+MeSNPZrg+SKVeFo9t6R6pAfuyt5i1kz+rWQtNbV0+R84k/6od3mPpCUhqLbHdN5X/jQuYd6jlHzPkIpv8ArHFZgpBQgflCXB4KzOT3NGQlTWiYVNFTm5dkpo63sPptJmhImLVImMkHMPwiqrlKq5QT+azC8atQCh2wCNFAODyUmPn4zmFIsdkbfnYckyZqpb3AYpPNKnBgXRFN+TtH3NCicqiDuNR4/WBTtlrGj8RWMRsrp8So/eUBQPvygAoHikkAjvEbPYO1kYgKGFmklBBKFJIVXUJXVrgt84DimWxyEHF7MlqDLlpPMNpFXO6MSFWSU8iQPCNirETQCVjg1Pga/wAQxUxPvo1qcpDC9SKPDcZLpkuL7RhV9E29iaocLBu68RZnRnEAhlINdw+dY6CvDhSHRR3vmdt9qQIYVQLEC5YvQ1bdxg3PyT4+GYvqJ6ZJlnCS1LLtNExeZJ90gPloW4U74q5gxI9qQvmH+ABjfT5E0G3e2nPWK4iYZgCVqCQCVOxc7rb4V/tBTrpmNG0yls6FjiQ3xiywu25VyWPeBuvGqSFdkEBThiSkV3/xEWZsfBLYT0mUtThMxFEggP2gCHDC541heMGNzkiJKx6VOcwOa9Qxo1+UZXaKmWvQ5iWNwCaBjwixx2BOAxBSuWmY1nJyqSRQ0qDu+cO2VhpUwl0lwbOCDmdgzOQ5FyYtjhp3Yks1qqKnDYZLZr0NVUDvu3eMFUuXlSMiVKBJCintKVRiXOnZbk96xL6Qyh10wJNEpQzCmXKk2Fr/ABioKCHL1GvPnDX9CJX2SEHXW7G7xIrvunwpvgExOYOOcPSVPUNZvCt/lETI0e6tQcD4fEj1SGyZL1NxVj8+ESFz0ig8DTwh3XA6s/AEUYfzDLYsiJNmUOYVDE8yWApUuyjpaBpm+J1On0ibPSFhgHq9CyrNrys0AVgEpIJURbsMCp9Gr8aw6WxGNxE5kiguHYsT68Ir5Sqg76Pa8DVNOY61bjwtzh5SxIoOye7cPFvGI2FIskkMzUfvc/vDpoNQbG3x+sV6J7sxNCPh9IKudxdi17C4aEXQ4SYBlpTv4QLEylISSx3ePoQZO57tW1/jppDNrTHIAtcDgG3UvADeiB7gAJq1NC9X+MNmZlM7ZXZ950dosES0jKVVSNLg0s8B2gpJCWUL13gtR+F4ahQUwHsgCvrf3w3E4t5eUDtPU8OHrSElTkuSTc05RFCvi5iMh4gvwDc9x7oSeuza/KDYk9oN4erxGXMem7+IiACnKs3fzh2K2gTRhavhDJ1Xh+DwJmqYd/KJTbpAbSVsuOimCNZyuIRy1Py8Y0bxHkICEhIsABBM0boR4qjJJ8nYR488DzQrw4o8mEPCGvHngEEzQqlgN6pCR4ka+vXzhZfY0d6KvpFKWUpXLJBQSS12I/bzgWx9tMXmirMD7r7zFslbxS4jAqRMzISFIJfKzsb1BoRGfNC/ki7FOtFriZOcOoC5vrxEVzyvzDxTDpylzHBcBgSLEW9om4NacA0G/wBIH/s/yH1jLKSTNMU2jEpREyUgmkG6gRNkoAaLsfp67KJZAMrCb4WfgAxKTUVaJYMOeNDxRapoq5sokTYkSsYoEEEgioOoPA3EMxeDKSSLRGjmSjKDpmlVLaNYjp1jQkJM4qADdpKFnxUkknmYssF9oM10iZLlrT75GZC1gO1Ulga7owIMO6xoljbO4YTp/gJo7RMktULSan9Utw3NovcFtTDTUgS58td6BaXe9QSD3R85DEQ8TxDc2C2fSKkqBdgUgWSRbiIgYDBBXWrWgJClMgNVhS43l/KOGYTbE5PZlzZoemVK1h9WZJraNOOlO08MlCphJQoZ0mYhCmFu0WzIPAkGDzDZ06fgUZXCmAL1+sVKMAtSllSU5UhgkMXCkhRcNcuPPfGdlfaTKWR1+GIpeWtw+8IU1W1zRYDplggDknTEqUXJ6tbuWelRQAeAiOSfYU19lf05w5SUAknsS2PDK1OFDELYBaaW3p8ez+8avpLhE4rAScRJOcBABOrAsx1dKgod8YjATmUDv7J/UPqPNo0QdwK5fkXG2dhzFpROlBiUqoXdSRmKagM7OKtcRlJy3FDu8G/iOubMxMubJTYqCVg8CST4VpHI5ksy1qQoMpJbmLDuIY98VdlnQfCEc/X8waUovQjk1uZiBhldshr+OjRNlKzEvYVV9OZY+e6A0FMmrAyuQKig32vvGvGIqZJcFgd7sOFNGb4QxWIJLkEptTSm7dDlzVJRnpUkMb820ENLQIqwQxBzEg2sNRybWElg6k1ept4+MMQnU11O93eHrUWZ6Cv8xFZNAJmHZQYgtyf9xugJSQ76HxqC0ETOKyCbij6sDSGrWWL1+PMd0FMVoSVUFh89f3hFuPP61huFmAEHcTrRywaHYpgM4sXMMQ8Jz5Q/r+QIbipjrABtTxiuC/jB5B7QawLmFRGWmLukcLfvEFct1Pu1Pq0GnzNdeB5REmYj3Rur5vBIeXup4vD8JglTFBCEkrOnz4CJuwNhTcSrs9lGqzbu3mOi4PZ+GwUsFq2e61nd6oIZRsVyMNi+heNSh8qVgV7K0gjWufLGdZ+ZNQeEbza23Fzy3syxZAO43UdT5Rg83vDn6aA1XREwa5JDvzj2FmqQcySxrW9IMJwVX0PGBsBmZ3PgBrA/aCzW4dSihOYglhVNjxtBHip2LigUiW5JSPLdSLJ43xdqzHJUwjwrwJ4V4IAjwrwJ4V4hB7x4EQ0mj+qN9YRKqwGFD1coBPmsLVNBzNo9MxSU0VR6jjFYmYZ0wJbspdQHAB3PlGfNkUYMuxQ5TRKmzerGXMCdSNSan4nwiH1/9fxi4RslITmIUok0d2PKGfcf6EeH7Rz4zZtlAzaoNLNIRSY8I6qOcFBhwMCBhzwwB8Am4RJ4QUGPPAcVJUyJtdFPNw5BtCyMGpZ3CLuTIUsKKQ4QnMq3ZS7Oe8iGJO6M69LG+y15nRSzMOQWaEGFUdIu2F4UkCJ/iR+ye8zefY9sbNhp00dmZ13VuRdAloUA4qKqV9I1eMwa0kklLkPRy4HcNIreiUsYRCZRIzKmy1KZX5pd6adlm8d8GxOMWRLzFVRiczuKV6t/JoypVKl0af8Azs470ukCXjJyUhgCksAwdUtKlMBapJiqROa9Y6djtiSJizNnslJIDrJAOVIB94boVCNkymOeST/TLznxyk+cSWJ3oRNeS6+yjaKZuzzJcEyZkwEb0TGWH5krH+0xR9LtiJkr6yUQqWu6QRmSeXzgo6X4CWoJCZpDpBISyUg3JBNhegJpG0VhkslaZcpcs1VRwUEXB1BBiRl7ehuPIwOxdpZeyavrZxvG5Q3c99K7pVJAndYo9lYSAoJoogB9bjjW0a7pF0JIebgxmTdUn3knej14xnMJtFnRNGZL9oKFm/OnePzDyi11JXEXrTKORKSS4Xalq34ngYLPmADKm1ybk8zviftfYBQetllkLOYIUMhSH/8AGSwmIrRqjdrFVPkqCsqkkKDUOhP8vC+Bq2GYKBZksNCEmlxuMBxKiSx3Dut3axuOknQWVhpZZcxSglSgVMXYP2rAClGjBLQaBmp8f4hVsboeiYw9btIHOFq3fRvWkOWLbuG8D9xA5yqgcK86GGAxik6Dg5gE1bDiW7rj5ecEBcniYizjX1aCKGkJLBxTd63/ADiQT2EvZn7uEGw+4tYevOIk6Ywyg2F9agwxGIcODlcNTdfiYKheRLinzgpBZIOgDchT5xExAykjj84D0RCzT2SX7v3iPhpjKSWFx/HKDTS9Ba/ziFLXbnAsjN/snbuQUloLBgxISCN6de4iIWLxSpiiuYp9HNhUAAbtaRVbMUlyA9yTzJ+sSSX9pqPQWbO6afmonvh02+xGhs2Y7mqU33EkKN/6Sw8YzzUI3CLHEKKi72q27WIMx3PEk8LmIEiS3BZvpDp6iKmkNWqoiZsyQJi+0HSAT30b5+ELFW+KDJ0rLXYsoCWFZSFF3JuQ9L6WiyzwIGPPG+MaVGNu2FzwuaAvCvBAFeNTs3Z0mUiUucnMqanOgEdliHatPnQxkSqNH0p2ycPiUyCgLly8NITlP5spLg9/lzjJ6vK4JUafT4+TZY/6rJlKUFygxAyezlSGY5mS+j+nirmbbkzldUJMiZU5ilKQGLUK0lKtdCe+0Z7aO2kKUCmUzgUNQC9608opNmCYqbMUJXWLmJmJQSWCFLLGZ/tTmY0YkboyrMntJl3tyWmzZ43opKmAmQVSVe6FKzy7WKiM6a/q+cVeyMDkWrrAxHZVahf2Q1yT84sNjJXJlgrnTJpIZszpCnsnMHcUv5RKxU1BXkKVOQ6mFApgztrrFc80ZKkXQxSW2SlyxSyiWp+XhQxEyyvzj+4fWGYzInDlcxLLSG1oC1WtrGZ+8p/L5GFUP2NKdFe8KDAxDgY65yx7wrwx4V4YA94t+ieATiMXKkqsoqvY5UKUAeDpDxTPGs+zjBk4uVONEJWUPoVKlqo+9iObwmR1BjQVyRu8Ts1SRlEsZQxGQpAG5qj4RkemeDHVlZSApJT2hchRapGnjG5VtFSkpBKSVSZqrMc0tZSKUp3Rldo4hSwgmuZGHUAA3aUF5m3G1NKRjxSaZqyJUYzB7HmrZxlB3ircE/Vo0OG2NJlIzTFBP9aiHH6XoDyD8Yg47pLkJRJQxBIK1bwWoPmfCM9icSuYXmKKjxPw3RrqUuzNaidA++dStKEIJZKlBSiS5SF0LVd0m8GldIVrEn8ORmXMUihmEMAg9h0h1MTdhQRi9n9NyFNNzJ/BmoUUsUrmEzVIJRpVY8ILL6dNKkvMUZgmLz5ZSQerPVtWiasqxeOa5/ZsVE3pkuYpHbJH400JDN2U2p89XjIJkmkWGP26cStYCSECbNmJKi6iFlOVxYME6E3iMVAXIjoYacLMmR/IiY9DEK7j8o1/QHpt93H3bEK/ANELuZJOhGsuvNPK2VnYiWxBUPjFWldWFRGX1MVytFuKTo+rZMtKglctQLgEEEEEGoINiD4RT9Iei+HxVZqTLm6TZdD/ALhqPTxx3oZ04xGBISPxZBNZSj7L3MtXuHhY7nLx3Ho50mwuORmkLBIDqlqpMR+pPzDjjGZScWaNM5lt3ozjcMxU8+Uj2VIdSUp4y7o/20iGmYJoE2dJCsjHrCcpU1QCtwVCg9oHhHYZaTnm5TRKgPFCVGn+6KfbXRjDYg/iysi6tMldlXeBfvBi33E1TQvFroym1OlX3yXkWkSlqQpF3SSoEUUBxjFTtmYgdnqlEVIUjtg7yCKd14120fs+xEtzhpiZyfylkL70nsK8oz8ybPwymmoXKV/UCkH+6ihyU0MuvjsD/ZS5ikszEULio339ViNi5jkG9vXrfGjmYiTN/wC5KSVH3kHq1k7zYHwVA5uxMMUFpsxKy4QJgo7U9lLtx8ojlXZK+jLz10ceqRFTryLxb4vo9ialKOtSNZShM/xBzeUV8zBTAkvLmCozEpUANWNKQ1ihDVi+vy+kNTLBqS1g7eDxGlzKUu+/xgqZtDZqREwlqoDKkhiyWVxV/EQlrJLBiRqeGhiOicC4AasW2wejOKxaVzJOXKFZSVEhy2alDYEf3CGckBIq3ABJMDwsnMrh8TBNqYBUmauUsALQWU1RZ798Lh57Jy61HdAQGHRPCCctzePSppJqSXY+bWiCVsqkFw02tdaGGshKxCSSQ9/5iNjWADeHHWJUxWu7T1z8orMXMcmuvr4QXoBExC2Yxb9HapWo6kDuA/eKZMorLJ0jV7C2UspyS0lZAzqZqBwHJNGcjxg4E+XJ9C5HqvIV4V4JjMFMlECYkpcOLF+8a8IA8bU76MzQ9488MeHIDkAaxG6IlYfCSs8xCPzKSn+5QHzi36XbTUMbiBOlJmS84EvNRgEhJyqHEfGA4XZyQzklQruFDodTFhs6TKlpKFFXaVmSVE+0ouMosGNqfGOV6uaytJdI6Pp4OCbZmMHgxiZqhKl5EC6yoqCAwoN54RpJeyESk9kmtK8uFrEtFlhcTIQGce8EIQGGYn2lNRJcCt4pZuPHXJl+2wBVmsATZxwY6ERnX40mX1u2SMbjxLlMkOV1SkAAMAa0qAOMSMBgcqcy6mgKgGNBYcb1iHKl9bMCJScvaKcyqhKGdRe1qji0WON2QSMqJyVIBDDOXJ1zKFFVa7QkaGk2Z/bZExdKJYCtd7uba+UV3+lj08X03AFHtoI/qo3iKQHqhu84u/sp/kxQMKIEDDwY6iZzqCCFEMBhQYawDnjov2b4rq8LPJQJiOtDpLDtfgpFSGDZya7tI5y8abop0nl4aVOlTMozNMSVOUqV1kgZCkD8qVF3ij1L/wBZbh/M6RN2hLK1I6qcFCWS7ZkpBl9ZkzhRApRnYmKKftDMJKkSinOsy/xGCkgBJBCQ++zj5Q1O0cMvHIAlIK14cFK0TuylJwpVl6uyhQgE1D8IopXSbDS8LhsuRCUT2KEq62YEFCVFQckirh+6MMJ0apIyuL/7i/1K+JgTxExO0gSTqqpAsCaxDUpczlujoPPFaW2Y/bb7BTFdotx+cIk257uUSvuuVoar6xgcWns0JrwJJkqL5XFdC0HTs86+ZeJWE9kQZ43Q9PHirM8srvRERs8b4L9zTB3hXi1YYLwJzl9leqWUnhB8LiVS1BctakLTVKkkpUDwIrB1h4jLkxly+nrrouhkvs6N0W+1hcslGMl9YCazpYCZhoA60USumoymmsdU2L0gwuMTmw81ExqlNlp/Ug9oeEfMFofKmlKgpJKVCoUkkKB3gioMY3Fo0KZ9UTMIDb133iJjyEhKVpC0rVkyqSFAkgndwOkcX2H9p+OkMJhTiUDSZRbcJia96gqNng/tNweIVK60rwykLzETE50HsKSwWio9p3UBaFsdNMt8b0NwUztdSZRcF5R7HfLqluaYqdv9CDMA+7Kw6SKMlKpYVwUApSHqS+Vzagjd4LGSZ6c8pcuan80tSVjxSYdMwiT+9YdZH9g4o4zjOi+NlElWGUpvel9ri4yEn/GI8rbE2U6VKmBW6b2mGoyqY+Udq+6qHsqPi/xeIm0FEACYlMwKUEspOpe9xDc15X/CcX4ZxRf3dXt4aTXVBVKPxAPhDpWysCUKeXOFQaLzEbmoARz3x1XF9FsGu+FQOMslH/Ej4RUYnoDhCeyqdK/tUPFSX84PKP2wcWcxPR+W7pxSSf65a0/8SqOk/ZpjsPhMKZE+fKzqXMXcsUqyJFwPyiIc7oApz1WLSeC0n5KPwgR6DTky1UlLWbKcpAFP6BxMGTtdkWvBz7plPBxuIOhXQ6EZQzGKeUCbeh9I6eej+0Q4CCp3fLMSX33WIDitk41mXhpvcA9OKHPnFn9oSjm00MqEEyN1jZakEdfhEAqduskJDnVvw63ENRKCS4wiUneJLcPyQaYNGO6x0ne3wqIqsRMqfOOiKlJJc4YE6kyqk7z2b/WGy5CEnMjCJSqocSWNQxY5NxPjEkpMipGU2FKZJO+OpfZbIpippsEIQOaiokeQ8Yzy+sJcYYudRJP/AOcLLTigCES5yQb5cyQeYpFkpf6+CEjH58iw6cqzdRl7QKVqcV1SNORjNS8Is6N+ohL1Ao97/GLKVsvFEN1RYUDkUHB108IKnYmIuciRxV9En4wYZeMa0SWPlKyp+6l6keZ+AiXhMIk1DlQzFsyQSzZcqA6qdrxFmqafs4I9ucOQBP8AyU3lDf8ATUpUO2Ughx7ptWzbx4wHl5/GyLHx3RGXjSlWYEpUC4IcKBFRVVmbTdB9lS1rX1hBypCu0XJKiCAATepfWLWVhUEZiXU4GbsksGNaV74j4uaVmXKlPlSrMrjlsH1DsS8Z8jUfikX405fJnsPg5kwMpSUp0BIFauT37t0embMKEPmSST2twDCjk6Bz3xOLJBA4ksKOflDFrdKgos1SM2UEXDVqfWkZnDXZpsXZuHCge0cgYhyznlAJyerWVpD52Sc1gkJYPvrpxhs8ZEg2rUbtR3QKbihMICqKzcibPqx0iQxuPYJST6L7Z+MEmTkmOokP428m3xnfvU7efE/SJYnBJYuo6gl8vN9w08YL2t5/xicVZLObiHCGiHCOujlDhCvDYV4YUc8Rcdp63RIeGTkuIryrlBoaDqRW5Q9tO60NFhzg5QISUioEc5Rt0amyRIwtiYmISBaEEK8dSEIxWjJKTY2Yl4D1ESISBLHFu2RSaQ6WGDQ54aDCvFqEHR54a8eeCQe8eMNeFeIQauUIAuRuiS8eeKpYoy7GU2iCXEMWXI9aRYFIga8ODGafpX4LllXkHh56kKzy1qQr8yFFKhyKS8anZn2j7RksOuE4DSckL/yDLP8AdGUVhzpAiCIzSxNdotjP6Z1vZ32y6YjCH9Upb/4LAb+6LwfaLs+eZX45lFKwsibLUHZKg2ZLpFVDXSOEZ4apTkRXxHU2fUmB2xhp4/CnSZn6JiFeQMSzKTuaPlMpB0idhNsYmU3VYiehtEzVgeALQKYeaPpleGB1gK8AOHgPk0cFwvT/AGki2KUoblolq8yl/OLOT9q2OHtJw6+aFA/4rbyib+g8kdYRLKpkxGYsjKKKUKlObfxEJNwsweytX9wPxTHL8L9q60qUo4OWSogqKZqkuQANUq0AixR9ryPewqx+malXxSIFsbkjT7VlKmZUrUSpBU5LGikpLBgP6fGKVeFmIWvq1qAJJZTEEmpylrObRt8IiViZMqYpJQtSElj2VpzS0zMqtFEBQ3s8Um0dnJSAcyqhTuUiwd6D08X45aSEkvJVS506j14sn6wuCxq1oCu0AeCbeMUM/p1hpRMopmvLdBypSUumhYlVqRCw3T3DIQlITPOUAPll1YN+eByVk/s2WdZ95f8AjCKSo6r7yG8hGPV9o0jSVPP9g/8AtEWd9oiPdkLPOYB8AYPJAs2OIwyz76k8lGKzGSwFAZgXCjUqNXS1CTvjI4jp1MVRMhIezrUqvgHi2wWHmTKzgkKIBUlIIyghwgly51PcN7yPydIjlSsZicyldkhQ3hICX1YgOrupxekSVrU+ZSiV/mND3bonnZs0doSjkYMxHss9n4wJWAmKSVZQEpZ89H4Aa6eJ1gSpdDxQyYklIS7lY+NXJHCJmDkIAypB3WNSdfW+ISEqCnetAwNtd1BTg7Q9WJytUgqLOnjQa8oRV5LP4Jy5aAWBrmueyS3tAA1NH8IIiW+VXslybCoHHTSKmZPUMuYqA0BJFjruHA7oenEKHZejhmCTSwIpW3nAcb6YU/skbewrpUxcnKU8VPV+6HbOw46pKVABRdRWbpLOcpryfw3xLTs+YpJdQTr7Icpv2gSeVN++GYztoOZKkgt7vtZSCQD3ecFvWwJbIGMnplsEJcnS1tSdfGAffVflH937wzZyVKmzFqBYBki4GbjvAHnFp1J/Krw/eK+T8D0vJy4Q4QwQsdZM5Q4GFeGvCvDWKOeEVHoaqI3oiAKRCyEVh8OQIohjSdljloM8ehsLGqyoV49CPHniAHCFeGvHngkHPCvDHhXiAHPHnhrx54JBzwrwx4V4hBzwrwx4V4JBzx5hDXhXgEGmUIGrDCDPCvCSxQfaGU5IiHDGGGUoROeFip+mh4HWVlcxhMxjoXQ/ovKnSzOxAJQSUoGYpSSm7kVJ4PF5j+i+FUlCOqShAdik5VZjd13Vb3nEZZ44p0mXxtqzjwU0an7NtmpxON6tTDLKmrBVYKGVKSe9YhdrdHCicZcrti4KmGXgoil912s8X/R/YqZCSpQ7ahlLGqkuDl4JdKaXJHdAlhrySMv0dB2dtKXmlpOUlGYmgYKShKBkVyQbXeM6sqEqSFDtJRiCoAgkLmEpSKE1YnfFRjNrLSV5UlPVAl1IUEBjlo1wDQ60g6NtTpn3cEozLMw9lCjmQkpDpKma5vAVJljbZgemuEEucCAxmBSyOOc15/SM+DGr6USs80FZJOVXgZsxh4NFQMEjjFv+PKW0U+4lorM0ezRajBo3HxjcdG/s6TMTIxS5iVSlZVdWkOCxrLWp6GjENCy9PKPdEjkTI2wuj4wyEzFpCpy5aVsSCZecPlyXCgPaJ8qxPkKHaGYOSoN5AcKARssfshEwlSxd3ykhwS9W5Rl9v9F0zHXg3K0tmlkll5QwMtSi+ZhYmvA0hscHH8h5tP8AEmK2tMlSSU/d5jjKB1swqJDJHVpKQmmYPyrYwKbiypLkgVsGcFrg31PhGAkzSiaCoMxLuAC+oLh3jTJxqVpLMwDs4zEtd9LmM2ZU6NGJ+RsvGuom/uJ+dN9h4wJUlJIKSQRUA1Yu1gWG/u0iBNSooGUdlO7QnfBELUkdq4cXu7V7oRNDtMn7QmKKQCoAZiC+qdGa2sScQmUlYMsqzEbx2a1KeNIZJmSQQJoDISogC4JZiRqaFm4vEGVigpbgENUUo7skk/qy04wy0qAzQzpgXlSFPQBSjqRd97F49PKWHadqgBTtp4/WK3BLSZglguRVR031PMNEiakpdScpPCgfd8YiIeTi1JQpQBNXFLqoK1sB8Id/1DO/9afBUCnYhCMoUqzOWu9LCE/1dG/yH1hWkGz/2Q=="/>
          <p:cNvSpPr>
            <a:spLocks noChangeAspect="1" noChangeArrowheads="1"/>
          </p:cNvSpPr>
          <p:nvPr/>
        </p:nvSpPr>
        <p:spPr bwMode="auto">
          <a:xfrm>
            <a:off x="155575" y="-1219200"/>
            <a:ext cx="78105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9402" name="Picture 10" descr="http://cdn.history.com/sites/2/2013/11/nevada-hoover-dam-H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015" y="1405893"/>
            <a:ext cx="6066425" cy="152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08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3789040"/>
            <a:ext cx="74888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Script MT Bold" panose="03040602040607080904" pitchFamily="66" charset="0"/>
              </a:rPr>
              <a:t>Turner’s</a:t>
            </a:r>
          </a:p>
          <a:p>
            <a:pPr algn="r"/>
            <a:r>
              <a:rPr lang="en-US" sz="7200" b="1" dirty="0" smtClean="0">
                <a:latin typeface="Script MT Bold" panose="03040602040607080904" pitchFamily="66" charset="0"/>
              </a:rPr>
              <a:t>Talk Show Activity</a:t>
            </a:r>
            <a:endParaRPr lang="en-US" sz="8000" b="1" dirty="0"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24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554382"/>
            <a:ext cx="35998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Argued that businesses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 could not be trusted and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 the government needed to protect workers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2531" y="5708270"/>
            <a:ext cx="2664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Said to spend $ to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 pull out of hard 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times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09378" y="5862158"/>
            <a:ext cx="2664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Argued against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 regulation no 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matter what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947" y="0"/>
            <a:ext cx="8931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AutoNum type="arabicParenBoth"/>
            </a:pPr>
            <a:r>
              <a:rPr lang="en-US" sz="3200" dirty="0" smtClean="0">
                <a:solidFill>
                  <a:schemeClr val="bg1"/>
                </a:solidFill>
              </a:rPr>
              <a:t>Alabama fan (2) TN fan (3) GA fan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60418" name="Picture 2" descr="https://upload.wikimedia.org/wikipedia/commons/f/fc/Karl_Mar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645023"/>
            <a:ext cx="1568680" cy="183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0" name="Picture 4" descr="https://pbs.twimg.com/profile_images/378800000615491760/fdc4f5b9a7ade246cd54f19668f9337e_400x40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797740"/>
            <a:ext cx="1775214" cy="177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2" name="Picture 6" descr="https://www.singularityweblog.com/wp-content/uploads/2014/11/John-Maynard-Keyn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015" y="3704271"/>
            <a:ext cx="2519363" cy="196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08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80120" y="548680"/>
            <a:ext cx="9243542" cy="460648"/>
          </a:xfrm>
        </p:spPr>
        <p:txBody>
          <a:bodyPr/>
          <a:lstStyle/>
          <a:p>
            <a:r>
              <a:rPr lang="en-US" sz="4800" b="1" dirty="0" smtClean="0">
                <a:solidFill>
                  <a:schemeClr val="tx1"/>
                </a:solidFill>
              </a:rPr>
              <a:t>To complete your journal</a:t>
            </a:r>
          </a:p>
          <a:p>
            <a:r>
              <a:rPr lang="en-US" sz="4800" b="1" dirty="0" smtClean="0">
                <a:solidFill>
                  <a:schemeClr val="tx1"/>
                </a:solidFill>
              </a:rPr>
              <a:t>entry, answer these questions: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700808"/>
            <a:ext cx="86044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-What I learned (1-2 sentences)</a:t>
            </a:r>
          </a:p>
          <a:p>
            <a:endParaRPr lang="en-US" sz="3200" b="1" dirty="0" smtClean="0"/>
          </a:p>
          <a:p>
            <a:r>
              <a:rPr lang="en-US" sz="3200" b="1" dirty="0" smtClean="0"/>
              <a:t>-Evidence of Mastery: Write a 3 sentence </a:t>
            </a:r>
          </a:p>
          <a:p>
            <a:r>
              <a:rPr lang="en-US" sz="3200" b="1" dirty="0" smtClean="0"/>
              <a:t>summary of today’s lesson</a:t>
            </a:r>
            <a:endParaRPr lang="en-US" sz="3600" b="1" dirty="0"/>
          </a:p>
        </p:txBody>
      </p:sp>
      <p:sp>
        <p:nvSpPr>
          <p:cNvPr id="5" name="Content Placeholder 5"/>
          <p:cNvSpPr>
            <a:spLocks noGrp="1"/>
          </p:cNvSpPr>
          <p:nvPr>
            <p:ph idx="1"/>
          </p:nvPr>
        </p:nvSpPr>
        <p:spPr>
          <a:xfrm>
            <a:off x="107504" y="5229200"/>
            <a:ext cx="4662264" cy="46064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400" dirty="0" smtClean="0"/>
              <a:t>** Please rate this lesson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(on a scale of 1-10) on a 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small piece of paper and 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place it in the ballot box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 before leaving.  If you have any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ideas for improvement, please 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include them.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Thank you </a:t>
            </a:r>
            <a:r>
              <a:rPr lang="en-US" sz="2400" dirty="0" smtClean="0">
                <a:sym typeface="Wingdings" panose="05000000000000000000" pitchFamily="2" charset="2"/>
              </a:rPr>
              <a:t></a:t>
            </a:r>
            <a:endParaRPr lang="en-US" sz="2400" dirty="0"/>
          </a:p>
          <a:p>
            <a:pPr>
              <a:spcBef>
                <a:spcPts val="0"/>
              </a:spcBef>
            </a:pPr>
            <a:endParaRPr lang="en-US" sz="3200" dirty="0"/>
          </a:p>
        </p:txBody>
      </p:sp>
      <p:pic>
        <p:nvPicPr>
          <p:cNvPr id="2050" name="Picture 2" descr="http://www.relatably.com/m/img/goodbye-memes-funny/942cb7d17908ad6da036ed59a793e7c165469f0dd3b98973ae097327b7dd261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056" y="3771839"/>
            <a:ext cx="4080936" cy="285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31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171400"/>
            <a:ext cx="9144000" cy="1069514"/>
          </a:xfrm>
        </p:spPr>
        <p:txBody>
          <a:bodyPr/>
          <a:lstStyle/>
          <a:p>
            <a:pPr algn="ctr"/>
            <a:r>
              <a:rPr lang="en-US" altLang="ko-KR" dirty="0" smtClean="0"/>
              <a:t> </a:t>
            </a:r>
            <a:r>
              <a:rPr lang="en-US" altLang="ko-KR" dirty="0" smtClean="0">
                <a:solidFill>
                  <a:schemeClr val="tx1"/>
                </a:solidFill>
              </a:rPr>
              <a:t>Today’s Standards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4077072"/>
            <a:ext cx="9217024" cy="460648"/>
          </a:xfrm>
        </p:spPr>
        <p:txBody>
          <a:bodyPr/>
          <a:lstStyle/>
          <a:p>
            <a:r>
              <a:rPr lang="en-US" sz="2800" dirty="0" smtClean="0"/>
              <a:t>E.56 Define </a:t>
            </a:r>
            <a:r>
              <a:rPr lang="en-US" sz="2800" dirty="0"/>
              <a:t>trade barriers, such as quotas and tariffs.</a:t>
            </a:r>
          </a:p>
          <a:p>
            <a:endParaRPr lang="en-US" sz="2800" dirty="0" smtClean="0"/>
          </a:p>
          <a:p>
            <a:r>
              <a:rPr lang="en-US" sz="2800" dirty="0" smtClean="0"/>
              <a:t>E.57 Explain </a:t>
            </a:r>
            <a:r>
              <a:rPr lang="en-US" sz="2800" dirty="0"/>
              <a:t>why countries sometimes erect barriers </a:t>
            </a:r>
            <a:r>
              <a:rPr lang="en-US" sz="2800" dirty="0" smtClean="0"/>
              <a:t>to</a:t>
            </a:r>
          </a:p>
          <a:p>
            <a:r>
              <a:rPr lang="en-US" sz="2800" dirty="0" smtClean="0"/>
              <a:t> trade such </a:t>
            </a:r>
            <a:r>
              <a:rPr lang="en-US" sz="2800" dirty="0"/>
              <a:t>as quotas and tariffs, </a:t>
            </a:r>
            <a:r>
              <a:rPr lang="en-US" sz="2800" dirty="0" smtClean="0"/>
              <a:t>or </a:t>
            </a:r>
            <a:r>
              <a:rPr lang="en-US" sz="2800" dirty="0"/>
              <a:t>through subsides to </a:t>
            </a:r>
            <a:r>
              <a:rPr lang="en-US" sz="2800" dirty="0" smtClean="0"/>
              <a:t>   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domestic </a:t>
            </a:r>
            <a:r>
              <a:rPr lang="en-US" sz="2800" dirty="0"/>
              <a:t>producers and the consequences of those </a:t>
            </a:r>
            <a:endParaRPr lang="en-US" sz="2800" dirty="0" smtClean="0"/>
          </a:p>
          <a:p>
            <a:r>
              <a:rPr lang="en-US" sz="2800" dirty="0" smtClean="0"/>
              <a:t> trade </a:t>
            </a:r>
            <a:r>
              <a:rPr lang="en-US" sz="2800" dirty="0"/>
              <a:t>barriers </a:t>
            </a:r>
            <a:r>
              <a:rPr lang="en-US" sz="2800" dirty="0" smtClean="0"/>
              <a:t>and </a:t>
            </a:r>
            <a:r>
              <a:rPr lang="en-US" sz="2800" dirty="0"/>
              <a:t>subsidies on consumers and </a:t>
            </a:r>
            <a:endParaRPr lang="en-US" sz="2800" dirty="0" smtClean="0"/>
          </a:p>
          <a:p>
            <a:r>
              <a:rPr lang="en-US" sz="2800" dirty="0" smtClean="0"/>
              <a:t>producers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 smtClean="0"/>
              <a:t>E.61 Cite </a:t>
            </a:r>
            <a:r>
              <a:rPr lang="en-US" sz="2800" dirty="0"/>
              <a:t>evidence from appropriate informational text to evaluate the arguments for </a:t>
            </a:r>
            <a:r>
              <a:rPr lang="en-US" sz="2800" dirty="0" smtClean="0"/>
              <a:t>and </a:t>
            </a:r>
            <a:r>
              <a:rPr lang="en-US" sz="2800" dirty="0"/>
              <a:t>against free trade.</a:t>
            </a:r>
          </a:p>
          <a:p>
            <a:endParaRPr lang="en-US" sz="2800" dirty="0"/>
          </a:p>
          <a:p>
            <a:endParaRPr lang="en-US" dirty="0"/>
          </a:p>
          <a:p>
            <a:endParaRPr lang="en-US" sz="2800" dirty="0"/>
          </a:p>
          <a:p>
            <a:pPr>
              <a:spcBef>
                <a:spcPts val="0"/>
              </a:spcBef>
            </a:pP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5445224"/>
            <a:ext cx="8604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pPr algn="ctr"/>
            <a:r>
              <a:rPr lang="en-US" sz="2400" b="1" dirty="0" smtClean="0"/>
              <a:t>Complete your journal entry. Be done by 9:10 AM </a:t>
            </a:r>
            <a:r>
              <a:rPr lang="en-US" sz="2400" b="1" dirty="0" smtClean="0">
                <a:sym typeface="Wingdings" panose="05000000000000000000" pitchFamily="2" charset="2"/>
              </a:rPr>
              <a:t>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8805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688" y="116632"/>
            <a:ext cx="7524328" cy="1069514"/>
          </a:xfrm>
        </p:spPr>
        <p:txBody>
          <a:bodyPr/>
          <a:lstStyle/>
          <a:p>
            <a:r>
              <a:rPr lang="en-US" u="sng" dirty="0" smtClean="0"/>
              <a:t>Clothing Check Activity</a:t>
            </a:r>
            <a:endParaRPr lang="en-US" u="sng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644008" y="1124744"/>
            <a:ext cx="0" cy="54006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031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0" y="-3760"/>
            <a:ext cx="9144000" cy="1069514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ko-KR" dirty="0" smtClean="0"/>
              <a:t>Embargo</a:t>
            </a:r>
            <a:endParaRPr lang="ko-KR" altLang="en-US" dirty="0"/>
          </a:p>
        </p:txBody>
      </p:sp>
      <p:pic>
        <p:nvPicPr>
          <p:cNvPr id="1026" name="Picture 2" descr="http://cuba-embargo.procon.org/files/carlos-latuff-cuba-embar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775707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92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0" y="-3760"/>
            <a:ext cx="9144000" cy="1069514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ko-KR" dirty="0" smtClean="0"/>
              <a:t>Essay Review</a:t>
            </a:r>
            <a:endParaRPr lang="ko-KR" alt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67544" y="3284984"/>
            <a:ext cx="8496944" cy="460648"/>
          </a:xfrm>
        </p:spPr>
        <p:txBody>
          <a:bodyPr/>
          <a:lstStyle/>
          <a:p>
            <a:r>
              <a:rPr lang="en-US" sz="4000" b="1" dirty="0" smtClean="0"/>
              <a:t>-Hook</a:t>
            </a:r>
          </a:p>
          <a:p>
            <a:endParaRPr lang="en-US" sz="4000" b="1" dirty="0"/>
          </a:p>
          <a:p>
            <a:r>
              <a:rPr lang="en-US" sz="4000" b="1" dirty="0" smtClean="0"/>
              <a:t>-Thesis</a:t>
            </a:r>
          </a:p>
          <a:p>
            <a:endParaRPr lang="en-US" sz="4000" b="1" dirty="0"/>
          </a:p>
          <a:p>
            <a:r>
              <a:rPr lang="en-US" sz="4000" b="1" dirty="0" smtClean="0"/>
              <a:t>-Structure</a:t>
            </a:r>
          </a:p>
          <a:p>
            <a:endParaRPr lang="en-US" sz="4000" b="1" dirty="0"/>
          </a:p>
          <a:p>
            <a:r>
              <a:rPr lang="en-US" sz="4000" b="1" dirty="0" smtClean="0"/>
              <a:t>-3 Citations!!!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58634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0" y="-3760"/>
            <a:ext cx="9144000" cy="1069514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ko-KR" dirty="0" smtClean="0"/>
              <a:t>Wheel of Names!</a:t>
            </a:r>
            <a:endParaRPr lang="ko-KR" alt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23528" y="1556792"/>
            <a:ext cx="8496944" cy="460648"/>
          </a:xfrm>
        </p:spPr>
        <p:txBody>
          <a:bodyPr/>
          <a:lstStyle/>
          <a:p>
            <a:r>
              <a:rPr lang="en-US" sz="4000" b="1" dirty="0" smtClean="0"/>
              <a:t>1.) What is your favorite movie?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23528" y="2780928"/>
            <a:ext cx="8496944" cy="864096"/>
          </a:xfrm>
        </p:spPr>
        <p:txBody>
          <a:bodyPr/>
          <a:lstStyle/>
          <a:p>
            <a:r>
              <a:rPr lang="en-US" sz="4000" b="1" dirty="0" smtClean="0"/>
              <a:t>2.) Differentiate between a </a:t>
            </a:r>
          </a:p>
          <a:p>
            <a:r>
              <a:rPr lang="en-US" sz="4000" b="1" dirty="0" smtClean="0"/>
              <a:t>progressive, regressive, and flat </a:t>
            </a:r>
          </a:p>
          <a:p>
            <a:r>
              <a:rPr lang="en-US" sz="4000" b="1" dirty="0" smtClean="0"/>
              <a:t>tax.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3528" y="5085184"/>
            <a:ext cx="8496944" cy="460648"/>
          </a:xfrm>
        </p:spPr>
        <p:txBody>
          <a:bodyPr/>
          <a:lstStyle/>
          <a:p>
            <a:r>
              <a:rPr lang="en-US" sz="4000" b="1" dirty="0"/>
              <a:t>3</a:t>
            </a:r>
            <a:r>
              <a:rPr lang="en-US" sz="4000" b="1" dirty="0" smtClean="0"/>
              <a:t>.) Compare and contrast </a:t>
            </a:r>
          </a:p>
          <a:p>
            <a:r>
              <a:rPr lang="en-US" sz="4000" b="1" dirty="0" smtClean="0"/>
              <a:t>capitalism, socialism, and </a:t>
            </a:r>
          </a:p>
          <a:p>
            <a:r>
              <a:rPr lang="en-US" sz="4000" b="1" dirty="0" smtClean="0"/>
              <a:t>communism.</a:t>
            </a:r>
          </a:p>
        </p:txBody>
      </p:sp>
    </p:spTree>
    <p:extLst>
      <p:ext uri="{BB962C8B-B14F-4D97-AF65-F5344CB8AC3E}">
        <p14:creationId xmlns:p14="http://schemas.microsoft.com/office/powerpoint/2010/main" val="36736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4" grpId="0" build="p"/>
      <p:bldP spid="5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56592" y="22454"/>
            <a:ext cx="9144000" cy="106951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Giving Effective Feedback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://butterflyfarms.org/wp-content/uploads/2013/09/butterfly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956" y="1556792"/>
            <a:ext cx="56197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81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-252536" y="-3760"/>
            <a:ext cx="9144000" cy="1069514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ko-KR" dirty="0" smtClean="0"/>
              <a:t>Individual Assignment</a:t>
            </a:r>
            <a:endParaRPr lang="ko-KR" alt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67544" y="3284984"/>
            <a:ext cx="8496944" cy="460648"/>
          </a:xfrm>
        </p:spPr>
        <p:txBody>
          <a:bodyPr/>
          <a:lstStyle/>
          <a:p>
            <a:pPr algn="ctr"/>
            <a:r>
              <a:rPr lang="en-US" sz="4000" b="1" dirty="0" smtClean="0"/>
              <a:t>-Go to </a:t>
            </a:r>
            <a:r>
              <a:rPr lang="en-US" sz="4000" b="1" dirty="0" smtClean="0">
                <a:hlinkClick r:id="rId2"/>
              </a:rPr>
              <a:t>www.procon.org</a:t>
            </a:r>
            <a:r>
              <a:rPr lang="en-US" sz="4000" b="1" dirty="0" smtClean="0"/>
              <a:t> and read about the Cuban embargo.  Write a hook, thesis, &amp; outline for the </a:t>
            </a:r>
          </a:p>
          <a:p>
            <a:pPr algn="ctr"/>
            <a:r>
              <a:rPr lang="en-US" sz="4000" b="1" dirty="0" smtClean="0"/>
              <a:t>following prompt:</a:t>
            </a:r>
          </a:p>
          <a:p>
            <a:pPr algn="ctr"/>
            <a:endParaRPr lang="en-US" sz="4000" b="1" dirty="0"/>
          </a:p>
          <a:p>
            <a:pPr algn="ctr"/>
            <a:r>
              <a:rPr lang="en-US" sz="4000" b="1" dirty="0" smtClean="0"/>
              <a:t>Should America end the embargo against Cuba?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06662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80120" y="548680"/>
            <a:ext cx="9243542" cy="460648"/>
          </a:xfrm>
        </p:spPr>
        <p:txBody>
          <a:bodyPr/>
          <a:lstStyle/>
          <a:p>
            <a:r>
              <a:rPr lang="en-US" sz="4800" b="1" dirty="0" smtClean="0">
                <a:solidFill>
                  <a:schemeClr val="tx1"/>
                </a:solidFill>
              </a:rPr>
              <a:t>To complete your journal</a:t>
            </a:r>
          </a:p>
          <a:p>
            <a:r>
              <a:rPr lang="en-US" sz="4800" b="1" dirty="0" smtClean="0">
                <a:solidFill>
                  <a:schemeClr val="tx1"/>
                </a:solidFill>
              </a:rPr>
              <a:t>entry, answer these questions: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700808"/>
            <a:ext cx="86044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-What I learned (1-2 sentences)</a:t>
            </a:r>
          </a:p>
          <a:p>
            <a:endParaRPr lang="en-US" sz="3200" b="1" dirty="0" smtClean="0"/>
          </a:p>
          <a:p>
            <a:r>
              <a:rPr lang="en-US" sz="3200" b="1" dirty="0" smtClean="0"/>
              <a:t>-Evidence of Mastery: Write a 3 sentence </a:t>
            </a:r>
          </a:p>
          <a:p>
            <a:r>
              <a:rPr lang="en-US" sz="3200" b="1" dirty="0" smtClean="0"/>
              <a:t>summary of today’s lesson</a:t>
            </a:r>
            <a:endParaRPr lang="en-US" sz="3600" b="1" dirty="0"/>
          </a:p>
        </p:txBody>
      </p:sp>
      <p:sp>
        <p:nvSpPr>
          <p:cNvPr id="5" name="Content Placeholder 5"/>
          <p:cNvSpPr>
            <a:spLocks noGrp="1"/>
          </p:cNvSpPr>
          <p:nvPr>
            <p:ph idx="1"/>
          </p:nvPr>
        </p:nvSpPr>
        <p:spPr>
          <a:xfrm>
            <a:off x="107504" y="5229200"/>
            <a:ext cx="4662264" cy="46064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400" dirty="0" smtClean="0"/>
              <a:t>** Please rate this lesson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(on a scale of 1-10) on a 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small piece of paper and 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place it in the ballot box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 before leaving.  If you have any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ideas for improvement, please 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include them.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Thank you </a:t>
            </a:r>
            <a:r>
              <a:rPr lang="en-US" sz="2400" dirty="0" smtClean="0">
                <a:sym typeface="Wingdings" panose="05000000000000000000" pitchFamily="2" charset="2"/>
              </a:rPr>
              <a:t></a:t>
            </a:r>
            <a:endParaRPr lang="en-US" sz="2400" dirty="0"/>
          </a:p>
          <a:p>
            <a:pPr>
              <a:spcBef>
                <a:spcPts val="0"/>
              </a:spcBef>
            </a:pPr>
            <a:endParaRPr lang="en-US" sz="3200" dirty="0"/>
          </a:p>
        </p:txBody>
      </p:sp>
      <p:pic>
        <p:nvPicPr>
          <p:cNvPr id="2" name="Picture 2" descr="http://images.memes.com/meme/363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034" y="3861048"/>
            <a:ext cx="4432958" cy="248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60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171400"/>
            <a:ext cx="9144000" cy="1069514"/>
          </a:xfrm>
        </p:spPr>
        <p:txBody>
          <a:bodyPr/>
          <a:lstStyle/>
          <a:p>
            <a:pPr algn="ctr"/>
            <a:r>
              <a:rPr lang="en-US" altLang="ko-KR" dirty="0" smtClean="0"/>
              <a:t> </a:t>
            </a:r>
            <a:r>
              <a:rPr lang="en-US" altLang="ko-KR" dirty="0" smtClean="0">
                <a:solidFill>
                  <a:schemeClr val="tx1"/>
                </a:solidFill>
              </a:rPr>
              <a:t>Today’s Standards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9248" y="3140968"/>
            <a:ext cx="9217024" cy="460648"/>
          </a:xfrm>
        </p:spPr>
        <p:txBody>
          <a:bodyPr/>
          <a:lstStyle/>
          <a:p>
            <a:r>
              <a:rPr lang="en-US" sz="2800" dirty="0" smtClean="0"/>
              <a:t>E.43 Define </a:t>
            </a:r>
            <a:r>
              <a:rPr lang="en-US" sz="2800" dirty="0"/>
              <a:t>aggregate supply and demand, Gross </a:t>
            </a:r>
            <a:endParaRPr lang="en-US" sz="2800" dirty="0" smtClean="0"/>
          </a:p>
          <a:p>
            <a:r>
              <a:rPr lang="en-US" sz="2800" dirty="0" smtClean="0"/>
              <a:t>Domestic Product </a:t>
            </a:r>
            <a:r>
              <a:rPr lang="en-US" sz="2800" dirty="0"/>
              <a:t>(GDP), economic </a:t>
            </a:r>
            <a:r>
              <a:rPr lang="en-US" sz="2800" dirty="0" smtClean="0"/>
              <a:t>growth</a:t>
            </a:r>
            <a:r>
              <a:rPr lang="en-US" sz="2800" dirty="0"/>
              <a:t>, </a:t>
            </a:r>
            <a:endParaRPr lang="en-US" sz="2800" dirty="0" smtClean="0"/>
          </a:p>
          <a:p>
            <a:r>
              <a:rPr lang="en-US" sz="2800" dirty="0" smtClean="0"/>
              <a:t>unemployment</a:t>
            </a:r>
            <a:r>
              <a:rPr lang="en-US" sz="2800" dirty="0"/>
              <a:t>, and </a:t>
            </a:r>
            <a:r>
              <a:rPr lang="en-US" sz="2800" u="sng" dirty="0"/>
              <a:t>inflation</a:t>
            </a:r>
          </a:p>
          <a:p>
            <a:endParaRPr lang="en-US" sz="2800" dirty="0"/>
          </a:p>
          <a:p>
            <a:r>
              <a:rPr lang="en-US" sz="2800" dirty="0" smtClean="0"/>
              <a:t>E.46 Identify the </a:t>
            </a:r>
            <a:r>
              <a:rPr lang="en-US" sz="2800" dirty="0"/>
              <a:t>different causes of inflation, and explain who gains and </a:t>
            </a:r>
            <a:r>
              <a:rPr lang="en-US" sz="2800" dirty="0" smtClean="0"/>
              <a:t>loses because of </a:t>
            </a:r>
            <a:r>
              <a:rPr lang="en-US" sz="2800" u="sng" dirty="0"/>
              <a:t>inflation</a:t>
            </a:r>
          </a:p>
          <a:p>
            <a:endParaRPr lang="en-US" dirty="0"/>
          </a:p>
          <a:p>
            <a:endParaRPr lang="en-US" sz="2800" dirty="0"/>
          </a:p>
          <a:p>
            <a:pPr>
              <a:spcBef>
                <a:spcPts val="0"/>
              </a:spcBef>
            </a:pP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405180" y="4931711"/>
            <a:ext cx="8604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pPr algn="ctr"/>
            <a:r>
              <a:rPr lang="en-US" sz="2400" b="1" dirty="0" smtClean="0"/>
              <a:t>Complete your journal entry. Be done by 9:10 AM </a:t>
            </a:r>
            <a:r>
              <a:rPr lang="en-US" sz="2400" b="1" dirty="0" smtClean="0">
                <a:sym typeface="Wingdings" panose="05000000000000000000" pitchFamily="2" charset="2"/>
              </a:rPr>
              <a:t>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0735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692696"/>
            <a:ext cx="7499535" cy="5328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0" y="-3760"/>
            <a:ext cx="9144000" cy="1069514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ko-KR" dirty="0" smtClean="0"/>
              <a:t>Inflation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4845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Examples of Inflation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://wobblingsolutions.files.wordpress.com/2010/05/ford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12776"/>
            <a:ext cx="31623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98543" y="5949280"/>
            <a:ext cx="39469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http://data.bls.gov/cgi-bin/cpicalc.pl</a:t>
            </a:r>
          </a:p>
        </p:txBody>
      </p:sp>
    </p:spTree>
    <p:extLst>
      <p:ext uri="{BB962C8B-B14F-4D97-AF65-F5344CB8AC3E}">
        <p14:creationId xmlns:p14="http://schemas.microsoft.com/office/powerpoint/2010/main" val="208782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Test Review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010800" y="5949280"/>
            <a:ext cx="930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Kahoot</a:t>
            </a:r>
            <a:endParaRPr lang="en-US" dirty="0"/>
          </a:p>
        </p:txBody>
      </p:sp>
      <p:pic>
        <p:nvPicPr>
          <p:cNvPr id="6146" name="Picture 2" descr="https://s-media-cache-ak0.pinimg.com/564x/06/8c/da/068cda817e07b0ab18b0ffa1182d1f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84784"/>
            <a:ext cx="48482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37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s-media-cache-ak0.pinimg.com/564x/5c/44/35/5c443573585c8d182296d36763c81e5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18844"/>
            <a:ext cx="7346560" cy="548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8640"/>
            <a:ext cx="8229600" cy="460648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Read, annotate, &amp; cite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20" y="6405642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https://spfgp.files.wordpress.com/2014/11/high-price-of-cheap-fashion.pdf</a:t>
            </a:r>
          </a:p>
        </p:txBody>
      </p:sp>
    </p:spTree>
    <p:extLst>
      <p:ext uri="{BB962C8B-B14F-4D97-AF65-F5344CB8AC3E}">
        <p14:creationId xmlns:p14="http://schemas.microsoft.com/office/powerpoint/2010/main" val="423327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2204864"/>
            <a:ext cx="9144000" cy="106951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Peer Review &amp; Feedback on Cuban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Embargo Activity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 smtClean="0"/>
              <a:t> 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96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80120" y="548680"/>
            <a:ext cx="9243542" cy="460648"/>
          </a:xfrm>
        </p:spPr>
        <p:txBody>
          <a:bodyPr/>
          <a:lstStyle/>
          <a:p>
            <a:r>
              <a:rPr lang="en-US" sz="4800" b="1" dirty="0" smtClean="0">
                <a:solidFill>
                  <a:schemeClr val="tx1"/>
                </a:solidFill>
              </a:rPr>
              <a:t>To complete your journal</a:t>
            </a:r>
          </a:p>
          <a:p>
            <a:r>
              <a:rPr lang="en-US" sz="4800" b="1" dirty="0" smtClean="0">
                <a:solidFill>
                  <a:schemeClr val="tx1"/>
                </a:solidFill>
              </a:rPr>
              <a:t>entry, answer these questions: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700808"/>
            <a:ext cx="86044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-What I learned (1-2 sentences)</a:t>
            </a:r>
          </a:p>
          <a:p>
            <a:endParaRPr lang="en-US" sz="3200" b="1" dirty="0" smtClean="0"/>
          </a:p>
          <a:p>
            <a:r>
              <a:rPr lang="en-US" sz="3200" b="1" dirty="0" smtClean="0"/>
              <a:t>-Evidence of Mastery: Write a 3 sentence </a:t>
            </a:r>
          </a:p>
          <a:p>
            <a:r>
              <a:rPr lang="en-US" sz="3200" b="1" dirty="0" smtClean="0"/>
              <a:t>summary of today’s lesson</a:t>
            </a:r>
            <a:endParaRPr lang="en-US" sz="3600" b="1" dirty="0"/>
          </a:p>
        </p:txBody>
      </p:sp>
      <p:sp>
        <p:nvSpPr>
          <p:cNvPr id="5" name="Content Placeholder 5"/>
          <p:cNvSpPr>
            <a:spLocks noGrp="1"/>
          </p:cNvSpPr>
          <p:nvPr>
            <p:ph idx="1"/>
          </p:nvPr>
        </p:nvSpPr>
        <p:spPr>
          <a:xfrm>
            <a:off x="107504" y="5229200"/>
            <a:ext cx="4662264" cy="46064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400" dirty="0" smtClean="0"/>
              <a:t>** Please rate this lesson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(on a scale of 1-10) on a 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small piece of paper and 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place it in the ballot box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 before leaving.  If you have any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ideas for improvement, please 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include them.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Thank you </a:t>
            </a:r>
            <a:r>
              <a:rPr lang="en-US" sz="2400" dirty="0" smtClean="0">
                <a:sym typeface="Wingdings" panose="05000000000000000000" pitchFamily="2" charset="2"/>
              </a:rPr>
              <a:t></a:t>
            </a:r>
            <a:endParaRPr lang="en-US" sz="2400" dirty="0"/>
          </a:p>
          <a:p>
            <a:pPr>
              <a:spcBef>
                <a:spcPts val="0"/>
              </a:spcBef>
            </a:pPr>
            <a:endParaRPr lang="en-US" sz="3200" dirty="0"/>
          </a:p>
        </p:txBody>
      </p:sp>
      <p:pic>
        <p:nvPicPr>
          <p:cNvPr id="3074" name="Picture 2" descr="https://s-media-cache-ak0.pinimg.com/736x/52/4b/e3/524be3444681e839365eb392b23cfc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353" y="3501008"/>
            <a:ext cx="2743597" cy="276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91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81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2162</TotalTime>
  <Words>2897</Words>
  <Application>Microsoft Office PowerPoint</Application>
  <PresentationFormat>On-screen Show (4:3)</PresentationFormat>
  <Paragraphs>588</Paragraphs>
  <Slides>92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92</vt:i4>
      </vt:variant>
    </vt:vector>
  </HeadingPairs>
  <TitlesOfParts>
    <vt:vector size="94" baseType="lpstr">
      <vt:lpstr>Office Theme</vt:lpstr>
      <vt:lpstr>Custom Design</vt:lpstr>
      <vt:lpstr>PowerPoint Presentation</vt:lpstr>
      <vt:lpstr> Today’s Standards</vt:lpstr>
      <vt:lpstr>Why Do We Study Economics?  Edmodo &amp; Padlet</vt:lpstr>
      <vt:lpstr>Why Do We Study Economics?</vt:lpstr>
      <vt:lpstr>PowerPoint Presentation</vt:lpstr>
      <vt:lpstr>PowerPoint Presentation</vt:lpstr>
      <vt:lpstr>PowerPoint Presentation</vt:lpstr>
      <vt:lpstr>Clothing Check Activity</vt:lpstr>
      <vt:lpstr>PowerPoint Presentation</vt:lpstr>
      <vt:lpstr>PowerPoint Presentation</vt:lpstr>
      <vt:lpstr>PowerPoint Presentation</vt:lpstr>
      <vt:lpstr> Today’s Standards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Today’s Standards</vt:lpstr>
      <vt:lpstr>Four Corners Activity </vt:lpstr>
      <vt:lpstr>Tariffs</vt:lpstr>
      <vt:lpstr>Income Tax</vt:lpstr>
      <vt:lpstr>Sales Tax</vt:lpstr>
      <vt:lpstr>PowerPoint Presentation</vt:lpstr>
      <vt:lpstr>PowerPoint Presentation</vt:lpstr>
      <vt:lpstr>Flat Tax</vt:lpstr>
      <vt:lpstr>Progressive Tax</vt:lpstr>
      <vt:lpstr>PowerPoint Presentation</vt:lpstr>
      <vt:lpstr>Regressive Tax</vt:lpstr>
      <vt:lpstr>Excise (Sin) Tax</vt:lpstr>
      <vt:lpstr>Thesis/Outline </vt:lpstr>
      <vt:lpstr>Tea Party!!</vt:lpstr>
      <vt:lpstr>PowerPoint Presentation</vt:lpstr>
      <vt:lpstr> Today’s Standards</vt:lpstr>
      <vt:lpstr>Individual Think Time:   What is debt?  What is America’s current debt?  What are contributing factors to America’s debt?</vt:lpstr>
      <vt:lpstr>U.S. Spending</vt:lpstr>
      <vt:lpstr> Ideas to Reduce U.S. Debt</vt:lpstr>
      <vt:lpstr> Research  Activity:</vt:lpstr>
      <vt:lpstr>Table Activity:</vt:lpstr>
      <vt:lpstr>PowerPoint Presentation</vt:lpstr>
      <vt:lpstr> Today’s Standards</vt:lpstr>
      <vt:lpstr>Four Corners:</vt:lpstr>
      <vt:lpstr>Jigsaw! (Letters) </vt:lpstr>
      <vt:lpstr>Why regulate?</vt:lpstr>
      <vt:lpstr>PowerPoint Presentation</vt:lpstr>
      <vt:lpstr>Anti-Trust Laws</vt:lpstr>
      <vt:lpstr>Gov’t Regulation Examples</vt:lpstr>
      <vt:lpstr>(Just a few) U.S. Reg. Agencies</vt:lpstr>
      <vt:lpstr>Individual Activity</vt:lpstr>
      <vt:lpstr>PowerPoint Presentation</vt:lpstr>
      <vt:lpstr> Today’s Standards</vt:lpstr>
      <vt:lpstr>Economic System</vt:lpstr>
      <vt:lpstr>Groups- Symbols!</vt:lpstr>
      <vt:lpstr>Economic Systems &amp; subsystems</vt:lpstr>
      <vt:lpstr>PowerPoint Presentation</vt:lpstr>
      <vt:lpstr>Hook/Thesis/Outline</vt:lpstr>
      <vt:lpstr>PowerPoint Presentation</vt:lpstr>
      <vt:lpstr>PowerPoint Presentation</vt:lpstr>
      <vt:lpstr> Today’s Standards</vt:lpstr>
      <vt:lpstr>Citation Activity </vt:lpstr>
      <vt:lpstr>Groups- Letters</vt:lpstr>
      <vt:lpstr>Partner Feedback</vt:lpstr>
      <vt:lpstr>PowerPoint Presentation</vt:lpstr>
      <vt:lpstr> Today’s Standards</vt:lpstr>
      <vt:lpstr>Read &amp; Citate</vt:lpstr>
      <vt:lpstr>Karl Marx   v. Adam Smith</vt:lpstr>
      <vt:lpstr>John M. Keynes   &amp; Keynesian Economics</vt:lpstr>
      <vt:lpstr>PowerPoint Presentation</vt:lpstr>
      <vt:lpstr>PowerPoint Presentation</vt:lpstr>
      <vt:lpstr>PowerPoint Presentation</vt:lpstr>
      <vt:lpstr> Today’s Standards</vt:lpstr>
      <vt:lpstr>PowerPoint Presentation</vt:lpstr>
      <vt:lpstr>PowerPoint Presentation</vt:lpstr>
      <vt:lpstr>PowerPoint Presentation</vt:lpstr>
      <vt:lpstr>Giving Effective Feedback</vt:lpstr>
      <vt:lpstr>PowerPoint Presentation</vt:lpstr>
      <vt:lpstr>PowerPoint Presentation</vt:lpstr>
      <vt:lpstr> Today’s Standards</vt:lpstr>
      <vt:lpstr>PowerPoint Presentation</vt:lpstr>
      <vt:lpstr>Examples of Inflation</vt:lpstr>
      <vt:lpstr>Test Review</vt:lpstr>
      <vt:lpstr>Peer Review &amp; Feedback on Cuban  Embargo Activity 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GOAN RACHEL</cp:lastModifiedBy>
  <cp:revision>86</cp:revision>
  <dcterms:created xsi:type="dcterms:W3CDTF">2014-04-01T16:35:38Z</dcterms:created>
  <dcterms:modified xsi:type="dcterms:W3CDTF">2016-08-10T16:09:26Z</dcterms:modified>
</cp:coreProperties>
</file>