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handoutMasterIdLst>
    <p:handoutMasterId r:id="rId38"/>
  </p:handoutMasterIdLst>
  <p:sldIdLst>
    <p:sldId id="256" r:id="rId4"/>
    <p:sldId id="268" r:id="rId5"/>
    <p:sldId id="257" r:id="rId6"/>
    <p:sldId id="272" r:id="rId7"/>
    <p:sldId id="271" r:id="rId8"/>
    <p:sldId id="274" r:id="rId9"/>
    <p:sldId id="273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5" r:id="rId19"/>
    <p:sldId id="275" r:id="rId20"/>
    <p:sldId id="283" r:id="rId21"/>
    <p:sldId id="270" r:id="rId22"/>
    <p:sldId id="286" r:id="rId23"/>
    <p:sldId id="292" r:id="rId24"/>
    <p:sldId id="287" r:id="rId25"/>
    <p:sldId id="291" r:id="rId26"/>
    <p:sldId id="293" r:id="rId27"/>
    <p:sldId id="295" r:id="rId28"/>
    <p:sldId id="288" r:id="rId29"/>
    <p:sldId id="296" r:id="rId30"/>
    <p:sldId id="294" r:id="rId31"/>
    <p:sldId id="262" r:id="rId32"/>
    <p:sldId id="263" r:id="rId33"/>
    <p:sldId id="264" r:id="rId34"/>
    <p:sldId id="265" r:id="rId35"/>
    <p:sldId id="266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39" d="100"/>
          <a:sy n="39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0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76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Unit 2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Entrepreneurship &amp; Unemployment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Tables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400" dirty="0" smtClean="0"/>
              <a:t>Create a thesis &amp; outline for this prompt:</a:t>
            </a:r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Compare and contrast sole proprietorships, partnerships, and corporations.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4 minutes!</a:t>
            </a:r>
          </a:p>
        </p:txBody>
      </p:sp>
    </p:spTree>
    <p:extLst>
      <p:ext uri="{BB962C8B-B14F-4D97-AF65-F5344CB8AC3E}">
        <p14:creationId xmlns:p14="http://schemas.microsoft.com/office/powerpoint/2010/main" val="3703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Types of Businesses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Sole Proprietorship</a:t>
            </a:r>
          </a:p>
          <a:p>
            <a:r>
              <a:rPr lang="en-US" sz="4400" dirty="0" smtClean="0"/>
              <a:t>Partnership</a:t>
            </a:r>
          </a:p>
          <a:p>
            <a:r>
              <a:rPr lang="en-US" sz="4400" dirty="0" smtClean="0"/>
              <a:t>Corporation</a:t>
            </a:r>
          </a:p>
        </p:txBody>
      </p:sp>
    </p:spTree>
    <p:extLst>
      <p:ext uri="{BB962C8B-B14F-4D97-AF65-F5344CB8AC3E}">
        <p14:creationId xmlns:p14="http://schemas.microsoft.com/office/powerpoint/2010/main" val="17511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Sole Proprietorships 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owner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makes decisions?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is responsible for debts?</a:t>
            </a:r>
          </a:p>
        </p:txBody>
      </p:sp>
      <p:pic>
        <p:nvPicPr>
          <p:cNvPr id="4099" name="Picture 3" descr="C:\Users\goan_r\Desktop\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4317016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Partnership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or more owners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makes decisions, and how are they made?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is responsible for debts?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155575" y="-16002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307975" y="-14478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C:\Users\goan_r\Desktop\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83" y="4343400"/>
            <a:ext cx="40690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Corporation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Owned by stockholders; separate entity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makes decisions, and how are they made?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is responsible for debts?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155575" y="-16002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307975" y="-14478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Users\goan_r\Desktop\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878345"/>
            <a:ext cx="3295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Symbols- #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1.) Is responsible for all decisions and debts?</a:t>
            </a:r>
          </a:p>
        </p:txBody>
      </p:sp>
      <p:sp>
        <p:nvSpPr>
          <p:cNvPr id="4" name="AutoShape 2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155575" y="-16002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307975" y="-14478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7975" y="4495803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 Shared decision making and responsibilities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7975" y="2957386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 An entity separate from its owners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Presentation Expectations &amp; Shark Tank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155575" y="-16002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SEhUSEhMWFhUXFhcXFRYWFxUXFRYVFxUXFhUVFRUYHSggGBolHRUVITEhJSkrLi4uFx8zODMtNygtLisBCgoKDg0OGhAQGi0lHSUtLS0tLS0tLS0tLS0tLS0tLS0tLS0tLS0tLS0tLS0tLS0tLS0tLS0tLS0tLS0tLS0tLf/AABEIAMMBAwMBIgACEQEDEQH/xAAcAAABBQEBAQAAAAAAAAAAAAAFAAMEBgcCAQj/xABAEAABAwIDBQYDBwIEBwEBAAABAAIDBBEFITEGEkFRYQcTInGBkTKhsRQjQlLB0fBicoKSouEzQ1NjstLxNBX/xAAZAQADAQEBAAAAAAAAAAAAAAAAAQIDBAX/xAAjEQACAgICAgMBAQEAAAAAAAAAAQIRAyESMRNBBCJRcWEy/9oADAMBAAIRAxEAPwCm7CuD2PidnY6dD/Cgm1uz7qd5e0fduPspewk+7UhvBwt7LTa7D2SxljhcFMizBV6FZ9qdk305L2AmP6KroKTHI0202KciTR1TYz6V7HMSjlo2gAB7PC7rbQ+oVvx2Q7gHMrA+xraDuKoROPhly/xDT9V9BV8PeR5a6hRJUxLoDRQggXQPaTC/tX3AHht4jyVipQpEEAF+qYHzfjuEOpJSwglt/C62oXeGFxzJsOAW2babLMrIi2wDm5sPIrFKillp5DHK0tcD6Ecx0XRjlZlJB9jslCqY13QSF5DQCSbAAZkk5AAcStQ2e7Ng4B9YSL59002I/veOPRvutJSS7IUW3ox2aKyKbLYyaeTdJ+7ebO6Hg5fQdHs5SRC0dPEOu4CfVxzKjY5stSVMZjkhZmMnNaGvaebXDMFYvInqi+DKVvk8UHxbUFCqqsqKCZ9DUZlmcMh/5sR+E+Y0PUIfLi7nPs7RYyNIhKsPgWk7OQhsLB/SFmTHglgPFw+q1XC4vCPIKIlMKBiZljaMyQE+RYITisTXtLS7XRWIYradsgO6QVzsxOWPex+WllQ66rnpZCLm31Vx2RlfVxCRwsLkA87JMC6sN9F33ZXtJCGiygbSbRU9DF3s77DRrRm5x5NbxKKCyndq+1Jo4RDE7dmlBseLG8XefAf7L59nLrk3LnHNzibknmSdVYdssedXVUlQ4WBsGNP4WN+EeepPUlVyR54LaMaRF2MSNPFRHKRI8phxSkWhterwp51NIGNkLHBjrhry0hrrZHddobdFAxpJJeoAMYJPuTxu5OW1Ukwe0HosKwx/3jL81rWE1thuk8EmS0FcQa1zS0i4Ky3avAAwl8enELQamsF0DxW0jSFNjSMziyTTtURrMLka42BIuuabBaiQ+GMq7sYxQ1Lo3te02LSCD1BuF9X7E402rpY5RxaL9DxHusBwXszq5iN6zB81uHZ7sqaCHu+8c4E3z4E62Se0TewzUwbr7jQp9oUuohDmkceChRO56oQxxzFSNvNlBUs325SNBLTz6FXoFcyR3CadMGrMo7GMLD6uWSQZwNFgeD3ki/mA13utpmlDRdxsP5kqGKB1FWfaomkskG5UMHEXu2QDm0k+hKN4lWh8obfJrQRy8XFGWfsMULdEmtxeTSNgHV9//EfuhrsQqTrMGnoxlvY3+qkM8Wi4moXcBf1XM5SZ1KEUUjtKp/tNPvShpli8UcrRum34mOHI/osrlndkeS3Ouw6/hdociHcj9Vm9Zs/uvcy2hI/ZXGbemZZIKO0NbPyd5JEOq23D4rNCy7YzBN2oa46NBIWtQtyVxM2cyBDqqhDs0VfkhdVVkHIqhAnGcCE8ZacncCrNs9hraeCOIfhaB5niUIo6syzCO2QG8Twy4KzPkDWkk2AGZTENYriUdNE+aVwaxjS5xPIL5o2v2pfiFQ6d53WDwxMJ+Fn/ALHU/wCyn9qG35rpXQRSEUzDYbukjgfiJ4tvp5XVBdENQ5XH9JewhJJdR3Jhu8NM12Xc1dhRHlfmmnOXc6JbJ4BJX1UdNHq43c7gxg+J58h8yFmy+kHezHYV+Jz3dcU0ZHeu03jr3bTzPHkPMLeNu9ioqvDjSRMawxNDqewADXsHhb0BF2+qP7O4JDRQMp4G7rGC3Uni4niSc7okpEfEs0bmOLHAtc0lrgdQ4GxB63SX1HjnZhQVU76iSPxyEF1iQL2AvYeSSY7Z8u07rOaeoV7jxDIEa2VSiw94N3scM+LSFbMPpxYKJpoE0xCeR6lU9M46ohS0aNUlAOSzphyG8Iwdj9QrfhuDRs0aPZRsLpLKwQhUkTdj1PGBoi1PohsIRGJWgH7qFVssd4acVLXjhcWKYyNG5PBDi7ddun08lMifkkM6kjB1Q/8A/mEvuNLWJ+iLNbldMPqQBcKJVVGsE7tD0ULWDLhxTX2tpNrpMk3235oDis4hsRrf+BZt0jWMOTr2WCpa3dN23yVVlwWCclzXGN3EEbzT1tr81aHu+7B5gfRCQA1wGl/5ZNiSTVMF4dhpgkNyCODhe3+xVnhdkouIsLWbzNRn6cV1C42B58VcZejKUK2hye5QqpjGd0RlfkqzjFWcwFZmw5swBaQj81r+gWc9r+3hDn4fAbeECV41F/wDrbU9VJxbbyPD6IMjIfUybxA4Nufid0HzWMS1TpHuled573FznHiTqrijMYfS7ovr0TQkGlrKabnVD5W2PRU9dFJ2K5GhSMxOqTiLLgKSidg+FTVczYIG7z3HLkBxc48Gjmvpvs62EhwyLLxzPA7yQjM/0t5NHJBOxPZhlPRNqXN++nG8SdQz8DRyFrH1WkbyRN2OXSumi9Iyc0h2OXSUQ1zOaSdByR84xz2/2UmKfPRAY5uqmwSjn9V29nOGxiDmmw+iK0e0G78TAfK4/dU6GcZm6kNquqlwg/QWzR6LaqDRwe30BH7/ACR+hxumksGytudATum/KzrLHo6rjco3scRLWU7L3vI0+jPGb+jSs5YYjUmbDC1TowpdgeAXndjkuejcZSUOsrSyQsAFg0HPW5vl8h7pk1snJo91m8kU6LWKT2MbQQu3RKzNzMyPzN4he4RVtmja9uhTjql5/L7H91Go4O6Dt0BrSS7oCTc2z5peWJSxSsNy5MI6LJMR2kkirTTw78rnZ90BfmL3/DpxyWkYjiDWQbxOZ0VY2OZH3sspa3ekebm1ybZD6LDI7kkd2FOEHKiwbOukFN96wscXO8BIcQDpm0kc+KrPaDWvZEDGwvdvts0anNXSqfYH+fRUjaWdrpIxcW3z5ZNJ19E5aSQYvtNyL2co2A6hoHsAq5jk5bLTuyt31nm+jXMcAeviDB6lEZ5e8ijePxNa73F1Stp5fgjJOe+ctRawBHv8k5MjFBN7NCqyDHe9uqHU9SCHRE3toRrY6W/nBQdnKt09KC618weVwbE/JDDOY62KO2T2PO8MhdrmWaetiShyBQW0yw1E/hVSxuqDY3vPAFWTFMQjjtvAEHI/oboHj9BTVUEjGPMb3NIab7wB4XBzI9VossfZzv483tIwZ0pe5zjncnM8r5JOJH4Qna/CpqaR0Uw3XD/K4cHMPFp5qM5p5rsT0cjVOmcueTwTEhTjyQo0hUtlRQ25GNkcDdW1UcDQbE3efysHxH9PVCWsuth7G3U9O1xcR3rzmenABTGNinKkbPRRtjjbG0WDWgAdALJ4yKJBUNcLg3Tu8nQrOy5IOTZcvN9OhWPbreS8UV1WAbXSSodnyvHKOvupRqQGn90JbKvJJr5LfkTxCcE98v1Un7QP4UJjmsF62qKdioMSVIAA/Uq69kMW/XB9so43u9XDcHyc5Zl35JWr9iuX2iY844x5gOcf/NqG7Qujae8XTXoZBMSSSnGzjLNY8S+RW6jEmmtqGn8LmN9o2frdEGVQOthyVGqawCqqDxMz/k4j9FOpasuIzsPPL3XlTf3f9PYhBcF/C4CpaM+K5Mu/rohbZG2sXD3TkUgOjr+qZNIY2loZJmFsb902sMr2ucyOqj7OYeYQ1pGnHmjlMy5zOSfO7fLNPjex+R1xHZHgsVH2mt3kfK7vK9ldiTu7oFyTl7f7KkbTwmSWNhaQQ48s/CeITkPD2WrD5x9jiI03B8sllvaDi4jqYxnnHfIHi5w/RaPQAMpY2WuRvDPhZx4KjbTYXHNKCRYhth0NydPVEpUVjjttB/swr+8pXkA+F5GYIzsHcfNRdoazcqIHnQOu7jkbA/X5J3s0ppGwTxOFiJjY8C3u2He/RCtqqNzpmsNwQHWc0niW+lvNJ9FY193ZYNoKKOeNrWTbu9bxizxcWdpccreqq1ZhlXTAvcC9jbeKPx5cXFoAcLccstbqBFNVU7wHwlwPwvZoRxyvcHorLQ7Qm3ja9nVzXNHuRZK0aVJajIA4ptBRz0ckc5Y+zSYyHNL2yW8JYdQb/wC6youWrbU7JUdRFJVQPEUwa57hf7qSwubj8DjbUZcxxWTlduCuOmeX8rlz+yo8c5KGMFwB0vmeQXhjutA2D2PFQxznHM+4WxzN0iXQ9mkVVCHwyWdbUZi/UIFiGA1uHO+9YdwHKRtyz1/L6rRsJwWehf4HEN92H+4cD1V5pMQimb3c7ACRazrFrvI8UJ09GN3qRlWzW2TxYOctIwzHmyAZqvbSdlrCTLREMdqYz8B/t/L9FUYqmakk7uVrmOHB31B0I8lsnGZm1KJsbaoFcVNUGtJVIoNoAeKjbQ7RWYQDwS8Y+Z5iO1FpHDe4pLJ6yvJe431K9VWg4sE2SA81os3ZNXN4RHyk/cKt4rs9JTP3JvCfUj3ss1RtZX3X5pZom6nZ+YfNMupm/nb7hMLIQJW19lEO7QNJ1fI93+rdHyaFj4gb/wBRvuFd9nO0RlHAynNMXhlxviQC+ZNw0t680xS2bN3x+S9hdos0Z2t0/GmmHk6M/qFKb2sUmX3FR7Rf+6RNMhTVLDVSsBvI6eTdaAXOJ7x2gHkVY4tmq0gWjsD/AFMHuCbhT+znAWOklxJzHAzEmFrwN5kbsySASAXEn0stAJC4pYI2d8fkzrRnLNl6sasaf8bf3UmkwCrYfgZa35/2COjaNhkLQ0lgNg8EZka5ckTgq2P+EhQscH0ynnyLtABkcsdu8YLcwbi/85p9lQEYle0+F1s8rHTyQqswewLo3kWz3TmPIHUfNDhXQ45b/wCjtlWBmghqmPqLljrMBzItcnKw55XQZ208bX7jt5rtN0tdr6Cy6qNoIxm645+Fx+gWTkdUYNei1U9VG0EuyGdidBe2vLRA3YfFVTEtf8I8RZYi5tYX55KNR45E4ZOy1za4C3qFLp8WY0ER7n+G36IbT0OMWrrsfZTOpt7uHh298QksOlwQMvZBazDKmSQVF47Nbbuhe5F7kh5yJ0ysNNU5PVEkkn581NOKx6BwvwANybdAlprZbuPoewuZkrQTpqL8D+isVLE0hUnCWyU8m+RvMLnOtyLjc5epVjpcTaZfB8NhfgL9PJKNJGeWN7QQqtnqSYES08TgdbsGfmRqg1X2WYRJn9m3D/25JW/6Q63yVjbOuvtS2UqOSS5dmd4l2J0pc19LUSREG5bIBMw9NWuHuVb8P2XETAGlocB8Tbi/oiwq10KlWsrRm8SY1HTPtZ7WnqP2KYlwHe+GwB1a7T0toiMctzZTA5aQk5Gc4JAeiw6oiNg9r2flcTdvk62fqnMYwGGqZuTxtd9QebTqCiu8lvLS2ZqKWjIMa7PKuAk0g75h/DvNbI3/ADEBwVUxXZPFCP8A8cp8t0/Ry+irri6tZGT4onx9U4bUNcWugla4HMGN4IPUWSX2CXpI5FcUMyxiyzPaqON7pN9oI0zWkYpNusKzDGwXPDB5n9FlYSM7xTZvImEEuuLAnIDiFXa6jfEQ2Ru64i9it6wrARYFwzUqv2XhlHjja62hIzHkrUmSfN8cWZSkPJaPtH2bSRhz4HF41DDYHXMAqhVlA+M2e0tPIixVp2FkMOVn7P8AATW1bIyPu2kOl/tByb6n9VWC1b32YYH9kpmkj7x/iefPRvoENjZpEIDWhoyAFgOgQTa7F+6jETT45L+YYPiP6eqJCbK50WcT1Jqp5Z3uDRfdjB1Ebfh98z6rmyy4xOjBDlL/AAJ0cgBtz0RFjgDcXy5FViWdptY2Iy9UXw+azPGc1xo9BixXaQRkb5tZzdOVxcqwT7Qwvhc+J4JtkNDmsx2twiaWVndguaXDeI/CL8eiONp7MEbDlbM8yqU2kxzwwlTQJxSpjj+9kI3tbH9Autm8SjrWyMcwtc3QkZOadHdDfgnYsBbK8k23QbE6m/8ACjDnU9G0k7rGW/l1m9o1lfoqtRSzUsgDCHRE2sRfdJ062R8YSydm98LsgWg6E8lxBVurIXiBg3cwx7jbdJ1yOZ5+yawHAKuN4lfKQ0atIH3g5HkOvROrBzXrshQ4SWEsfqDlvakfldzRyjot5pLdQfhI6c+CcxiI1QDCwANOvEkaZ8ExTUTowWiQgHmbn0JzT1Y3JByEgsF9VBrMQji1IvyGbvYLk0oItvOPr+yjSYOCkcypDjdpx/VbqE/Bj7Xfi+oQ9mFWH80TYwvNLZVRZZoMTB4qZHXDmqlLFuRnPP8AXQLmGscOPuuv4/xZ54tx9HF8r5OPBJKXsvlFUgvHr9CijZVRsJxH71l8rm3TMWH1VtbIujHhnjVTVM5p5oZHcHaJ7Zl13igh69DldEWTe8XHeZKKX/RetclQ7JQeko28vUqHZBxuovccAgmGYbvO33DMm/7KdN43Aep8kUpIQFmDHIacAJwwp5oXVkx0DZ6MFVvHNlYpwQ9gPXj7q6Fqi1kjWNL3mwAuUWJo+ftrdh301nxOzLgGNPxXvw5q9bOYlUwxN+0MBsMyMj7K3YfhBmf9pnbna0TD/wAtvM/1Hj7LzEML7524BZgPiPPoFdirQJxTaJj6OR0ZIJaQAQQc8iRzVIo2uNi11+fVaVU7ONcLaNGgQKp2O8Rc0lp6ZLPJjUjfDl4egPBRbxubgowKW+ug0XFNhk8bgHDebxOhA5o5HCCMtFzSg49nYsyl0DGxmxsMgM1CZTvdcNO6ziePk1EMX3w0NYQBvAvvqQNQEw2sEzxDDcZEk7pAa0ZEknK+YWLo6cfVkWkjJu2O7A0+Jwsd4+uruqC7SwRgZ3c++VyXOJ5C5RvFZhHuxwi7rkADMk8Sf1KZioQ3Nx3p3ZdG3zs3oOJ42UNOzalVhPZ/DGUkZbe7nWc78oNreEJyTFd87jGue7SzbW9SclXtp4RuBrnuDGixsSAeZcOKc7PcSa1xgdl/0S7VzRw8+NuXkqTsynCly7LAMHncLueGD8sYHzc4Z+wUGfZwk3JeTz33/QGyu8FiF2YgqcDnWZ2UCTDJoRdjiQNQ7PLz1ReKhmsCN1w6H91ZH0txkL+iFtpdx5G89l8wL5exVY4bpmeXI2rRDjwudxtuBvVzhb5XKkv2ZkLcpgD/AGk/qisL3D8V/MD9F1V4k2JhfJoLadeQXQsMTleaRk2JMkZX/ZXP3tw7zrX3SN0OGXqERMaK1OBOqaqWtgIc17WsFzukOaAH5H+1vzXT8BqR/wAu/k5v7r1/ivFihSfZ5PzPLmnbXQIIKPU20rhk9gPUGx87Z/ooUmFTjWJ3oL/RDK6QRf8AEBYToHeG/lfVdMvHk06ZzRWXH1oOzdotBHJ3U0jonZfGxxbnp4mXA9bKwYbjEFQLwTRyj/tva63mAcl8z7WT79U8jk0fK/6oQwkEOBII0IyIPQjReZkpSaXR62NNwTfZ9dlyTDkvmnCO0DEqewbUue38s33o8ru8Q9CFbMN7Z5gR39MxzeJic5rvMNdcel/VRZXFm194Uln8HaxhpaCXyNJ1aYnEjoS249iknoWy40LL+I8fpwReEIC3FoGfFKwW6hdHaujbrMPQOP0CxUJfhVosYK9uqpPt3RtGTnuPINI+brIXL2jD8MFx1fY/JqtYpv0HNF+LkNkj76QX+Bh04F3XnZUDEe0F0oDO5DRcF3jNyAb2BtkvWdokjRZsLLcAXEj5AJ+Cf4HkiaNPPmGN1Py810waBZPLtxVG5aWMvxa0X8vFdDajaaqdrUSf4Xub8m2CtYJeyfIjbib5Be/ZyVj+DbfVcDhvP75nFkmZI6SW3gfO46LV8Ax6GsiEsJy0c0/Ex3Frh+vFTLG4lJpir4C1hLWb/MDX2P6Kry1riCAN0dMz/PRXguVY2pog0d+3LMd4B1Nt79/fmuT5EZcbR1fGlDlUivOlsefUnND8WrnMYTE4h1siPoU46oaNRdNVB8N7rz02eokkEMKpmwx98+QSyPaLkCwAOZDBqM8//ir8u10cdf3YjMpLXNuzMsdcEXHHLXlkmqlhcLNLm8DukgG/G2i72NweGN8kkhG+D4QRwtr1zW0X+jkxivnkmku9pawG9jqTfUjkFAdUNMjXNHwG9wbZjkf1Vgxj71263Q/EeXOyrVXCHh0cRy0c4cxwH6ppBkyekansNj4rId4fE1xY4dRax9QQffkrpDT89VnnY5g74o5ZpNHODGDmGX3n+7t30K0tpXVCFK2eVml9mkebqj1NMHggi6lLkrVMwaK1O10bt06cPJUra/FjJO2nbmI7FwHGV+TW+gP+padXUoe2x14HkVlmzOBTNrX/AGkeKMmR5/C97ydwtPFupHkFa/TORe8JpRBCyMcBmebjm4+91IdImy9cOcpAUk6yXtzG/DA/Xckc09A5v7tWoylVraXBW1UT4nD4hkeR4H0KdBez55Sa25sFeKns3nabB+8Oe7b9U03s7m/MfZUVyRTXxEcf0t6LgtPRX+Ls5d+Jzj7fspDdgWN1aT5kqQ5ozY3SWkHY2P8A6Y9kkBzQ7JVdVHdV9UEfWdUyanqu7mc9B77X1XTKpABP1T7JeqOQUEpag3Xgn5aoU6XPVONfdKwoJCoHEJOmHJDxOdLrkzkIsdEmSo6I7sDtGaWsZc2jlIjkHCzjZrv8LiDfkXc1UpJTfimnPPVS9lI+qXSKPMA9pY4Xa4EEcwRYoNsxiRnpIJXfE+Jhd/dazvmCiRkXPxHyMxqAWPcx2rHFp9HWuPZeRE5AnK+X7LjaqUirmAOROgH9LSSfW6gMjkPG1+PI6fzzsvNWL7Oj2fOuKbDT90eijyVsTeIcemaZpcEc8+Ikjrn8r52PLU2HBWOjwBrQAB8gSOHLPP5+S3jh/TCfySrVsskgLReNpyJ/ERobHgmKXBhGW9w65J+A6HzPBaNBheVuHDj0AH0HW5UqHCGgghoGnw+1rfIdLlV4f9JXy/rVbLDglJ3UEUZtdrADbTeIu75kqewpkOXTXXW1HJdux8LpNh9tV2pY0IqBXUtxca/VEF4QhMGirPukAUZrKEOzbkfqh4bbIpk0R+5K8+y9FOaF2AlYqBho+iX2Loim6vN1FjoFGiHJNPoByRktXPd3y90Corr6IXyY49Q0ke4SVpa22QSVCo+Su8z1TjvNRGqS3RdJB2wqQHdVFAXSYh4L26ZS3kAOucVyXEpteONs0gOxde2K4skgZuPZjMTh0N+Bkb6CV9vlZWlz7Zn1VF2RxeGkwyB0riL94bNaXOJMrzo0fM5KkbYbb1FY7u4i+CAHJoNpHkaOkcNP7Qbc78M5MSVsu82FOkkfIBffeXa+LiQOWWQHLXNFqLBXA6H+fyw5Zk5lZPhO1eIwW3Zy4D8MobIPUuG981c8J7V5m2FRSMfzdE9zD6McHX/zBYKLN3M0KkogABb9Bplu8RlcdBmp8dKMshw+nLhyHS6reH9pmHSD7zvYScrSRlw94t7LzsrNh2OUVR4YamF5Oe617d//ACk73yTF2SGwD+Ze306BdCP+c/8A7p5BSjB1/n8+S8fGeV9eP88ugQBxGU7FpZR3tt/COmXU6Don4H3H8+SYh9ebxHkvAV2EFDgK9TQK6BU0Ozx7VCqYOKnrl7UxAkNXVlKliCZskI4sku7LkhIY3LIGi/kB1JNgB1JICksZYdePmoMVO90+++wYxv3YuLukdcOeRw3W+Ef3v6Ii5VQrOUl4SkmB8ftan2tUdgTrV0IzY5ZIBcgJxrUxCAXEzrDVdkopQUgY2M9wJXyt3i5wJa0G4DWjQWtmSk3QrAb5beIAkDK4BtfldTIsNcSGOlY0/FILE92229vHnwFhxIVywzBa6WTcghLqcWAbk2FwLbOG8ci25JubnLJHcN7KHmR8tTMwB5JMbA5xsXbwBku22gGQ4KGykZjVRNa6zXFwsCCRY5jiAT5+oXMELnndY0vd+VoLj7AXW2w7AYfG7fdG6Z/EyuJH+Rtm26WRSGFkY3ImNY38rGho9gjyIQF2cw0iigjkZZwZ4muGYJJNiOGqljZSnk+KMH0RqCG6KU0CxbGlZTZeziB3wOLTy1HzQyq7OZm/Duv8jY+xWpRsT7Wo5MfBGG1WykjPjY5vm029xcKBLs+SMgCPdfQm4DqFDqsDp5M3RNvzAsfcKlMXjfpmIUdVXU//AAaiZgGjQ9xZ/kddvyR2h7R8RisJRHMOJczcef8AEwgf6VfKrYuI/A9zejrOHzz+aBYhsVK0XDWvH9J3T7O/dO4sX3QqHtWhNhPTSMPONzZG+ee6fkVY8J2woahwZFMN86Mc1zHE8hvAA+hWc4hs45nxxub5jL3GXzQeTCyCHNNiDcEcCMwQU+K9D8n6b4CnWlVDY3aU1De6msJmjXg8fmHXmFbWFS0XF2dFegrlepFHd14vLroJAclqaMQTrnJsuTQM4MCQiAXYaV1uooQw9iadcaKUQE1I8IAZ7zovF3ZJMR8eNTjUklsiGSYwvWr1JUQWrY3BIJ3gSs3hf8z2/wDiQtuwfZukp2AQwMb6Fx93XK9SWWVmi7Cbyoc7ikksSmC6griEJJJmYSpmojGEkki0SGpwJJJFiYcz6J0JJJAdJFJJMZxa4zQvEcGp3gl0Tb8wN0+7bFJJNEtFKoKVjasBotuuuMzlqOea0aEpJKyIjqQXqSRoIrxhSSQI5eumBJJAHZXDivUkhkV5XLAkkrJHgEkkkgP/2Q=="/>
          <p:cNvSpPr>
            <a:spLocks noChangeAspect="1" noChangeArrowheads="1"/>
          </p:cNvSpPr>
          <p:nvPr/>
        </p:nvSpPr>
        <p:spPr bwMode="auto">
          <a:xfrm>
            <a:off x="307975" y="-144780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120" y="548680"/>
            <a:ext cx="9243542" cy="4606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To complete your journal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entry, answer these questions: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-What I learned (1-2 sentences)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-Evidence of Mastery: Write a 3 sentence </a:t>
            </a:r>
          </a:p>
          <a:p>
            <a:r>
              <a:rPr lang="en-US" sz="3200" b="1" dirty="0" smtClean="0"/>
              <a:t>summary of today’s lesson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5229200"/>
            <a:ext cx="9036496" cy="4606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** Please rate this lesson (on a scale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of 1-10) on a small piece of paper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and place it in the ballot box before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leaving.  If you have any ideas for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Improvement, please include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them.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Thank you 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5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1" name="Picture 1" descr="C:\Users\goan_r\Desktop\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3594100"/>
            <a:ext cx="3117723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Today’s Standards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70" y="2708920"/>
            <a:ext cx="9217024" cy="460648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/>
              <a:t>E.43 Define </a:t>
            </a:r>
            <a:r>
              <a:rPr lang="en-US" sz="2400" dirty="0"/>
              <a:t>aggregate supply and demand, </a:t>
            </a:r>
            <a:r>
              <a:rPr lang="en-US" sz="2400" u="sng" dirty="0"/>
              <a:t>Gross </a:t>
            </a:r>
            <a:endParaRPr lang="en-US" sz="2400" u="sng" dirty="0" smtClean="0"/>
          </a:p>
          <a:p>
            <a:r>
              <a:rPr lang="en-US" sz="2400" u="sng" dirty="0" smtClean="0"/>
              <a:t>Domestic </a:t>
            </a:r>
            <a:r>
              <a:rPr lang="en-US" sz="2400" u="sng" dirty="0"/>
              <a:t>Product (GDP), </a:t>
            </a:r>
            <a:r>
              <a:rPr lang="en-US" sz="2400" dirty="0" smtClean="0"/>
              <a:t>economic growth</a:t>
            </a:r>
            <a:r>
              <a:rPr lang="en-US" sz="2400" dirty="0"/>
              <a:t>, </a:t>
            </a:r>
            <a:r>
              <a:rPr lang="en-US" sz="2400" dirty="0" smtClean="0"/>
              <a:t>unemployment</a:t>
            </a:r>
            <a:r>
              <a:rPr lang="en-US" sz="2400" dirty="0"/>
              <a:t>, and </a:t>
            </a:r>
            <a:endParaRPr lang="en-US" sz="2400" dirty="0" smtClean="0"/>
          </a:p>
          <a:p>
            <a:r>
              <a:rPr lang="en-US" sz="2400" dirty="0" smtClean="0"/>
              <a:t>inflation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E.44 Explain </a:t>
            </a:r>
            <a:r>
              <a:rPr lang="en-US" sz="2400" dirty="0"/>
              <a:t>how </a:t>
            </a:r>
            <a:r>
              <a:rPr lang="en-US" sz="2400" u="sng" dirty="0"/>
              <a:t>Gross Domestic Product (GDP), </a:t>
            </a:r>
            <a:r>
              <a:rPr lang="en-US" sz="2400" dirty="0" smtClean="0"/>
              <a:t>economic </a:t>
            </a:r>
          </a:p>
          <a:p>
            <a:r>
              <a:rPr lang="en-US" sz="2400" dirty="0" smtClean="0"/>
              <a:t>growth</a:t>
            </a:r>
            <a:r>
              <a:rPr lang="en-US" sz="2400" dirty="0"/>
              <a:t>, unemployment, </a:t>
            </a:r>
            <a:r>
              <a:rPr lang="en-US" sz="2400" dirty="0" smtClean="0"/>
              <a:t>and </a:t>
            </a:r>
            <a:r>
              <a:rPr lang="en-US" sz="2400" dirty="0"/>
              <a:t>inflation are </a:t>
            </a:r>
            <a:r>
              <a:rPr lang="en-US" sz="2400" dirty="0" smtClean="0"/>
              <a:t>calculated.</a:t>
            </a:r>
          </a:p>
          <a:p>
            <a:r>
              <a:rPr lang="en-US" sz="2400" dirty="0" smtClean="0"/>
              <a:t>E.54 Examine </a:t>
            </a:r>
            <a:r>
              <a:rPr lang="en-US" sz="2400" dirty="0"/>
              <a:t>evidence in informational texts to explain the benefits of trade </a:t>
            </a:r>
            <a:r>
              <a:rPr lang="en-US" sz="2400" dirty="0" smtClean="0"/>
              <a:t>among individuals</a:t>
            </a:r>
            <a:r>
              <a:rPr lang="en-US" sz="2400" dirty="0"/>
              <a:t>, regions, and </a:t>
            </a:r>
            <a:r>
              <a:rPr lang="en-US" sz="2400" dirty="0" smtClean="0"/>
              <a:t>countries</a:t>
            </a:r>
            <a:r>
              <a:rPr lang="en-US" sz="2400" dirty="0"/>
              <a:t>.</a:t>
            </a:r>
          </a:p>
          <a:p>
            <a:endParaRPr lang="en-US" sz="2800" dirty="0"/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952845"/>
            <a:ext cx="8604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your journal, complete the following: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-put today’s date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standard #s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what you already know about this standard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(2-3 sentences)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key factors for success (2-3 sentences; </a:t>
            </a:r>
            <a:r>
              <a:rPr lang="en-US" sz="2000" i="1" dirty="0" smtClean="0"/>
              <a:t>What can you do to ensure you master this standard</a:t>
            </a:r>
            <a:r>
              <a:rPr lang="en-US" sz="2000" dirty="0" smtClean="0"/>
              <a:t>?)</a:t>
            </a:r>
          </a:p>
          <a:p>
            <a:endParaRPr lang="en-US" sz="2000" dirty="0"/>
          </a:p>
          <a:p>
            <a:pPr algn="ctr"/>
            <a:r>
              <a:rPr lang="en-US" sz="2400" b="1" dirty="0" smtClean="0"/>
              <a:t>Be done by 9:10 AM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1213008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E.43 Define </a:t>
            </a:r>
            <a:r>
              <a:rPr lang="en-US" sz="2800" dirty="0"/>
              <a:t>aggregate supply and demand, Gross Domestic Product (GDP), economic </a:t>
            </a:r>
            <a:r>
              <a:rPr lang="en-US" sz="2800" dirty="0" smtClean="0"/>
              <a:t>growth</a:t>
            </a:r>
            <a:r>
              <a:rPr lang="en-US" sz="2800" dirty="0"/>
              <a:t>, </a:t>
            </a:r>
            <a:r>
              <a:rPr lang="en-US" sz="2800" b="1" u="sng" dirty="0"/>
              <a:t>unemployment</a:t>
            </a:r>
            <a:r>
              <a:rPr lang="en-US" sz="2800" dirty="0"/>
              <a:t>, and inflation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E.44 Explain </a:t>
            </a:r>
            <a:r>
              <a:rPr lang="en-US" sz="2800" dirty="0"/>
              <a:t>how Gross Domestic Product (GDP), economic growth, </a:t>
            </a:r>
            <a:r>
              <a:rPr lang="en-US" sz="2800" b="1" u="sng" dirty="0"/>
              <a:t>unemployment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inflation are calculated.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86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What does it mean to be unemployed?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You are unemployed if you are actively seeking work but can not obtain it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448175" cy="29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Today’s Standards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70" y="2708920"/>
            <a:ext cx="9217024" cy="460648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/>
              <a:t>E.43 Define </a:t>
            </a:r>
            <a:r>
              <a:rPr lang="en-US" sz="2400" dirty="0"/>
              <a:t>aggregate supply and demand, </a:t>
            </a:r>
            <a:r>
              <a:rPr lang="en-US" sz="2400" u="sng" dirty="0"/>
              <a:t>Gross </a:t>
            </a:r>
            <a:endParaRPr lang="en-US" sz="2400" u="sng" dirty="0" smtClean="0"/>
          </a:p>
          <a:p>
            <a:r>
              <a:rPr lang="en-US" sz="2400" u="sng" dirty="0" smtClean="0"/>
              <a:t>Domestic </a:t>
            </a:r>
            <a:r>
              <a:rPr lang="en-US" sz="2400" u="sng" dirty="0"/>
              <a:t>Product (GDP), </a:t>
            </a:r>
            <a:r>
              <a:rPr lang="en-US" sz="2400" dirty="0" smtClean="0"/>
              <a:t>economic growth</a:t>
            </a:r>
            <a:r>
              <a:rPr lang="en-US" sz="2400" dirty="0"/>
              <a:t>, </a:t>
            </a:r>
            <a:r>
              <a:rPr lang="en-US" sz="2400" dirty="0" smtClean="0"/>
              <a:t>unemployment</a:t>
            </a:r>
            <a:r>
              <a:rPr lang="en-US" sz="2400" dirty="0"/>
              <a:t>, and </a:t>
            </a:r>
            <a:endParaRPr lang="en-US" sz="2400" dirty="0" smtClean="0"/>
          </a:p>
          <a:p>
            <a:r>
              <a:rPr lang="en-US" sz="2400" dirty="0" smtClean="0"/>
              <a:t>inflation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E.44 Explain </a:t>
            </a:r>
            <a:r>
              <a:rPr lang="en-US" sz="2400" dirty="0"/>
              <a:t>how </a:t>
            </a:r>
            <a:r>
              <a:rPr lang="en-US" sz="2400" u="sng" dirty="0"/>
              <a:t>Gross Domestic Product (GDP), </a:t>
            </a:r>
            <a:r>
              <a:rPr lang="en-US" sz="2400" dirty="0" smtClean="0"/>
              <a:t>economic </a:t>
            </a:r>
          </a:p>
          <a:p>
            <a:r>
              <a:rPr lang="en-US" sz="2400" dirty="0" smtClean="0"/>
              <a:t>growth</a:t>
            </a:r>
            <a:r>
              <a:rPr lang="en-US" sz="2400" dirty="0"/>
              <a:t>, unemployment, </a:t>
            </a:r>
            <a:r>
              <a:rPr lang="en-US" sz="2400" dirty="0" smtClean="0"/>
              <a:t>and </a:t>
            </a:r>
            <a:r>
              <a:rPr lang="en-US" sz="2400" dirty="0"/>
              <a:t>inflation are </a:t>
            </a:r>
            <a:r>
              <a:rPr lang="en-US" sz="2400" dirty="0" smtClean="0"/>
              <a:t>calculated.</a:t>
            </a:r>
          </a:p>
          <a:p>
            <a:r>
              <a:rPr lang="en-US" sz="2400" dirty="0" smtClean="0"/>
              <a:t>E.54 Examine </a:t>
            </a:r>
            <a:r>
              <a:rPr lang="en-US" sz="2400" dirty="0"/>
              <a:t>evidence in informational texts to explain the benefits of trade </a:t>
            </a:r>
            <a:r>
              <a:rPr lang="en-US" sz="2400" dirty="0" smtClean="0"/>
              <a:t>among individuals</a:t>
            </a:r>
            <a:r>
              <a:rPr lang="en-US" sz="2400" dirty="0"/>
              <a:t>, regions, and </a:t>
            </a:r>
            <a:r>
              <a:rPr lang="en-US" sz="2400" dirty="0" smtClean="0"/>
              <a:t>countries</a:t>
            </a:r>
            <a:r>
              <a:rPr lang="en-US" sz="2400" dirty="0"/>
              <a:t>.</a:t>
            </a:r>
          </a:p>
          <a:p>
            <a:endParaRPr lang="en-US" sz="2800" dirty="0"/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952845"/>
            <a:ext cx="8604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your journal, complete the following: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-put today’s date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standard #s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what you already know about this standard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(2-3 sentences)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key factors for success (2-3 sentences; </a:t>
            </a:r>
            <a:r>
              <a:rPr lang="en-US" sz="2000" i="1" dirty="0" smtClean="0"/>
              <a:t>What can you do to ensure you master this standard</a:t>
            </a:r>
            <a:r>
              <a:rPr lang="en-US" sz="2000" dirty="0" smtClean="0"/>
              <a:t>?)</a:t>
            </a:r>
          </a:p>
          <a:p>
            <a:endParaRPr lang="en-US" sz="2000" dirty="0"/>
          </a:p>
          <a:p>
            <a:pPr algn="ctr"/>
            <a:r>
              <a:rPr lang="en-US" sz="2400" b="1" dirty="0" smtClean="0"/>
              <a:t>Be done by 9:10 AM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686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E.15 Explain the </a:t>
            </a:r>
            <a:r>
              <a:rPr lang="en-US" sz="2800" b="1" dirty="0"/>
              <a:t>function of profit in a market economy as an incentive </a:t>
            </a:r>
            <a:r>
              <a:rPr lang="en-US" sz="2800" b="1" dirty="0" smtClean="0"/>
              <a:t>for entrepreneurs </a:t>
            </a:r>
            <a:r>
              <a:rPr lang="en-US" sz="2800" b="1" dirty="0"/>
              <a:t>to accept the risks of business </a:t>
            </a:r>
            <a:r>
              <a:rPr lang="en-US" sz="2800" b="1" dirty="0" smtClean="0"/>
              <a:t>failure</a:t>
            </a:r>
          </a:p>
          <a:p>
            <a:r>
              <a:rPr lang="en-US" sz="2800" b="1" dirty="0" smtClean="0"/>
              <a:t>E.32 Analyze </a:t>
            </a:r>
            <a:r>
              <a:rPr lang="en-US" sz="2800" b="1" dirty="0"/>
              <a:t>the role and productivity of entrepreneurs in a </a:t>
            </a:r>
            <a:r>
              <a:rPr lang="en-US" sz="2800" b="1" dirty="0" smtClean="0"/>
              <a:t>free-enterprise </a:t>
            </a:r>
            <a:r>
              <a:rPr lang="en-US" sz="2800" b="1" dirty="0"/>
              <a:t>system and </a:t>
            </a:r>
            <a:r>
              <a:rPr lang="en-US" sz="2800" b="1" dirty="0" smtClean="0"/>
              <a:t>how </a:t>
            </a:r>
            <a:r>
              <a:rPr lang="en-US" sz="2800" b="1" dirty="0"/>
              <a:t>entrepreneurial decisions are influenced by tax, regulatory, </a:t>
            </a:r>
            <a:r>
              <a:rPr lang="en-US" sz="2800" b="1" dirty="0" smtClean="0"/>
              <a:t>education</a:t>
            </a:r>
            <a:r>
              <a:rPr lang="en-US" sz="2800" b="1" dirty="0"/>
              <a:t>, and research </a:t>
            </a:r>
            <a:r>
              <a:rPr lang="en-US" sz="2800" b="1" dirty="0" smtClean="0"/>
              <a:t>support </a:t>
            </a:r>
            <a:r>
              <a:rPr lang="en-US" sz="2800" b="1" dirty="0"/>
              <a:t>policies.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Why does it matter?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goan_r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997950" cy="3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4021"/>
            <a:ext cx="7185361" cy="460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5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85073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304800" y="228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US: 4.9%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TN: 6%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Hamilton Co.: 5%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*July, 2016, BLS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Who is included in the UR?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Labor force: the total # of people who are working or want to work (also known as unemployed)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Equation (GA fan)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Not included: underemployed 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&amp; discouraged workers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55" y="4705865"/>
            <a:ext cx="1511754" cy="20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64761"/>
            <a:ext cx="2926492" cy="295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7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Types of Unemployment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1.) Cyclical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2.) Structural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3.) Seasonal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4.) Frictiona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322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Pick Sticks!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6757"/>
            <a:ext cx="3276600" cy="25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6" y="3720672"/>
            <a:ext cx="4154985" cy="310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61" y="914400"/>
            <a:ext cx="4191000" cy="35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p.motionelements.com/stock-video/people/me3383359-old-woman-computer-problems-hd-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61" y="4415738"/>
            <a:ext cx="4419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120" y="548680"/>
            <a:ext cx="9243542" cy="4606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To complete your journal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entry, answer these questions: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-What I learned (1-2 sentences)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-Evidence of Mastery: Write a 3 sentence </a:t>
            </a:r>
          </a:p>
          <a:p>
            <a:r>
              <a:rPr lang="en-US" sz="3200" b="1" dirty="0" smtClean="0"/>
              <a:t>summary of today’s lesson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5229200"/>
            <a:ext cx="9036496" cy="4606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** Please rate this lesson (on a scale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of 1-10) on a small piece of paper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and place it in the ballot box before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leaving.  If you have any ideas for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Improvement, please include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them.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Thank you 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5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goan_r\Desktop\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45998"/>
            <a:ext cx="3087688" cy="23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Today’s Standards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70" y="2708920"/>
            <a:ext cx="9217024" cy="460648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/>
              <a:t>E.43 Define </a:t>
            </a:r>
            <a:r>
              <a:rPr lang="en-US" sz="2400" dirty="0"/>
              <a:t>aggregate supply and demand, </a:t>
            </a:r>
            <a:r>
              <a:rPr lang="en-US" sz="2400" u="sng" dirty="0"/>
              <a:t>Gross </a:t>
            </a:r>
            <a:endParaRPr lang="en-US" sz="2400" u="sng" dirty="0" smtClean="0"/>
          </a:p>
          <a:p>
            <a:r>
              <a:rPr lang="en-US" sz="2400" u="sng" dirty="0" smtClean="0"/>
              <a:t>Domestic </a:t>
            </a:r>
            <a:r>
              <a:rPr lang="en-US" sz="2400" u="sng" dirty="0"/>
              <a:t>Product (GDP), </a:t>
            </a:r>
            <a:r>
              <a:rPr lang="en-US" sz="2400" dirty="0" smtClean="0"/>
              <a:t>economic growth</a:t>
            </a:r>
            <a:r>
              <a:rPr lang="en-US" sz="2400" dirty="0"/>
              <a:t>, </a:t>
            </a:r>
            <a:r>
              <a:rPr lang="en-US" sz="2400" dirty="0" smtClean="0"/>
              <a:t>unemployment</a:t>
            </a:r>
            <a:r>
              <a:rPr lang="en-US" sz="2400" dirty="0"/>
              <a:t>, and </a:t>
            </a:r>
            <a:endParaRPr lang="en-US" sz="2400" dirty="0" smtClean="0"/>
          </a:p>
          <a:p>
            <a:r>
              <a:rPr lang="en-US" sz="2400" dirty="0" smtClean="0"/>
              <a:t>inflation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E.44 Explain </a:t>
            </a:r>
            <a:r>
              <a:rPr lang="en-US" sz="2400" dirty="0"/>
              <a:t>how </a:t>
            </a:r>
            <a:r>
              <a:rPr lang="en-US" sz="2400" u="sng" dirty="0"/>
              <a:t>Gross Domestic Product (GDP), </a:t>
            </a:r>
            <a:r>
              <a:rPr lang="en-US" sz="2400" dirty="0" smtClean="0"/>
              <a:t>economic </a:t>
            </a:r>
          </a:p>
          <a:p>
            <a:r>
              <a:rPr lang="en-US" sz="2400" dirty="0" smtClean="0"/>
              <a:t>growth</a:t>
            </a:r>
            <a:r>
              <a:rPr lang="en-US" sz="2400" dirty="0"/>
              <a:t>, unemployment, </a:t>
            </a:r>
            <a:r>
              <a:rPr lang="en-US" sz="2400" dirty="0" smtClean="0"/>
              <a:t>and </a:t>
            </a:r>
            <a:r>
              <a:rPr lang="en-US" sz="2400" dirty="0"/>
              <a:t>inflation are </a:t>
            </a:r>
            <a:r>
              <a:rPr lang="en-US" sz="2400" dirty="0" smtClean="0"/>
              <a:t>calculated.</a:t>
            </a:r>
          </a:p>
          <a:p>
            <a:r>
              <a:rPr lang="en-US" sz="2400" dirty="0" smtClean="0"/>
              <a:t>E.54 Examine </a:t>
            </a:r>
            <a:r>
              <a:rPr lang="en-US" sz="2400" dirty="0"/>
              <a:t>evidence in informational texts to explain the benefits of trade </a:t>
            </a:r>
            <a:r>
              <a:rPr lang="en-US" sz="2400" dirty="0" smtClean="0"/>
              <a:t>among individuals</a:t>
            </a:r>
            <a:r>
              <a:rPr lang="en-US" sz="2400" dirty="0"/>
              <a:t>, regions, and </a:t>
            </a:r>
            <a:r>
              <a:rPr lang="en-US" sz="2400" dirty="0" smtClean="0"/>
              <a:t>countries</a:t>
            </a:r>
            <a:r>
              <a:rPr lang="en-US" sz="2400" dirty="0"/>
              <a:t>.</a:t>
            </a:r>
          </a:p>
          <a:p>
            <a:endParaRPr lang="en-US" sz="2800" dirty="0"/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952845"/>
            <a:ext cx="8604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your journal, complete the following: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-put today’s date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standard #s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what you already know about this standard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(2-3 sentences)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key factors for success (2-3 sentences; </a:t>
            </a:r>
            <a:r>
              <a:rPr lang="en-US" sz="2000" i="1" dirty="0" smtClean="0"/>
              <a:t>What can you do to ensure you master this standard</a:t>
            </a:r>
            <a:r>
              <a:rPr lang="en-US" sz="2000" dirty="0" smtClean="0"/>
              <a:t>?)</a:t>
            </a:r>
          </a:p>
          <a:p>
            <a:endParaRPr lang="en-US" sz="2000" dirty="0"/>
          </a:p>
          <a:p>
            <a:pPr algn="ctr"/>
            <a:r>
              <a:rPr lang="en-US" sz="2400" b="1" dirty="0" smtClean="0"/>
              <a:t>Be done by 9:10 AM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1213008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E.44 Explain </a:t>
            </a:r>
            <a:r>
              <a:rPr lang="en-US" sz="3600" dirty="0"/>
              <a:t>how Gross Domestic Product (GDP), economic growth, </a:t>
            </a:r>
            <a:r>
              <a:rPr lang="en-US" sz="3600" b="1" u="sng" dirty="0"/>
              <a:t>unemployment</a:t>
            </a:r>
            <a:r>
              <a:rPr lang="en-US" sz="3600" dirty="0"/>
              <a:t>, </a:t>
            </a:r>
            <a:r>
              <a:rPr lang="en-US" sz="3600" dirty="0" smtClean="0"/>
              <a:t>and </a:t>
            </a:r>
            <a:r>
              <a:rPr lang="en-US" sz="3600" dirty="0"/>
              <a:t>inflation are calculated.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26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04800" y="2286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</a:rPr>
              <a:t>U=?</a:t>
            </a:r>
          </a:p>
          <a:p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</a:rPr>
              <a:t>LF=?</a:t>
            </a:r>
          </a:p>
          <a:p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</a:rPr>
              <a:t>UR= U/LF x 100</a:t>
            </a:r>
          </a:p>
          <a:p>
            <a:pPr lvl="1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Or move decimal 2 right places</a:t>
            </a:r>
          </a:p>
          <a:p>
            <a:pPr lvl="1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Tenths, hundredths, thousandths</a:t>
            </a:r>
          </a:p>
        </p:txBody>
      </p:sp>
    </p:spTree>
    <p:extLst>
      <p:ext uri="{BB962C8B-B14F-4D97-AF65-F5344CB8AC3E}">
        <p14:creationId xmlns:p14="http://schemas.microsoft.com/office/powerpoint/2010/main" val="28490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120" y="548680"/>
            <a:ext cx="9243542" cy="4606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To complete your journal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entry, answer these questions: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-What I learned (1-2 sentences)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-Evidence of Mastery: Write a 3 sentence </a:t>
            </a:r>
          </a:p>
          <a:p>
            <a:r>
              <a:rPr lang="en-US" sz="3200" b="1" dirty="0" smtClean="0"/>
              <a:t>summary of today’s lesson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5229200"/>
            <a:ext cx="9036496" cy="4606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** Please rate this lesson (on a scale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of 1-10) on a small piece of paper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and place it in the ballot box before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leaving.  If you have any ideas for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Improvement, please include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them.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Thank you 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5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1" name="Picture 3" descr="C:\Users\goan_r\Desktop\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138613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the competition.</a:t>
            </a:r>
          </a:p>
          <a:p>
            <a:r>
              <a:rPr lang="en-US" dirty="0" smtClean="0"/>
              <a:t>Outline your company’s competitive advantage.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What is an entrepreneur?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An entrepreneur is anyone who takes a risk to start their own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five-year goals.</a:t>
            </a:r>
          </a:p>
          <a:p>
            <a:r>
              <a:rPr lang="en-US" dirty="0" smtClean="0"/>
              <a:t>State specific, measurable objectives for achieving your five-year goals.</a:t>
            </a:r>
          </a:p>
          <a:p>
            <a:pPr lvl="1"/>
            <a:r>
              <a:rPr lang="en-US" dirty="0" smtClean="0"/>
              <a:t>List market-share objectives.</a:t>
            </a:r>
          </a:p>
          <a:p>
            <a:pPr lvl="1"/>
            <a:r>
              <a:rPr lang="en-US" dirty="0" smtClean="0"/>
              <a:t>List revenue/profitability objectives.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a high-level financial plan that defines your financial model and pricing assumptions. </a:t>
            </a:r>
          </a:p>
          <a:p>
            <a:pPr lvl="1"/>
            <a:r>
              <a:rPr lang="en-US" dirty="0" smtClean="0"/>
              <a:t>This plan should include expected annual sales and profits for the next three years.</a:t>
            </a:r>
          </a:p>
          <a:p>
            <a:pPr lvl="1"/>
            <a:r>
              <a:rPr lang="en-US" dirty="0" smtClean="0"/>
              <a:t>Use several slides to cover this material appropriately.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requirements for the following resources:</a:t>
            </a:r>
          </a:p>
          <a:p>
            <a:pPr lvl="1"/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Finances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the risks of the proposed project and how they will be addressed.</a:t>
            </a:r>
          </a:p>
          <a:p>
            <a:r>
              <a:rPr lang="en-US" dirty="0" smtClean="0"/>
              <a:t>Estimate expected rewards, particularly if you are seeking funding.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term</a:t>
            </a:r>
          </a:p>
          <a:p>
            <a:pPr lvl="1"/>
            <a:r>
              <a:rPr lang="en-US" dirty="0" smtClean="0"/>
              <a:t>Identify key decisions and issues that need immediate or near-term resolution.</a:t>
            </a:r>
          </a:p>
          <a:p>
            <a:pPr lvl="1"/>
            <a:r>
              <a:rPr lang="en-US" dirty="0" smtClean="0"/>
              <a:t>State consequences of decision postponement.</a:t>
            </a:r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Identify issues needing long-term resolution.</a:t>
            </a:r>
          </a:p>
          <a:p>
            <a:pPr lvl="1"/>
            <a:r>
              <a:rPr lang="en-US" dirty="0" smtClean="0"/>
              <a:t>State consequences of decision postponement.</a:t>
            </a:r>
          </a:p>
          <a:p>
            <a:r>
              <a:rPr lang="en-US" dirty="0" smtClean="0"/>
              <a:t>If you are seeking funding, be specific about any issues that require financial resources for resolution.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Read the article in your basket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cdn.nextshark.com/wp-content/uploads/2015/10/MellyLee-RonWayn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5999"/>
            <a:ext cx="6019800" cy="40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Qualities of a Successful Entrepreneur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Table Activity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Youngest student!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If you were an entrepreneur, would you prefer a capitalist, socialist, or communist society? Why?</a:t>
            </a:r>
          </a:p>
        </p:txBody>
      </p:sp>
    </p:spTree>
    <p:extLst>
      <p:ext uri="{BB962C8B-B14F-4D97-AF65-F5344CB8AC3E}">
        <p14:creationId xmlns:p14="http://schemas.microsoft.com/office/powerpoint/2010/main" val="40343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Shark Tank &amp; Business Plan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assets.entrepreneur.com/tag/h1/abc-shark-t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982"/>
            <a:ext cx="6781800" cy="43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120" y="548680"/>
            <a:ext cx="9243542" cy="4606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To complete your journal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entry, answer these questions: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-What I learned (1-2 sentences)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-Evidence of Mastery: Write a 3 sentence </a:t>
            </a:r>
          </a:p>
          <a:p>
            <a:r>
              <a:rPr lang="en-US" sz="3200" b="1" dirty="0" smtClean="0"/>
              <a:t>summary of today’s lesson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5229200"/>
            <a:ext cx="9036496" cy="4606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** Please rate this lesson (on a scale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of 1-10) on a small piece of paper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and place it in the ballot box before 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leaving.  If you have any ideas for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Improvement, please include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them.</a:t>
            </a:r>
          </a:p>
          <a:p>
            <a:pPr>
              <a:spcBef>
                <a:spcPts val="0"/>
              </a:spcBef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Thank you 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5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goan_r\Desktop\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88027"/>
            <a:ext cx="3448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Today’s Standards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70" y="2708920"/>
            <a:ext cx="9217024" cy="460648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/>
              <a:t>E.43 Define </a:t>
            </a:r>
            <a:r>
              <a:rPr lang="en-US" sz="2400" dirty="0"/>
              <a:t>aggregate supply and demand, </a:t>
            </a:r>
            <a:r>
              <a:rPr lang="en-US" sz="2400" u="sng" dirty="0"/>
              <a:t>Gross </a:t>
            </a:r>
            <a:endParaRPr lang="en-US" sz="2400" u="sng" dirty="0" smtClean="0"/>
          </a:p>
          <a:p>
            <a:r>
              <a:rPr lang="en-US" sz="2400" u="sng" dirty="0" smtClean="0"/>
              <a:t>Domestic </a:t>
            </a:r>
            <a:r>
              <a:rPr lang="en-US" sz="2400" u="sng" dirty="0"/>
              <a:t>Product (GDP), </a:t>
            </a:r>
            <a:r>
              <a:rPr lang="en-US" sz="2400" dirty="0" smtClean="0"/>
              <a:t>economic growth</a:t>
            </a:r>
            <a:r>
              <a:rPr lang="en-US" sz="2400" dirty="0"/>
              <a:t>, </a:t>
            </a:r>
            <a:r>
              <a:rPr lang="en-US" sz="2400" dirty="0" smtClean="0"/>
              <a:t>unemployment</a:t>
            </a:r>
            <a:r>
              <a:rPr lang="en-US" sz="2400" dirty="0"/>
              <a:t>, and </a:t>
            </a:r>
            <a:endParaRPr lang="en-US" sz="2400" dirty="0" smtClean="0"/>
          </a:p>
          <a:p>
            <a:r>
              <a:rPr lang="en-US" sz="2400" dirty="0" smtClean="0"/>
              <a:t>inflation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E.44 Explain </a:t>
            </a:r>
            <a:r>
              <a:rPr lang="en-US" sz="2400" dirty="0"/>
              <a:t>how </a:t>
            </a:r>
            <a:r>
              <a:rPr lang="en-US" sz="2400" u="sng" dirty="0"/>
              <a:t>Gross Domestic Product (GDP), </a:t>
            </a:r>
            <a:r>
              <a:rPr lang="en-US" sz="2400" dirty="0" smtClean="0"/>
              <a:t>economic </a:t>
            </a:r>
          </a:p>
          <a:p>
            <a:r>
              <a:rPr lang="en-US" sz="2400" dirty="0" smtClean="0"/>
              <a:t>growth</a:t>
            </a:r>
            <a:r>
              <a:rPr lang="en-US" sz="2400" dirty="0"/>
              <a:t>, unemployment, </a:t>
            </a:r>
            <a:r>
              <a:rPr lang="en-US" sz="2400" dirty="0" smtClean="0"/>
              <a:t>and </a:t>
            </a:r>
            <a:r>
              <a:rPr lang="en-US" sz="2400" dirty="0"/>
              <a:t>inflation are </a:t>
            </a:r>
            <a:r>
              <a:rPr lang="en-US" sz="2400" dirty="0" smtClean="0"/>
              <a:t>calculated.</a:t>
            </a:r>
          </a:p>
          <a:p>
            <a:r>
              <a:rPr lang="en-US" sz="2400" dirty="0" smtClean="0"/>
              <a:t>E.54 Examine </a:t>
            </a:r>
            <a:r>
              <a:rPr lang="en-US" sz="2400" dirty="0"/>
              <a:t>evidence in informational texts to explain the benefits of trade </a:t>
            </a:r>
            <a:r>
              <a:rPr lang="en-US" sz="2400" dirty="0" smtClean="0"/>
              <a:t>among individuals</a:t>
            </a:r>
            <a:r>
              <a:rPr lang="en-US" sz="2400" dirty="0"/>
              <a:t>, regions, and </a:t>
            </a:r>
            <a:r>
              <a:rPr lang="en-US" sz="2400" dirty="0" smtClean="0"/>
              <a:t>countries</a:t>
            </a:r>
            <a:r>
              <a:rPr lang="en-US" sz="2400" dirty="0"/>
              <a:t>.</a:t>
            </a:r>
          </a:p>
          <a:p>
            <a:endParaRPr lang="en-US" sz="2800" dirty="0"/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952845"/>
            <a:ext cx="8604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your journal, complete the following: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-put today’s date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standard #s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what you already know about this standard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(2-3 sentences)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-Write the key factors for success (2-3 sentences; </a:t>
            </a:r>
            <a:r>
              <a:rPr lang="en-US" sz="2000" i="1" dirty="0" smtClean="0"/>
              <a:t>What can you do to ensure you master this standard</a:t>
            </a:r>
            <a:r>
              <a:rPr lang="en-US" sz="2000" dirty="0" smtClean="0"/>
              <a:t>?)</a:t>
            </a:r>
          </a:p>
          <a:p>
            <a:endParaRPr lang="en-US" sz="2000" dirty="0"/>
          </a:p>
          <a:p>
            <a:pPr algn="ctr"/>
            <a:r>
              <a:rPr lang="en-US" sz="2400" b="1" dirty="0" smtClean="0"/>
              <a:t>Be done by 9:10 AM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E.23 Compare </a:t>
            </a:r>
            <a:r>
              <a:rPr lang="en-US" sz="3600" dirty="0"/>
              <a:t>and contrast the following forms of business </a:t>
            </a:r>
            <a:r>
              <a:rPr lang="en-US" sz="3600" dirty="0" smtClean="0"/>
              <a:t>organization</a:t>
            </a:r>
            <a:r>
              <a:rPr lang="en-US" sz="3600" dirty="0"/>
              <a:t>: sole </a:t>
            </a:r>
            <a:r>
              <a:rPr lang="en-US" sz="3600" dirty="0" smtClean="0"/>
              <a:t>proprietorship</a:t>
            </a:r>
            <a:r>
              <a:rPr lang="en-US" sz="3600" dirty="0"/>
              <a:t>, partnership, and corporation.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292</TotalTime>
  <Words>1192</Words>
  <Application>Microsoft Office PowerPoint</Application>
  <PresentationFormat>On-screen Show (4:3)</PresentationFormat>
  <Paragraphs>205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GreenWave_BusPresentation</vt:lpstr>
      <vt:lpstr>Custom Design</vt:lpstr>
      <vt:lpstr>Unit 2</vt:lpstr>
      <vt:lpstr> Today’s Standards</vt:lpstr>
      <vt:lpstr>What is an entrepreneur?</vt:lpstr>
      <vt:lpstr>Read the article in your basket</vt:lpstr>
      <vt:lpstr>Qualities of a Successful Entrepreneur Table Activity</vt:lpstr>
      <vt:lpstr>Youngest student!</vt:lpstr>
      <vt:lpstr>Shark Tank &amp; Business Plan</vt:lpstr>
      <vt:lpstr>PowerPoint Presentation</vt:lpstr>
      <vt:lpstr> Today’s Standards</vt:lpstr>
      <vt:lpstr>Tables</vt:lpstr>
      <vt:lpstr>Types of Businesses</vt:lpstr>
      <vt:lpstr>Sole Proprietorships </vt:lpstr>
      <vt:lpstr>Partnership</vt:lpstr>
      <vt:lpstr>Corporation</vt:lpstr>
      <vt:lpstr>Symbols- #</vt:lpstr>
      <vt:lpstr>Presentation Expectations &amp; Shark Tank</vt:lpstr>
      <vt:lpstr>PowerPoint Presentation</vt:lpstr>
      <vt:lpstr> Today’s Standards</vt:lpstr>
      <vt:lpstr>What does it mean to be unemployed?</vt:lpstr>
      <vt:lpstr>Why does it matter?</vt:lpstr>
      <vt:lpstr>PowerPoint Presentation</vt:lpstr>
      <vt:lpstr>Who is included in the UR?</vt:lpstr>
      <vt:lpstr>Types of Unemployment</vt:lpstr>
      <vt:lpstr>Pick Sticks!</vt:lpstr>
      <vt:lpstr>PowerPoint Presentation</vt:lpstr>
      <vt:lpstr> Today’s Standards</vt:lpstr>
      <vt:lpstr>PowerPoint Presentation</vt:lpstr>
      <vt:lpstr>PowerPoint Presentation</vt:lpstr>
      <vt:lpstr>Competition</vt:lpstr>
      <vt:lpstr>Goals and Objectives</vt:lpstr>
      <vt:lpstr>Financial Plan</vt:lpstr>
      <vt:lpstr>Resource Requirements</vt:lpstr>
      <vt:lpstr>Risks and Rewards</vt:lpstr>
      <vt:lpstr>Key Issues</vt:lpstr>
    </vt:vector>
  </TitlesOfParts>
  <Company>HCDE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GOAN RACHEL</dc:creator>
  <cp:lastModifiedBy>GOAN RACHEL</cp:lastModifiedBy>
  <cp:revision>10</cp:revision>
  <dcterms:created xsi:type="dcterms:W3CDTF">2016-08-11T01:37:44Z</dcterms:created>
  <dcterms:modified xsi:type="dcterms:W3CDTF">2016-08-15T02:06:09Z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