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69" r:id="rId2"/>
    <p:sldId id="270" r:id="rId3"/>
    <p:sldId id="272" r:id="rId4"/>
    <p:sldId id="257" r:id="rId5"/>
    <p:sldId id="273" r:id="rId6"/>
    <p:sldId id="275" r:id="rId7"/>
    <p:sldId id="274" r:id="rId8"/>
    <p:sldId id="271" r:id="rId9"/>
    <p:sldId id="276" r:id="rId10"/>
    <p:sldId id="282" r:id="rId11"/>
    <p:sldId id="284" r:id="rId12"/>
    <p:sldId id="283" r:id="rId13"/>
    <p:sldId id="285" r:id="rId14"/>
    <p:sldId id="287" r:id="rId15"/>
    <p:sldId id="288" r:id="rId16"/>
    <p:sldId id="277" r:id="rId17"/>
    <p:sldId id="278" r:id="rId18"/>
    <p:sldId id="289" r:id="rId19"/>
    <p:sldId id="290" r:id="rId20"/>
    <p:sldId id="291" r:id="rId21"/>
    <p:sldId id="292" r:id="rId22"/>
    <p:sldId id="279" r:id="rId23"/>
    <p:sldId id="280" r:id="rId24"/>
    <p:sldId id="293" r:id="rId25"/>
    <p:sldId id="294" r:id="rId26"/>
    <p:sldId id="296" r:id="rId27"/>
    <p:sldId id="297" r:id="rId28"/>
    <p:sldId id="298" r:id="rId29"/>
    <p:sldId id="299" r:id="rId30"/>
    <p:sldId id="300" r:id="rId31"/>
    <p:sldId id="281" r:id="rId32"/>
    <p:sldId id="301" r:id="rId33"/>
    <p:sldId id="304" r:id="rId34"/>
    <p:sldId id="305" r:id="rId35"/>
    <p:sldId id="303" r:id="rId36"/>
    <p:sldId id="306" r:id="rId37"/>
    <p:sldId id="307" r:id="rId38"/>
    <p:sldId id="308" r:id="rId39"/>
    <p:sldId id="309" r:id="rId40"/>
    <p:sldId id="302" r:id="rId41"/>
    <p:sldId id="311" r:id="rId42"/>
    <p:sldId id="312" r:id="rId43"/>
    <p:sldId id="313" r:id="rId44"/>
    <p:sldId id="320" r:id="rId45"/>
    <p:sldId id="315" r:id="rId46"/>
    <p:sldId id="328" r:id="rId47"/>
    <p:sldId id="318" r:id="rId48"/>
    <p:sldId id="326" r:id="rId49"/>
    <p:sldId id="329" r:id="rId50"/>
    <p:sldId id="310" r:id="rId51"/>
    <p:sldId id="322" r:id="rId52"/>
    <p:sldId id="325" r:id="rId53"/>
    <p:sldId id="333" r:id="rId54"/>
    <p:sldId id="330" r:id="rId55"/>
    <p:sldId id="334" r:id="rId56"/>
    <p:sldId id="342" r:id="rId57"/>
    <p:sldId id="343" r:id="rId58"/>
    <p:sldId id="340" r:id="rId59"/>
    <p:sldId id="332" r:id="rId60"/>
    <p:sldId id="327" r:id="rId61"/>
    <p:sldId id="336" r:id="rId62"/>
    <p:sldId id="338" r:id="rId63"/>
    <p:sldId id="339" r:id="rId64"/>
    <p:sldId id="337" r:id="rId65"/>
    <p:sldId id="341" r:id="rId66"/>
    <p:sldId id="321" r:id="rId67"/>
    <p:sldId id="324" r:id="rId68"/>
    <p:sldId id="347" r:id="rId69"/>
    <p:sldId id="350" r:id="rId70"/>
    <p:sldId id="351" r:id="rId71"/>
    <p:sldId id="348" r:id="rId72"/>
    <p:sldId id="352" r:id="rId73"/>
    <p:sldId id="349" r:id="rId74"/>
    <p:sldId id="353" r:id="rId75"/>
    <p:sldId id="354" r:id="rId76"/>
    <p:sldId id="344" r:id="rId77"/>
    <p:sldId id="356" r:id="rId78"/>
    <p:sldId id="357" r:id="rId79"/>
    <p:sldId id="358" r:id="rId80"/>
    <p:sldId id="359" r:id="rId81"/>
    <p:sldId id="360" r:id="rId82"/>
    <p:sldId id="355" r:id="rId83"/>
  </p:sldIdLst>
  <p:sldSz cx="9144000" cy="6858000" type="screen4x3"/>
  <p:notesSz cx="6845300" cy="91963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660066"/>
    <a:srgbClr val="FFFFFF"/>
    <a:srgbClr val="006666"/>
    <a:srgbClr val="009999"/>
    <a:srgbClr val="00CC99"/>
    <a:srgbClr val="330099"/>
    <a:srgbClr val="5C2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0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6675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6675" y="8734425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5B0070E-952E-4FC4-8AA0-1B12B7894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59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09638">
              <a:defRPr sz="1000" b="0" i="1"/>
            </a:lvl1pPr>
          </a:lstStyle>
          <a:p>
            <a:r>
              <a:rPr lang="en-US" altLang="en-US"/>
              <a:t>*</a:t>
            </a:r>
            <a:endParaRPr lang="en-US" altLang="en-U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09638">
              <a:defRPr sz="1000" b="0" i="1"/>
            </a:lvl1pPr>
          </a:lstStyle>
          <a:p>
            <a:r>
              <a:rPr lang="en-US" altLang="en-US"/>
              <a:t>07/16/96</a:t>
            </a:r>
            <a:endParaRPr lang="en-US" altLang="en-US" sz="1200" i="0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1813"/>
            <a:ext cx="50276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09638">
              <a:defRPr sz="1000" b="0" i="1"/>
            </a:lvl1pPr>
          </a:lstStyle>
          <a:p>
            <a:r>
              <a:rPr lang="en-US" altLang="en-US"/>
              <a:t>*</a:t>
            </a:r>
            <a:endParaRPr lang="en-US" altLang="en-U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09638">
              <a:defRPr sz="1000" b="0" i="1"/>
            </a:lvl1pPr>
          </a:lstStyle>
          <a:p>
            <a:r>
              <a:rPr lang="en-US" altLang="en-US"/>
              <a:t>##</a:t>
            </a:r>
            <a:endParaRPr lang="en-US" altLang="en-US" sz="1200" i="0"/>
          </a:p>
        </p:txBody>
      </p:sp>
    </p:spTree>
    <p:extLst>
      <p:ext uri="{BB962C8B-B14F-4D97-AF65-F5344CB8AC3E}">
        <p14:creationId xmlns:p14="http://schemas.microsoft.com/office/powerpoint/2010/main" val="16496981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defTabSz="909638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BCE1A4-8CAA-4B10-9E16-42DB921642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D45DF9A5-8418-492E-BFC6-E693984962A8}" type="datetime1">
              <a:rPr lang="en-US" altLang="en-US"/>
              <a:pPr/>
              <a:t>8/14/2016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4813FD-EF91-46FE-A0F2-7C750A21F2F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55BF5-42D0-40B4-826D-92B845B4F205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7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3C7732-8345-4E5D-8BFC-E05095DC973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A40A6-CA6B-459C-911F-D619202170B1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771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8/14/2016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6916DA-7F27-47B1-AB78-F03248E6577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B85D7-2DCF-4349-B68C-07925D6F82A3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66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5848D9-AE74-457F-B429-9BDFC7B0FA9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F58BC-02B0-4561-ACBB-DE55CE637C4E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78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066566-D4DB-4986-A36E-A9DA949C16A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8DAA9-B71E-4E50-A19B-2922D65F2048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51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ABAC46-AADF-4D84-89CE-9EB1183E75B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CB848-CAC5-4A55-BA05-EA3455F6A8A9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5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5E48E9-D4F5-4789-915C-304FE344EFA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6C65F-9A09-467F-A9AD-26A7177A5A00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1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1F02F6-26FD-484B-AB5E-C9F820AA2CE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59541-3ECC-4345-82C3-73EAEE9DF746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8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CFD55A-7804-477B-B16E-39F7A881A8C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270FD-DD71-47B7-8639-DA76E197D394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67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7D230D-4DD7-4895-8C13-95605038E22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EEC05-E191-4C85-B98C-C15023216A58}" type="datetime1">
              <a:rPr lang="en-US" altLang="en-US"/>
              <a:pPr/>
              <a:t>8/14/2016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9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fld id="{438DABD7-C202-44D8-9013-3DA9FC25646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fld id="{953B0B52-69B0-4ED2-BFD0-11A109151FD8}" type="datetime1">
              <a:rPr lang="en-US" altLang="en-US"/>
              <a:pPr/>
              <a:t>8/14/2016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3276600"/>
            <a:ext cx="5484812" cy="2133600"/>
          </a:xfrm>
          <a:noFill/>
        </p:spPr>
        <p:txBody>
          <a:bodyPr/>
          <a:lstStyle/>
          <a:p>
            <a:r>
              <a:rPr lang="en-US" altLang="en-US" dirty="0" smtClean="0"/>
              <a:t>Unit 2</a:t>
            </a:r>
            <a:endParaRPr lang="en-US" altLang="en-US" dirty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4267200"/>
            <a:ext cx="5486400" cy="2286000"/>
          </a:xfrm>
          <a:noFill/>
        </p:spPr>
        <p:txBody>
          <a:bodyPr/>
          <a:lstStyle/>
          <a:p>
            <a:pPr algn="ctr"/>
            <a:r>
              <a:rPr lang="en-US" altLang="en-US" dirty="0" smtClean="0"/>
              <a:t>Industrial Revolution, Immigration, Gilded Age, Progressive Era</a:t>
            </a:r>
            <a:endParaRPr lang="en-US" altLang="en-US" dirty="0"/>
          </a:p>
          <a:p>
            <a:pPr algn="ctr"/>
            <a:endParaRPr lang="en-US" altLang="en-US" sz="3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5057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3200" b="1" u="sng" dirty="0" smtClean="0"/>
              <a:t>Hot seat!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1.) What was the Industrial Revolution?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36812" y="2971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2.) Name two positive effects of the Industrial Revolution. 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191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3.) </a:t>
            </a:r>
            <a:r>
              <a:rPr lang="en-US" sz="2800" b="0" dirty="0"/>
              <a:t>Name two consequences of the Industrial Revolution </a:t>
            </a:r>
          </a:p>
        </p:txBody>
      </p:sp>
    </p:spTree>
    <p:extLst>
      <p:ext uri="{BB962C8B-B14F-4D97-AF65-F5344CB8AC3E}">
        <p14:creationId xmlns:p14="http://schemas.microsoft.com/office/powerpoint/2010/main" val="182507615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b="1" u="sng" dirty="0" smtClean="0"/>
              <a:t>Advancements in Transportation</a:t>
            </a: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676400"/>
            <a:ext cx="4635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-Steam Engines: ships, locomotives</a:t>
            </a:r>
          </a:p>
          <a:p>
            <a:pPr algn="ctr"/>
            <a:r>
              <a:rPr lang="en-US" sz="3200" dirty="0" smtClean="0"/>
              <a:t>-better roads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733800" cy="211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44955"/>
            <a:ext cx="3819525" cy="291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mo8ushistory.weebly.com/uploads/8/2/5/3/8253688/8625033.jpg?3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80387"/>
            <a:ext cx="3733800" cy="221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0735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b="1" u="sng" dirty="0" smtClean="0"/>
              <a:t>Advancements in Transportation</a:t>
            </a: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676400"/>
            <a:ext cx="463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-Transcontinental Railroad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43258" y="2979450"/>
            <a:ext cx="463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-George Pullman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63" y="1828801"/>
            <a:ext cx="4228763" cy="28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3162"/>
            <a:ext cx="3905250" cy="21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4844775"/>
            <a:ext cx="463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-Bessemer Process</a:t>
            </a:r>
          </a:p>
          <a:p>
            <a:pPr algn="ctr"/>
            <a:r>
              <a:rPr lang="en-US" sz="3200" dirty="0" smtClean="0"/>
              <a:t>-diversity, economy!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7617190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b="1" u="sng" dirty="0" smtClean="0"/>
              <a:t>Advancements in Transportation</a:t>
            </a: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210334" y="1909843"/>
            <a:ext cx="463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-Henry Ford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5979" y="4495800"/>
            <a:ext cx="4635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-Wright Bros.</a:t>
            </a:r>
          </a:p>
          <a:p>
            <a:pPr algn="ctr"/>
            <a:r>
              <a:rPr lang="en-US" sz="3200" dirty="0" smtClean="0"/>
              <a:t>-Diversity!!</a:t>
            </a:r>
            <a:endParaRPr lang="en-US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82997"/>
            <a:ext cx="3890963" cy="275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salvationlinks.com/wp-content/uploads/2013/01/AAAA1912-ford-model-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7" y="1676400"/>
            <a:ext cx="3707974" cy="23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97998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3200" b="1" u="sng" dirty="0" smtClean="0"/>
              <a:t>Pink Cards!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1.) What was the significance of the Bessemer process?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36812" y="2971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2.) How did advancements in transportation affect American culture, society, and the economy?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19100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3.) TABLES! Create a thesis sentence &amp; outline (5 minutes): Describe advancements in transportation in the late 1800s and their impact on American culture, society, and the economy?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11558214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Inventor Facebook project</a:t>
            </a:r>
            <a:endParaRPr lang="en-US" dirty="0"/>
          </a:p>
        </p:txBody>
      </p:sp>
      <p:pic>
        <p:nvPicPr>
          <p:cNvPr id="7170" name="Picture 2" descr="http://img.memecdn.com/facebook_o_660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93627"/>
            <a:ext cx="5486400" cy="42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16" y="3354524"/>
            <a:ext cx="20002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US.6 &amp; 13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60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Ind. Rev. Tycoons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696200" cy="40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11430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-monopoly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Gustavus</a:t>
            </a:r>
            <a:r>
              <a:rPr lang="en-US" dirty="0" smtClean="0"/>
              <a:t> Swift &amp;Philip Armor (meat, refrigeration)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28" y="457200"/>
            <a:ext cx="7772400" cy="1362075"/>
          </a:xfrm>
        </p:spPr>
        <p:txBody>
          <a:bodyPr/>
          <a:lstStyle/>
          <a:p>
            <a:pPr algn="ctr"/>
            <a:r>
              <a:rPr lang="en-US" sz="3200" dirty="0" smtClean="0"/>
              <a:t>Advancements in Communication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19919" y="1295400"/>
            <a:ext cx="7391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-Alexander G. Bell</a:t>
            </a:r>
          </a:p>
          <a:p>
            <a:r>
              <a:rPr lang="en-US" sz="4400" dirty="0"/>
              <a:t>	</a:t>
            </a:r>
            <a:r>
              <a:rPr lang="en-US" sz="3200" dirty="0" smtClean="0"/>
              <a:t>-telephone</a:t>
            </a:r>
          </a:p>
          <a:p>
            <a:r>
              <a:rPr lang="en-US" sz="4400" dirty="0" smtClean="0"/>
              <a:t>-Thomas Edison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   </a:t>
            </a:r>
            <a:r>
              <a:rPr lang="en-US" sz="3200" dirty="0" smtClean="0"/>
              <a:t>-light bulb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-phonograph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-motion </a:t>
            </a:r>
            <a:r>
              <a:rPr lang="en-US" sz="3200" dirty="0" err="1" smtClean="0"/>
              <a:t>pics</a:t>
            </a:r>
            <a:endParaRPr lang="en-US" sz="4400" dirty="0" smtClean="0"/>
          </a:p>
          <a:p>
            <a:endParaRPr lang="en-US" sz="4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14775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1600200"/>
            <a:ext cx="2620398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images.amcnetworks.com/bbcamerica.com/wp-content/uploads/2014/08/charliechapl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05399"/>
            <a:ext cx="5294194" cy="17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US., 7, &amp; 14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11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3200" b="1" u="sng" dirty="0" smtClean="0"/>
              <a:t>Green Cards!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1.) Which tycoon dominated the steel industry?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36812" y="2971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2.) Who invented the light bulb, and what was its effect on society in the late 1800s?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45261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3.) What is a monopoly and how is it bad for society?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561998339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Inventor Facebook project- Finish today!</a:t>
            </a:r>
            <a:endParaRPr lang="en-US" dirty="0"/>
          </a:p>
        </p:txBody>
      </p:sp>
      <p:pic>
        <p:nvPicPr>
          <p:cNvPr id="11266" name="Picture 2" descr="http://img.memecdn.com/facebook_o_695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38671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766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US.9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60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28" y="457200"/>
            <a:ext cx="7772400" cy="1362075"/>
          </a:xfrm>
        </p:spPr>
        <p:txBody>
          <a:bodyPr/>
          <a:lstStyle/>
          <a:p>
            <a:pPr algn="ctr"/>
            <a:r>
              <a:rPr lang="en-US" sz="3200" dirty="0" smtClean="0"/>
              <a:t>U.S. immigration- late 1800s</a:t>
            </a:r>
            <a:br>
              <a:rPr lang="en-US" sz="32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“old” vs. “New” immigrants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://www.latinamericanstudies.org/ellis-island/immigration-1870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924800" cy="53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5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39" y="1066800"/>
            <a:ext cx="6789737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2400" b="1" u="sng" dirty="0" smtClean="0"/>
              <a:t>Old v. New Immigrations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219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Old 	</a:t>
            </a:r>
            <a:r>
              <a:rPr lang="en-US" sz="3200" dirty="0"/>
              <a:t> </a:t>
            </a:r>
            <a:r>
              <a:rPr lang="en-US" sz="3200" dirty="0" smtClean="0"/>
              <a:t>   			New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41978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-1800-1880</a:t>
            </a:r>
          </a:p>
          <a:p>
            <a:r>
              <a:rPr lang="en-US" sz="2800" b="0" dirty="0" smtClean="0"/>
              <a:t>-10 million</a:t>
            </a:r>
          </a:p>
          <a:p>
            <a:r>
              <a:rPr lang="en-US" sz="2800" b="0" dirty="0" smtClean="0"/>
              <a:t>-mostly from W. Europe</a:t>
            </a:r>
          </a:p>
          <a:p>
            <a:r>
              <a:rPr lang="en-US" sz="2800" b="0" dirty="0" smtClean="0"/>
              <a:t>-mostly Protestant</a:t>
            </a:r>
          </a:p>
          <a:p>
            <a:r>
              <a:rPr lang="en-US" sz="2800" b="0" dirty="0" smtClean="0"/>
              <a:t>-spread out across country</a:t>
            </a:r>
          </a:p>
          <a:p>
            <a:r>
              <a:rPr lang="en-US" sz="2800" b="0" dirty="0" smtClean="0"/>
              <a:t>-assimilated</a:t>
            </a:r>
          </a:p>
          <a:p>
            <a:r>
              <a:rPr lang="en-US" sz="2800" b="0" dirty="0" smtClean="0"/>
              <a:t>-mostly light skinned</a:t>
            </a:r>
            <a:endParaRPr lang="en-US" sz="2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670645"/>
            <a:ext cx="42603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-1880-1910</a:t>
            </a:r>
          </a:p>
          <a:p>
            <a:r>
              <a:rPr lang="en-US" sz="2800" b="0" dirty="0" smtClean="0"/>
              <a:t>-18 million</a:t>
            </a:r>
          </a:p>
          <a:p>
            <a:r>
              <a:rPr lang="en-US" sz="2800" b="0" dirty="0" smtClean="0"/>
              <a:t>-mostly from S/E Europe &amp; Asia</a:t>
            </a:r>
          </a:p>
          <a:p>
            <a:r>
              <a:rPr lang="en-US" sz="2800" b="0" dirty="0" smtClean="0"/>
              <a:t>-diverse religions</a:t>
            </a:r>
          </a:p>
          <a:p>
            <a:r>
              <a:rPr lang="en-US" sz="2800" b="0" dirty="0" smtClean="0"/>
              <a:t>-settled in clusters </a:t>
            </a:r>
          </a:p>
          <a:p>
            <a:r>
              <a:rPr lang="en-US" sz="2800" b="0" dirty="0"/>
              <a:t> </a:t>
            </a:r>
            <a:r>
              <a:rPr lang="en-US" sz="2800" b="0" dirty="0" smtClean="0"/>
              <a:t>    (mostly urban)</a:t>
            </a:r>
          </a:p>
          <a:p>
            <a:r>
              <a:rPr lang="en-US" sz="2800" b="0" dirty="0" smtClean="0"/>
              <a:t>-resistant to assimilation</a:t>
            </a:r>
            <a:endParaRPr lang="en-US" sz="2800" b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1511587"/>
            <a:ext cx="0" cy="359381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838200" y="5334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1910: 70% of immigrants from S/E Europe &amp; Asia!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2400" b="1" u="sng" dirty="0" smtClean="0"/>
              <a:t>Why did they come?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 smtClean="0"/>
              <a:t>-Land Shortages</a:t>
            </a:r>
          </a:p>
          <a:p>
            <a:r>
              <a:rPr lang="en-US" sz="4000" b="0" dirty="0" smtClean="0"/>
              <a:t>-Refugees of War</a:t>
            </a:r>
          </a:p>
          <a:p>
            <a:r>
              <a:rPr lang="en-US" sz="4000" b="0" dirty="0" smtClean="0"/>
              <a:t>-Starvation</a:t>
            </a:r>
          </a:p>
          <a:p>
            <a:r>
              <a:rPr lang="en-US" sz="4000" b="0" dirty="0" smtClean="0"/>
              <a:t>-Anti-Semitism</a:t>
            </a:r>
          </a:p>
          <a:p>
            <a:r>
              <a:rPr lang="en-US" sz="4000" b="0" dirty="0" smtClean="0"/>
              <a:t>-Economics</a:t>
            </a:r>
          </a:p>
          <a:p>
            <a:r>
              <a:rPr lang="en-US" sz="4000" b="0" dirty="0"/>
              <a:t> </a:t>
            </a:r>
            <a:r>
              <a:rPr lang="en-US" sz="4000" b="0" dirty="0" smtClean="0"/>
              <a:t>  (poverty/</a:t>
            </a:r>
            <a:r>
              <a:rPr lang="en-US" sz="4000" b="0" dirty="0" err="1" smtClean="0"/>
              <a:t>unempl</a:t>
            </a:r>
            <a:r>
              <a:rPr lang="en-US" sz="4000" b="0" dirty="0" smtClean="0"/>
              <a:t>)</a:t>
            </a:r>
            <a:endParaRPr lang="en-US" sz="4000" b="0" dirty="0"/>
          </a:p>
        </p:txBody>
      </p:sp>
      <p:pic>
        <p:nvPicPr>
          <p:cNvPr id="14340" name="Picture 4" descr="http://teacher.scholastic.com/activities/immigration/tour/images/stop3/photo-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3147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32081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3600" b="1" u="sng" dirty="0" smtClean="0"/>
              <a:t>Immigration Stations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dirty="0" smtClean="0"/>
              <a:t>-Ellis Island- NY</a:t>
            </a:r>
          </a:p>
          <a:p>
            <a:endParaRPr lang="en-US" sz="4000" b="0" dirty="0"/>
          </a:p>
          <a:p>
            <a:r>
              <a:rPr lang="en-US" sz="4000" b="0" dirty="0" smtClean="0"/>
              <a:t>-Angel Island-CA</a:t>
            </a:r>
            <a:endParaRPr lang="en-US" sz="4000" b="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50" y="1447800"/>
            <a:ext cx="420914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26710"/>
            <a:ext cx="8610599" cy="17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6996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fld id="{3F559541-3ECC-4345-82C3-73EAEE9DF746}" type="datetime1">
              <a:rPr lang="en-US" altLang="en-US" smtClean="0"/>
              <a:pPr/>
              <a:t>8/14/2016</a:t>
            </a:fld>
            <a:endParaRPr lang="en-US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56728"/>
            <a:ext cx="3749031" cy="277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399"/>
            <a:ext cx="3749031" cy="27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17877"/>
            <a:ext cx="4457700" cy="312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b="1" u="sng" dirty="0" smtClean="0"/>
              <a:t>Individual Think Time (2 minutes)</a:t>
            </a: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97090" y="1410864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1.) What is a revolution?</a:t>
            </a:r>
          </a:p>
          <a:p>
            <a:endParaRPr lang="en-US" sz="3200" dirty="0"/>
          </a:p>
          <a:p>
            <a:r>
              <a:rPr lang="en-US" sz="3200" dirty="0" smtClean="0"/>
              <a:t>2.) What does “industrial” mean to you?</a:t>
            </a:r>
            <a:endParaRPr lang="en-US" sz="3200" dirty="0"/>
          </a:p>
        </p:txBody>
      </p:sp>
      <p:pic>
        <p:nvPicPr>
          <p:cNvPr id="2050" name="Picture 2" descr="https://fs.bitcoinmagazine.com/img/articles/bitcoin-and-blockchain-tech-are-fueling-a-fourth-industrial-rev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6391"/>
            <a:ext cx="5848350" cy="32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98466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617997" cy="450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2743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1600" b="1" u="sng" dirty="0"/>
              <a:t>http://</a:t>
            </a:r>
            <a:r>
              <a:rPr lang="en-US" altLang="en-US" sz="1800" b="1" u="sng" dirty="0"/>
              <a:t>teacher.scholastic.com/activities/immigration/tour/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657600"/>
            <a:ext cx="4005262" cy="241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938" y="1295400"/>
            <a:ext cx="3776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 to this website and take the “tour”.  Take notes about what it was like to journey to America and go through Ellis Island. You will need this tomorrow.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7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04" y="3339597"/>
            <a:ext cx="345586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US.9 &amp; 10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579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Life in America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3776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-tenements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86000"/>
            <a:ext cx="4231261" cy="336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28737"/>
            <a:ext cx="32289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846772"/>
            <a:ext cx="3301266" cy="219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3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0" y="19954874"/>
            <a:ext cx="13941425" cy="1066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4589899" cy="351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990600"/>
            <a:ext cx="3352800" cy="480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7" y="383975"/>
            <a:ext cx="45756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6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Immigration </a:t>
            </a:r>
            <a:r>
              <a:rPr lang="en-US" altLang="en-US" sz="3200" b="1" u="sng" dirty="0" err="1" smtClean="0"/>
              <a:t>Probs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69008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-overcrowded cities: pollution, disease</a:t>
            </a:r>
          </a:p>
          <a:p>
            <a:endParaRPr lang="en-US" sz="3200" dirty="0"/>
          </a:p>
          <a:p>
            <a:r>
              <a:rPr lang="en-US" sz="3200" dirty="0" smtClean="0"/>
              <a:t>-poverty</a:t>
            </a:r>
          </a:p>
          <a:p>
            <a:endParaRPr lang="en-US" sz="3200" dirty="0"/>
          </a:p>
          <a:p>
            <a:r>
              <a:rPr lang="en-US" sz="3200" dirty="0" smtClean="0"/>
              <a:t>-increased competition</a:t>
            </a:r>
          </a:p>
          <a:p>
            <a:endParaRPr lang="en-US" sz="3200" dirty="0"/>
          </a:p>
          <a:p>
            <a:r>
              <a:rPr lang="en-US" sz="3200" dirty="0" smtClean="0"/>
              <a:t>-culture clash</a:t>
            </a:r>
            <a:endParaRPr lang="en-US" sz="32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2431"/>
            <a:ext cx="3562350" cy="238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Culture Clashes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69008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-1906 San Fran segregation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-Japan reacts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-Gentleman’s Agreement</a:t>
            </a:r>
          </a:p>
          <a:p>
            <a:endParaRPr lang="en-US" sz="3200" dirty="0"/>
          </a:p>
          <a:p>
            <a:r>
              <a:rPr lang="en-US" sz="3200" dirty="0" smtClean="0"/>
              <a:t>-Chinese Exclusion Act </a:t>
            </a:r>
          </a:p>
          <a:p>
            <a:endParaRPr lang="en-US" sz="3200" dirty="0"/>
          </a:p>
          <a:p>
            <a:r>
              <a:rPr lang="en-US" sz="3200" dirty="0" smtClean="0"/>
              <a:t>-quota acts</a:t>
            </a:r>
            <a:endParaRPr lang="en-US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28575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22" y="1524000"/>
            <a:ext cx="3092355" cy="38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5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Social Gospel v. Social Darwinism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78914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-Ford Motor Co.</a:t>
            </a:r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	-</a:t>
            </a:r>
            <a:r>
              <a:rPr lang="en-US" sz="2800" dirty="0" smtClean="0">
                <a:sym typeface="Wingdings" panose="05000000000000000000" pitchFamily="2" charset="2"/>
              </a:rPr>
              <a:t>English classes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-Jane Addams</a:t>
            </a:r>
          </a:p>
          <a:p>
            <a:r>
              <a:rPr lang="en-US" sz="3200" dirty="0">
                <a:sym typeface="Wingdings" panose="05000000000000000000" pitchFamily="2" charset="2"/>
              </a:rPr>
              <a:t>	</a:t>
            </a:r>
            <a:r>
              <a:rPr lang="en-US" sz="3200" dirty="0" smtClean="0">
                <a:sym typeface="Wingdings" panose="05000000000000000000" pitchFamily="2" charset="2"/>
              </a:rPr>
              <a:t>-</a:t>
            </a:r>
            <a:r>
              <a:rPr lang="en-US" sz="2800" dirty="0" smtClean="0">
                <a:sym typeface="Wingdings" panose="05000000000000000000" pitchFamily="2" charset="2"/>
              </a:rPr>
              <a:t>Hull House</a:t>
            </a:r>
          </a:p>
          <a:p>
            <a:r>
              <a:rPr lang="en-US" sz="2800" dirty="0"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sym typeface="Wingdings" panose="05000000000000000000" pitchFamily="2" charset="2"/>
              </a:rPr>
              <a:t>- settlement homes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 smtClean="0">
                <a:sym typeface="Wingdings" panose="05000000000000000000" pitchFamily="2" charset="2"/>
              </a:rPr>
              <a:t>-Jacob Riis</a:t>
            </a:r>
          </a:p>
          <a:p>
            <a:r>
              <a:rPr lang="en-US" sz="3200" dirty="0">
                <a:sym typeface="Wingdings" panose="05000000000000000000" pitchFamily="2" charset="2"/>
              </a:rPr>
              <a:t>	</a:t>
            </a:r>
            <a:r>
              <a:rPr lang="en-US" sz="3200" dirty="0" smtClean="0">
                <a:sym typeface="Wingdings" panose="05000000000000000000" pitchFamily="2" charset="2"/>
              </a:rPr>
              <a:t>-</a:t>
            </a:r>
            <a:r>
              <a:rPr lang="en-US" sz="2800" i="1" dirty="0" smtClean="0">
                <a:sym typeface="Wingdings" panose="05000000000000000000" pitchFamily="2" charset="2"/>
              </a:rPr>
              <a:t>How the Other</a:t>
            </a:r>
          </a:p>
          <a:p>
            <a:r>
              <a:rPr lang="en-US" sz="2800" i="1" dirty="0">
                <a:sym typeface="Wingdings" panose="05000000000000000000" pitchFamily="2" charset="2"/>
              </a:rPr>
              <a:t>	</a:t>
            </a:r>
            <a:r>
              <a:rPr lang="en-US" sz="2800" i="1" dirty="0" smtClean="0">
                <a:sym typeface="Wingdings" panose="05000000000000000000" pitchFamily="2" charset="2"/>
              </a:rPr>
              <a:t> Half Lives</a:t>
            </a:r>
            <a:endParaRPr lang="en-US" sz="2800" i="1" dirty="0"/>
          </a:p>
        </p:txBody>
      </p:sp>
      <p:pic>
        <p:nvPicPr>
          <p:cNvPr id="23556" name="Picture 4" descr="http://www.fasttrackteaching.com/burns/Unit_4_Cities/Stl_Hse_Providence_RI_sewing_dbloc_1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524000"/>
            <a:ext cx="4082564" cy="28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5516"/>
            <a:ext cx="4012442" cy="226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3200" b="1" u="sng" dirty="0" smtClean="0"/>
              <a:t>Yellow Cards </a:t>
            </a: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1.) Would Jacob Riis be considered a Social Darwinist or a supporter of Social Gospel?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36812" y="2971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2.) Describe what life was like for immigrants upon arriving in America.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45261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3.) Describe how Americans reacted to the new immigrants.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79536344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Assignment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78914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-Read the excerpt from Jacob Riis’ </a:t>
            </a:r>
            <a:r>
              <a:rPr lang="en-US" sz="3200" i="1" dirty="0" smtClean="0"/>
              <a:t>How the Other Half Lives </a:t>
            </a:r>
            <a:r>
              <a:rPr lang="en-US" sz="3200" dirty="0" smtClean="0"/>
              <a:t>to learn more about tenement life in the 1800s.  Using this and your notes from the interactive Ellis Island tour yesterday, write a letter in which you pretend to be a “new” immigrant.  Write a letter back “home” to a loved one explaining your journey to the U.S. and where you are now and what life is like.  Address and sign the letter. 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4559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2400" b="1" u="sng" dirty="0" smtClean="0"/>
              <a:t>Pros/Cons of Revolution- Colors (15 min)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219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Pros	 				Cons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4197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-machines: goods</a:t>
            </a:r>
            <a:r>
              <a:rPr lang="en-US" sz="2800" b="0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US" sz="2800" b="0" dirty="0">
                <a:sym typeface="Wingdings" panose="05000000000000000000" pitchFamily="2" charset="2"/>
              </a:rPr>
              <a:t>	</a:t>
            </a:r>
            <a:r>
              <a:rPr lang="en-US" sz="2800" b="0" dirty="0" smtClean="0">
                <a:sym typeface="Wingdings" panose="05000000000000000000" pitchFamily="2" charset="2"/>
              </a:rPr>
              <a:t>cheaper, quicker</a:t>
            </a:r>
          </a:p>
          <a:p>
            <a:r>
              <a:rPr lang="en-US" sz="2800" b="0" dirty="0" smtClean="0">
                <a:sym typeface="Wingdings" panose="05000000000000000000" pitchFamily="2" charset="2"/>
              </a:rPr>
              <a:t>-Immigration &amp; population </a:t>
            </a:r>
          </a:p>
          <a:p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dirty="0" smtClean="0">
                <a:sym typeface="Wingdings" panose="05000000000000000000" pitchFamily="2" charset="2"/>
              </a:rPr>
              <a:t>     boom (taxes, diversity)</a:t>
            </a:r>
          </a:p>
          <a:p>
            <a:r>
              <a:rPr lang="en-US" sz="2800" b="0" dirty="0" smtClean="0">
                <a:sym typeface="Wingdings" panose="05000000000000000000" pitchFamily="2" charset="2"/>
              </a:rPr>
              <a:t>-urbanization, </a:t>
            </a:r>
          </a:p>
          <a:p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dirty="0" smtClean="0">
                <a:sym typeface="Wingdings" panose="05000000000000000000" pitchFamily="2" charset="2"/>
              </a:rPr>
              <a:t>   modernization (diversity)</a:t>
            </a:r>
          </a:p>
          <a:p>
            <a:r>
              <a:rPr lang="en-US" sz="2800" b="0" dirty="0" smtClean="0">
                <a:sym typeface="Wingdings" panose="05000000000000000000" pitchFamily="2" charset="2"/>
              </a:rPr>
              <a:t>-increases in income </a:t>
            </a:r>
          </a:p>
          <a:p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dirty="0" smtClean="0">
                <a:sym typeface="Wingdings" panose="05000000000000000000" pitchFamily="2" charset="2"/>
              </a:rPr>
              <a:t>    (for some)</a:t>
            </a:r>
          </a:p>
          <a:p>
            <a:r>
              <a:rPr lang="en-US" sz="2800" b="0" dirty="0" smtClean="0">
                <a:sym typeface="Wingdings" panose="05000000000000000000" pitchFamily="2" charset="2"/>
              </a:rPr>
              <a:t>-globalization (trade, $)</a:t>
            </a:r>
          </a:p>
          <a:p>
            <a:r>
              <a:rPr lang="en-US" sz="2800" b="0" dirty="0" smtClean="0">
                <a:sym typeface="Wingdings" panose="05000000000000000000" pitchFamily="2" charset="2"/>
              </a:rPr>
              <a:t>-advances in transportation</a:t>
            </a:r>
            <a:endParaRPr lang="en-US" sz="2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4716439" y="1670645"/>
            <a:ext cx="4260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-machines: replace people; </a:t>
            </a:r>
          </a:p>
          <a:p>
            <a:r>
              <a:rPr lang="en-US" b="0" dirty="0" smtClean="0"/>
              <a:t>       goods</a:t>
            </a:r>
            <a:r>
              <a:rPr lang="en-US" b="0" dirty="0" smtClean="0">
                <a:sym typeface="Wingdings" panose="05000000000000000000" pitchFamily="2" charset="2"/>
              </a:rPr>
              <a:t> lower quality</a:t>
            </a:r>
          </a:p>
          <a:p>
            <a:r>
              <a:rPr lang="en-US" b="0" dirty="0" smtClean="0">
                <a:sym typeface="Wingdings" panose="05000000000000000000" pitchFamily="2" charset="2"/>
              </a:rPr>
              <a:t>-Immigration: culture</a:t>
            </a:r>
          </a:p>
          <a:p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smtClean="0">
                <a:sym typeface="Wingdings" panose="05000000000000000000" pitchFamily="2" charset="2"/>
              </a:rPr>
              <a:t>     clashes</a:t>
            </a:r>
          </a:p>
          <a:p>
            <a:r>
              <a:rPr lang="en-US" b="0" dirty="0">
                <a:sym typeface="Wingdings" panose="05000000000000000000" pitchFamily="2" charset="2"/>
              </a:rPr>
              <a:t>-</a:t>
            </a:r>
            <a:r>
              <a:rPr lang="en-US" b="0" dirty="0" smtClean="0">
                <a:sym typeface="Wingdings" panose="05000000000000000000" pitchFamily="2" charset="2"/>
              </a:rPr>
              <a:t>urbanization: pollution, </a:t>
            </a:r>
          </a:p>
          <a:p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smtClean="0">
                <a:sym typeface="Wingdings" panose="05000000000000000000" pitchFamily="2" charset="2"/>
              </a:rPr>
              <a:t>   homelessness, tenements</a:t>
            </a:r>
          </a:p>
          <a:p>
            <a:r>
              <a:rPr lang="en-US" b="0" dirty="0" smtClean="0">
                <a:sym typeface="Wingdings" panose="05000000000000000000" pitchFamily="2" charset="2"/>
              </a:rPr>
              <a:t>-emergence of distinct </a:t>
            </a:r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b="0" dirty="0" smtClean="0">
                <a:sym typeface="Wingdings" panose="05000000000000000000" pitchFamily="2" charset="2"/>
              </a:rPr>
              <a:t>social classes</a:t>
            </a:r>
          </a:p>
          <a:p>
            <a:r>
              <a:rPr lang="en-US" b="0" dirty="0" smtClean="0">
                <a:sym typeface="Wingdings" panose="05000000000000000000" pitchFamily="2" charset="2"/>
              </a:rPr>
              <a:t>-globalization (</a:t>
            </a:r>
            <a:r>
              <a:rPr lang="en-US" b="0" dirty="0" err="1" smtClean="0">
                <a:sym typeface="Wingdings" panose="05000000000000000000" pitchFamily="2" charset="2"/>
              </a:rPr>
              <a:t>dependant</a:t>
            </a:r>
            <a:r>
              <a:rPr lang="en-US" b="0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b="0" dirty="0" smtClean="0">
                <a:sym typeface="Wingdings" panose="05000000000000000000" pitchFamily="2" charset="2"/>
              </a:rPr>
              <a:t>-labor: (child), long hours, </a:t>
            </a:r>
          </a:p>
          <a:p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smtClean="0">
                <a:sym typeface="Wingdings" panose="05000000000000000000" pitchFamily="2" charset="2"/>
              </a:rPr>
              <a:t>    danger</a:t>
            </a:r>
          </a:p>
          <a:p>
            <a:r>
              <a:rPr lang="en-US" b="0" dirty="0" smtClean="0">
                <a:sym typeface="Wingdings" panose="05000000000000000000" pitchFamily="2" charset="2"/>
              </a:rPr>
              <a:t>-no gov’t regulations</a:t>
            </a:r>
            <a:endParaRPr lang="en-US" b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572000" y="1511587"/>
            <a:ext cx="0" cy="413513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4580" name="Picture 4" descr="https://i.ytimg.com/vi/votpmwC25Ek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14" y="3505200"/>
            <a:ext cx="3355098" cy="25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6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 4, 14, &amp; 21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135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The Gilded Age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42938" y="1295400"/>
            <a:ext cx="6900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Individual Think Time</a:t>
            </a:r>
          </a:p>
          <a:p>
            <a:endParaRPr lang="en-US" sz="3200" dirty="0"/>
          </a:p>
          <a:p>
            <a:pPr algn="ctr"/>
            <a:r>
              <a:rPr lang="en-US" sz="3200" dirty="0" smtClean="0"/>
              <a:t>What does gilded mean?</a:t>
            </a:r>
            <a:endParaRPr lang="en-US" sz="3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06080"/>
            <a:ext cx="6181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739206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The Gilded Age</a:t>
            </a:r>
            <a:endParaRPr lang="en-US" alt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4762500" cy="2019300"/>
          </a:xfrm>
          <a:prstGeom prst="rect">
            <a:avLst/>
          </a:prstGeom>
        </p:spPr>
      </p:pic>
      <p:pic>
        <p:nvPicPr>
          <p:cNvPr id="27653" name="Picture 5" descr="http://figures.boundless.com/16382/full/riischildren.j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2796428" cy="43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https://usercontent2.hubstatic.com/12059307_f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3505200" cy="24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Group Research- #s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-income inequality 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-Boss Tweed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-overcrowded cities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-Credit </a:t>
            </a:r>
            <a:r>
              <a:rPr lang="en-US" sz="2800" dirty="0" err="1" smtClean="0">
                <a:sym typeface="Wingdings" panose="05000000000000000000" pitchFamily="2" charset="2"/>
              </a:rPr>
              <a:t>Mobilier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-Whiskey Ring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-Pres. Garfield’s Assassination</a:t>
            </a: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524000"/>
            <a:ext cx="2585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20 minutes to create a poster that explains your topic using sentences, words, pictures or all of the above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9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Gilded Age Problems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0" y="1063435"/>
            <a:ext cx="81257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-immigration/urbanization/Great Migration</a:t>
            </a:r>
            <a:r>
              <a:rPr lang="en-US" dirty="0" smtClean="0">
                <a:sym typeface="Wingdings" panose="05000000000000000000" pitchFamily="2" charset="2"/>
              </a:rPr>
              <a:t> overcrowded cities, pollution, homelessness, disease, violence, crime, etc.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-political machines corruption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-no gov’t regulation of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labor child labor,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dangerous, long hours,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low pay, monopolies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-discrimination (women &amp; 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minorities)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-income inequality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28" y="3352800"/>
            <a:ext cx="367722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54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9938" name="Picture 2" descr="http://www.centerstage.org/portals/23/images/Great-Mi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7" y="838200"/>
            <a:ext cx="7696200" cy="513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Political Machines </a:t>
            </a:r>
            <a:endParaRPr lang="en-US" altLang="en-US" sz="3600" b="1" u="sng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040628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7150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-Boss Tweed, Credit </a:t>
            </a:r>
            <a:r>
              <a:rPr lang="en-US" dirty="0" err="1" smtClean="0"/>
              <a:t>Mobilier</a:t>
            </a:r>
            <a:r>
              <a:rPr lang="en-US" dirty="0" smtClean="0"/>
              <a:t>, Whiskey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381000" y="550553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Progressive Era</a:t>
            </a:r>
            <a:endParaRPr lang="en-US" altLang="en-US" sz="36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623248" y="534537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/>
              <a:t>PROGRESS</a:t>
            </a:r>
            <a:r>
              <a:rPr lang="en-US" sz="4400" dirty="0" smtClean="0"/>
              <a:t>IVE</a:t>
            </a:r>
            <a:endParaRPr lang="en-US" sz="4400" dirty="0"/>
          </a:p>
        </p:txBody>
      </p:sp>
      <p:pic>
        <p:nvPicPr>
          <p:cNvPr id="34818" name="Picture 2" descr="https://murphyprogressivism11.wikispaces.com/file/view/voting.jpg/263074304/209x333/v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7067"/>
            <a:ext cx="19907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a66c7b.medialib.glogster.com/media/e0/e064e10c2a0bd328607d10f1f34612e814ca14aee9807c5c44d5fcb002270d71/child-lab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55" y="714972"/>
            <a:ext cx="2249412" cy="22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armory.newyorkhistorica.netdna-cdn.com/wp-content/uploads/2013/08/86737d_ProgressivePartyReceipt_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060225"/>
            <a:ext cx="3886199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victorsnavasky.com/wp-content/uploads/03_N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45190"/>
            <a:ext cx="3723758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s://encrypted-tbn2.gstatic.com/images?q=tbn:ANd9GcQHUd_8FVZ4HfqPHwwgzcGZjsp5KxShWHgNucoztOBwfoXTsT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83713"/>
            <a:ext cx="2001673" cy="20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ttp://media.gettyimages.com/photos/workman-speaking-to-crowd-outside-ford-plant-during-strike-picture-id506447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60225"/>
            <a:ext cx="1911921" cy="16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https://classconnection.s3.amazonaws.com/109/flashcards/670109/jpeg/131338591377629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27104"/>
            <a:ext cx="191192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2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1800s Time Capsule Project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0" y="1063435"/>
            <a:ext cx="81257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-You will be assigned a character (Asian immigrant, European immigrant, woman, African American, farmer, child, Theodore Roosevelt, or a tycoon).</a:t>
            </a:r>
          </a:p>
          <a:p>
            <a:endParaRPr lang="en-US" dirty="0"/>
          </a:p>
          <a:p>
            <a:r>
              <a:rPr lang="en-US" dirty="0" smtClean="0"/>
              <a:t>-Using the standards and by doing research, you will create a time capsule that describes your experiences in America.</a:t>
            </a:r>
          </a:p>
          <a:p>
            <a:endParaRPr lang="en-US" dirty="0"/>
          </a:p>
          <a:p>
            <a:r>
              <a:rPr lang="en-US" dirty="0" smtClean="0"/>
              <a:t>-You must address all of the standards related to your character.  Write the standard #s on a piece of paper in your capsule.</a:t>
            </a:r>
          </a:p>
          <a:p>
            <a:endParaRPr lang="en-US" dirty="0"/>
          </a:p>
          <a:p>
            <a:r>
              <a:rPr lang="en-US" dirty="0" smtClean="0"/>
              <a:t>-Include photos or artifacts, and at least one first person narrative of your experience.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fld id="{3F559541-3ECC-4345-82C3-73EAEE9DF746}" type="datetime1">
              <a:rPr lang="en-US" altLang="en-US" smtClean="0"/>
              <a:pPr/>
              <a:t>8/14/2016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27908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1583"/>
            <a:ext cx="4895850" cy="346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69826"/>
            <a:ext cx="3295650" cy="231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032568"/>
            <a:ext cx="4333875" cy="198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8" name="Picture 2" descr="C:\Users\goan_r\Desktop\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96436"/>
            <a:ext cx="3390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3013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 </a:t>
            </a:r>
            <a:r>
              <a:rPr lang="en-US" sz="5400" b="1" dirty="0" smtClean="0">
                <a:solidFill>
                  <a:schemeClr val="tx1"/>
                </a:solidFill>
              </a:rPr>
              <a:t>10, 16, 19</a:t>
            </a:r>
            <a:r>
              <a:rPr lang="en-US" sz="5400" b="1" dirty="0" smtClean="0">
                <a:solidFill>
                  <a:schemeClr val="tx1"/>
                </a:solidFill>
              </a:rPr>
              <a:t>, </a:t>
            </a:r>
            <a:r>
              <a:rPr lang="en-US" sz="5400" b="1" dirty="0" smtClean="0">
                <a:solidFill>
                  <a:schemeClr val="tx1"/>
                </a:solidFill>
              </a:rPr>
              <a:t>20, 37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129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37251" y="609599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5 Minute Chalk Talk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55448" y="2209800"/>
            <a:ext cx="7815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Yesterday, we talked about the Gilded Age.  Let’s see if you can remember the social problems Americans faced during the Gilded Age.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34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Gilded Age Problems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0" y="1063435"/>
            <a:ext cx="81257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-immigration/urbanization/Great Migration</a:t>
            </a:r>
            <a:r>
              <a:rPr lang="en-US" dirty="0" smtClean="0">
                <a:sym typeface="Wingdings" panose="05000000000000000000" pitchFamily="2" charset="2"/>
              </a:rPr>
              <a:t> overcrowded cities, pollution, homelessness, disease, violence, crime, etc.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-political machines corruption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-no gov’t regulation of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labor child labor,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dangerous, long hours,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low pay, monopolies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-discrimination (women &amp; 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minorities)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-income inequality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28" y="3352800"/>
            <a:ext cx="367722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381000" y="550553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Progressive Era</a:t>
            </a:r>
            <a:endParaRPr lang="en-US" altLang="en-US" sz="36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623248" y="534537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/>
              <a:t>PROGRESS</a:t>
            </a:r>
            <a:r>
              <a:rPr lang="en-US" sz="4400" dirty="0" smtClean="0"/>
              <a:t>IVE</a:t>
            </a:r>
            <a:endParaRPr lang="en-US" sz="4400" dirty="0"/>
          </a:p>
        </p:txBody>
      </p:sp>
      <p:pic>
        <p:nvPicPr>
          <p:cNvPr id="34818" name="Picture 2" descr="https://murphyprogressivism11.wikispaces.com/file/view/voting.jpg/263074304/209x333/vo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7067"/>
            <a:ext cx="19907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a66c7b.medialib.glogster.com/media/e0/e064e10c2a0bd328607d10f1f34612e814ca14aee9807c5c44d5fcb002270d71/child-lab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55" y="714972"/>
            <a:ext cx="2249412" cy="22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armory.newyorkhistorica.netdna-cdn.com/wp-content/uploads/2013/08/86737d_ProgressivePartyReceipt_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060225"/>
            <a:ext cx="3886199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victorsnavasky.com/wp-content/uploads/03_Na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45190"/>
            <a:ext cx="3723758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s://encrypted-tbn2.gstatic.com/images?q=tbn:ANd9GcQHUd_8FVZ4HfqPHwwgzcGZjsp5KxShWHgNucoztOBwfoXTsT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83713"/>
            <a:ext cx="2001673" cy="20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ttp://media.gettyimages.com/photos/workman-speaking-to-crowd-outside-ford-plant-during-strike-picture-id506447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60225"/>
            <a:ext cx="1911921" cy="16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https://classconnection.s3.amazonaws.com/109/flashcards/670109/jpeg/131338591377629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27104"/>
            <a:ext cx="191192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The People Want Reform!!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-Elections of Teddy Roosevelt &amp; Woodrow Wilson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Teddy’s Square Deal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Wilson’s New Freedom</a:t>
            </a: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9" y="2514600"/>
            <a:ext cx="3997301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76" y="1676400"/>
            <a:ext cx="378384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7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Teddy Roosevelt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Environmentalist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National Parks 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“Trust Buster”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Sherman Anti-Trust Act</a:t>
            </a:r>
            <a:endParaRPr lang="en-US" sz="2800" dirty="0"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879317"/>
            <a:ext cx="781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Pure Food &amp; Drug Act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FDA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Meat Inspection Act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Upton Sinclair</a:t>
            </a:r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55292"/>
            <a:ext cx="2966113" cy="486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94838"/>
            <a:ext cx="4495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Woodrow Wilson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Underwood Tariff (16</a:t>
            </a:r>
            <a:r>
              <a:rPr lang="en-US" sz="2800" baseline="30000" dirty="0" smtClean="0"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ym typeface="Wingdings" panose="05000000000000000000" pitchFamily="2" charset="2"/>
              </a:rPr>
              <a:t> Amendment)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Regulation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Clayton Anti-Trust Ac</a:t>
            </a:r>
            <a:r>
              <a:rPr lang="en-US" sz="2800" dirty="0" smtClean="0">
                <a:sym typeface="Wingdings" panose="05000000000000000000" pitchFamily="2" charset="2"/>
              </a:rPr>
              <a:t>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ym typeface="Wingdings" panose="05000000000000000000" pitchFamily="2" charset="2"/>
              </a:rPr>
              <a:t>Federal Reserve Act</a:t>
            </a:r>
          </a:p>
        </p:txBody>
      </p:sp>
      <p:pic>
        <p:nvPicPr>
          <p:cNvPr id="11266" name="Picture 2" descr="http://www.relatably.com/q/img/woodrow-wilson-quotes/woodrow-wilson-quotes-hd-wallpaper-1-m9fcye6yeahtp0wch0b7lvrwd3bgy1l02q7vryvd8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71376"/>
            <a:ext cx="3352800" cy="42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8/8a/Federal_Reserve_Districts_Map_-_Banks_%26_Branch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6" y="3124200"/>
            <a:ext cx="44196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City Life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97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-caused by immigration, urbanization, &amp; the Great Migration</a:t>
            </a:r>
          </a:p>
          <a:p>
            <a:r>
              <a:rPr lang="en-US" sz="2800" dirty="0" smtClean="0"/>
              <a:t>-cities unprepared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026" name="Picture 2" descr="http://publishing.cdlib.org/ucpressebooks/data/13030/pn/ft4779n9pn/figures/ft4779n9pn_0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514600"/>
            <a:ext cx="3048000" cy="361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eachingushistory.org/images/immigration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600200"/>
            <a:ext cx="5010150" cy="45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1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Fixing City Life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 smtClean="0"/>
              <a:t>-Bessemer </a:t>
            </a:r>
            <a:r>
              <a:rPr lang="en-US" sz="2800" dirty="0" smtClean="0"/>
              <a:t>Process + elevators 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err="1" smtClean="0">
                <a:sym typeface="Wingdings" panose="05000000000000000000" pitchFamily="2" charset="2"/>
              </a:rPr>
              <a:t>skycrapers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-Urban </a:t>
            </a:r>
            <a:r>
              <a:rPr lang="en-US" sz="2800" dirty="0" smtClean="0">
                <a:sym typeface="Wingdings" panose="05000000000000000000" pitchFamily="2" charset="2"/>
              </a:rPr>
              <a:t>planning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84" y="1579313"/>
            <a:ext cx="3298729" cy="43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0" y="3429000"/>
            <a:ext cx="4370913" cy="24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6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305800" cy="685800"/>
          </a:xfrm>
          <a:noFill/>
          <a:ln/>
        </p:spPr>
        <p:txBody>
          <a:bodyPr/>
          <a:lstStyle/>
          <a:p>
            <a:pPr algn="ctr"/>
            <a:r>
              <a:rPr lang="en-US" altLang="en-US" sz="2400" b="1" u="sng" dirty="0" smtClean="0"/>
              <a:t>Pick Sticks Assessment</a:t>
            </a:r>
            <a:r>
              <a:rPr lang="en-US" altLang="en-US" b="1" u="sng" dirty="0" smtClean="0"/>
              <a:t/>
            </a:r>
            <a:br>
              <a:rPr lang="en-US" altLang="en-US" b="1" u="sng" dirty="0" smtClean="0"/>
            </a:br>
            <a:endParaRPr lang="en-US" alt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676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1.) Name two consequences of the Industrial Revolution 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536812" y="29718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2.) Name two positive effects of the Industrial Revolution. </a:t>
            </a:r>
            <a:endParaRPr lang="en-US" sz="2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4191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/>
              <a:t>3.) Create a thesis sentence for this prompt: Was the Industrial Revolution good for America or not?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30656096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Fixing City Life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971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-Tenements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Jacob Riis, How the Other Half Lives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Tenement Act of 1901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-Garbage collection, fire depts.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36348"/>
            <a:ext cx="6781800" cy="28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Violence &amp; Crime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-Alcohol often blamed for violence, crime, &amp; social issues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-Temperance Movement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5" y="2819400"/>
            <a:ext cx="35718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images.tackk.com/mio/14084213/lhw1s8v3/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600199"/>
            <a:ext cx="3804313" cy="474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Prohibition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4201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-Volstead Act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-18</a:t>
            </a:r>
            <a:r>
              <a:rPr lang="en-US" sz="2800" baseline="30000" dirty="0" smtClean="0">
                <a:sym typeface="Wingdings" panose="05000000000000000000" pitchFamily="2" charset="2"/>
              </a:rPr>
              <a:t>th</a:t>
            </a:r>
            <a:r>
              <a:rPr lang="en-US" sz="2800" dirty="0" smtClean="0">
                <a:sym typeface="Wingdings" panose="05000000000000000000" pitchFamily="2" charset="2"/>
              </a:rPr>
              <a:t> Amendment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4" y="2819400"/>
            <a:ext cx="43815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kpbs.media.clients.ellingtoncms.com/img/croppedphotos/2011/09/30/prohib_Leach_t800.jpg?90232451fbcadccc64a17de7521d859a8f8807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2141"/>
            <a:ext cx="3505200" cy="23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humbs3.picclick.com/d/l400/pict/351007001926_/MOONSHINE-LIQUOR-ILLICIT-STILLS-PHOTO-PROHIBITION-ERA-ILLEG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99" y="3678381"/>
            <a:ext cx="3496101" cy="24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Prohibition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4696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-NASCAR, speakeasies, organized crime, poisonings, &amp; the 21</a:t>
            </a:r>
            <a:r>
              <a:rPr lang="en-US" sz="2800" baseline="30000" dirty="0" smtClean="0">
                <a:sym typeface="Wingdings" panose="05000000000000000000" pitchFamily="2" charset="2"/>
              </a:rPr>
              <a:t>st</a:t>
            </a:r>
            <a:r>
              <a:rPr lang="en-US" sz="2800" dirty="0" smtClean="0">
                <a:sym typeface="Wingdings" panose="05000000000000000000" pitchFamily="2" charset="2"/>
              </a:rPr>
              <a:t> Amendment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5122" name="Picture 2" descr="C:\Users\goan_r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1" y="2362200"/>
            <a:ext cx="3489794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8/8c/Al_Capone_in_Flori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26" y="2276025"/>
            <a:ext cx="1768969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ixianaphotos.files.wordpress.com/2010/03/tennessee-moonshiner-2-don-dudenbost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92" y="626967"/>
            <a:ext cx="2577578" cy="347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ruthaboutguns-zippykid.netdna-ssl.com/wp-content/uploads/2015/05/we-want-be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16" y="4153248"/>
            <a:ext cx="4015854" cy="25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kpbs.media.clients.ellingtoncms.com/img/photos/2011/09/30/prohib_farewell_tx700.jpg?8e0a8887e886a6ff6e13ee030987b3616fc57c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54857"/>
            <a:ext cx="4002108" cy="229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Name Cards- Symbols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97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1.) Would Jacob Riis be considered a Social Darwinist or a supporter of Social Gospel?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40840" y="1879277"/>
            <a:ext cx="7897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.) He promised the people a “Square Deal” and was a staunch environmentalist who set up the National Parks Program.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5506" y="3276600"/>
            <a:ext cx="7897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  <a:r>
              <a:rPr lang="en-US" sz="2800" dirty="0" smtClean="0"/>
              <a:t>.) Why was the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Amendment passed?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9389" y="4121497"/>
            <a:ext cx="78971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4.) Why was the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Amendment a failure?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89651" y="4966394"/>
            <a:ext cx="7897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r>
              <a:rPr lang="en-US" sz="2800" dirty="0" smtClean="0"/>
              <a:t>) What was the significance of skyscrapers for cities?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60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23622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Work on Time Capsule</a:t>
            </a:r>
            <a:endParaRPr lang="en-US" alt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34251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9218" name="Picture 2" descr="C:\Users\goan_r\Desktop\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64" y="3815373"/>
            <a:ext cx="2743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0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43013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 12, 13, 15, &amp; 18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86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Labor Regulations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Read the article in your basket.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31291"/>
            <a:ext cx="304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78606"/>
            <a:ext cx="4514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Labor Regulations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48491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-labor unions</a:t>
            </a:r>
          </a:p>
          <a:p>
            <a:endParaRPr lang="en-US" sz="3600" dirty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-Samuel Gompers &amp; Eugene Debs</a:t>
            </a:r>
          </a:p>
          <a:p>
            <a:endParaRPr lang="en-US" sz="3600" dirty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-blacklisting</a:t>
            </a:r>
            <a:endParaRPr lang="en-US" sz="36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202482"/>
            <a:ext cx="44577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cache.boston.com/resize/bonzai-fba/Globe_Photo/2009/01/02/1230952304_8727/539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276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Inventor Facebook project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 will be assigned a famous inventor or civil rights activist from the late 1800s.  You are to create a mock Facebook page for them using the rubric and example as a guideline.</a:t>
            </a:r>
            <a:endParaRPr lang="en-US" sz="32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Strikes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609600"/>
            <a:ext cx="48491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-Coal Creek Labor Saga (Video)</a:t>
            </a:r>
          </a:p>
          <a:p>
            <a:endParaRPr lang="en-US" sz="3600" dirty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-Haymarket Affair</a:t>
            </a:r>
          </a:p>
          <a:p>
            <a:endParaRPr lang="en-US" sz="3600" dirty="0">
              <a:sym typeface="Wingdings" panose="05000000000000000000" pitchFamily="2" charset="2"/>
            </a:endParaRPr>
          </a:p>
          <a:p>
            <a:r>
              <a:rPr lang="en-US" sz="3600" dirty="0" smtClean="0">
                <a:sym typeface="Wingdings" panose="05000000000000000000" pitchFamily="2" charset="2"/>
              </a:rPr>
              <a:t>-Pullman Strike</a:t>
            </a:r>
            <a:endParaRPr lang="en-US" sz="36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02" y="1295400"/>
            <a:ext cx="3909252" cy="310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1" y="4572000"/>
            <a:ext cx="8278149" cy="21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Gov’t Regulation of Business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390763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-Fair Labor Standards Act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-anti-trust laws (Sherman &amp; Clayton)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-minimum wage (states began in early 1900s, federal law not until 1930s)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-collective bargaining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8434" name="Picture 2" descr="http://cdn3.volusion.com/se24p.yhce3/v/vspfiles/photos/FED5320-2.jpg?133475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172142"/>
            <a:ext cx="4038600" cy="52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1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Gov’t Regulation of Business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84415"/>
            <a:ext cx="804954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-farmers vs. banks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-Granger Movement, Populism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-Granger laws that targeted banks,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railroads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-Federal Reserve Act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19458" name="Picture 2" descr="http://faculty.weber.edu/kmackay/1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5" y="4191000"/>
            <a:ext cx="7621137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13" y="1279667"/>
            <a:ext cx="236478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Women’s Rights Quiz- Pick Sticks!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37251" y="1063435"/>
            <a:ext cx="7815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1.) Why is TN often referred to as the “Perfect 36”?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51" y="2209800"/>
            <a:ext cx="7815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2</a:t>
            </a:r>
            <a:r>
              <a:rPr lang="en-US" sz="2800" dirty="0" smtClean="0">
                <a:sym typeface="Wingdings" panose="05000000000000000000" pitchFamily="2" charset="2"/>
              </a:rPr>
              <a:t>.) Who is Harry Burn and why is he important?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51" y="2971800"/>
            <a:ext cx="7815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3</a:t>
            </a:r>
            <a:r>
              <a:rPr lang="en-US" sz="2800" dirty="0" smtClean="0">
                <a:sym typeface="Wingdings" panose="05000000000000000000" pitchFamily="2" charset="2"/>
              </a:rPr>
              <a:t>.) Which of the following is an anti-suffragist: Josephine Pearson or Anne </a:t>
            </a:r>
            <a:r>
              <a:rPr lang="en-US" sz="2800" dirty="0" err="1" smtClean="0">
                <a:sym typeface="Wingdings" panose="05000000000000000000" pitchFamily="2" charset="2"/>
              </a:rPr>
              <a:t>Dalles</a:t>
            </a:r>
            <a:r>
              <a:rPr lang="en-US" sz="2800" dirty="0" smtClean="0">
                <a:sym typeface="Wingdings" panose="05000000000000000000" pitchFamily="2" charset="2"/>
              </a:rPr>
              <a:t> Dudley?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135" y="3962400"/>
            <a:ext cx="7815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4</a:t>
            </a:r>
            <a:r>
              <a:rPr lang="en-US" sz="2800" dirty="0" smtClean="0">
                <a:sym typeface="Wingdings" panose="05000000000000000000" pitchFamily="2" charset="2"/>
              </a:rPr>
              <a:t>.) Which amendment granted women suffrage?</a:t>
            </a: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569794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Margaret Sanger-BC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29718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Time Capsule Project</a:t>
            </a:r>
            <a:endParaRPr lang="en-US" alt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6295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0482" name="Picture 2" descr="C:\Users\goan_r\Desktop\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830638"/>
            <a:ext cx="3390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43013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 </a:t>
            </a:r>
            <a:r>
              <a:rPr lang="en-US" sz="5400" b="1" dirty="0" smtClean="0">
                <a:solidFill>
                  <a:schemeClr val="tx1"/>
                </a:solidFill>
              </a:rPr>
              <a:t>8, 11, 16, &amp; 17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841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Ending Political Machines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84415"/>
            <a:ext cx="80495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-Thomas Nast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-muckrakers: Ida Tarbell, Lincoln Steffens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-17</a:t>
            </a:r>
            <a:r>
              <a:rPr lang="en-US" baseline="30000" dirty="0" smtClean="0">
                <a:sym typeface="Wingdings" panose="05000000000000000000" pitchFamily="2" charset="2"/>
              </a:rPr>
              <a:t>th</a:t>
            </a:r>
            <a:r>
              <a:rPr lang="en-US" dirty="0" smtClean="0">
                <a:sym typeface="Wingdings" panose="05000000000000000000" pitchFamily="2" charset="2"/>
              </a:rPr>
              <a:t> Amendment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-Pendleton Civil Service Act 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1251992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7027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261482" cy="348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7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Giving Power Back to the People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84415"/>
            <a:ext cx="8049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-initiative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-referendum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-recall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23556" name="Picture 4" descr="https://upload.wikimedia.org/wikipedia/commons/e/e2/Boss_Tweed,_N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4575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cdn.c.photoshelter.com/img-get/I0000scFLVIwS3Dk/s/650/650/HW-december-1876-p104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88055"/>
            <a:ext cx="3393743" cy="33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African American Rights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84415"/>
            <a:ext cx="8049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-discrimination: KKK, disenfranchisement laws (poll tax, grandfather clause, literacy tests),  </a:t>
            </a:r>
            <a:r>
              <a:rPr lang="en-US" sz="2800" dirty="0" err="1" smtClean="0"/>
              <a:t>lynchings</a:t>
            </a:r>
            <a:r>
              <a:rPr lang="en-US" sz="2800" dirty="0" smtClean="0"/>
              <a:t>, segregation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-</a:t>
            </a:r>
            <a:r>
              <a:rPr lang="en-US" sz="2800" dirty="0" err="1" smtClean="0">
                <a:sym typeface="Wingdings" panose="05000000000000000000" pitchFamily="2" charset="2"/>
              </a:rPr>
              <a:t>Plessy</a:t>
            </a:r>
            <a:r>
              <a:rPr lang="en-US" sz="2800" dirty="0" smtClean="0">
                <a:sym typeface="Wingdings" panose="05000000000000000000" pitchFamily="2" charset="2"/>
              </a:rPr>
              <a:t> v. Ferguson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42899"/>
            <a:ext cx="3962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91542"/>
            <a:ext cx="4362449" cy="300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25354"/>
            <a:ext cx="3711407" cy="29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04" y="3809016"/>
            <a:ext cx="3298350" cy="22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609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Early Civil Rights Advocates </a:t>
            </a:r>
            <a:endParaRPr lang="en-US" alt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084415"/>
            <a:ext cx="8049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-Booker T. Washington, W.E.B. </a:t>
            </a:r>
            <a:r>
              <a:rPr lang="en-US" sz="2800" dirty="0" err="1" smtClean="0"/>
              <a:t>DuBois</a:t>
            </a:r>
            <a:r>
              <a:rPr lang="en-US" sz="2800" dirty="0" smtClean="0"/>
              <a:t>, &amp; Sojourner Truth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41527"/>
            <a:ext cx="2743200" cy="34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441526"/>
            <a:ext cx="2938462" cy="34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41528"/>
            <a:ext cx="2020775" cy="346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09600" y="17526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Booker T. vs. W.E.B. Thesis/Outline</a:t>
            </a:r>
            <a:endParaRPr lang="en-US" altLang="en-US" sz="3600" b="1" u="sng" dirty="0"/>
          </a:p>
        </p:txBody>
      </p:sp>
      <p:sp>
        <p:nvSpPr>
          <p:cNvPr id="7" name="Date Placeholder 1"/>
          <p:cNvSpPr txBox="1">
            <a:spLocks/>
          </p:cNvSpPr>
          <p:nvPr/>
        </p:nvSpPr>
        <p:spPr bwMode="auto">
          <a:xfrm>
            <a:off x="609600" y="3733800"/>
            <a:ext cx="80772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200" b="1" u="sng" dirty="0" smtClean="0"/>
              <a:t>Stanton v. </a:t>
            </a:r>
            <a:r>
              <a:rPr lang="en-US" altLang="en-US" sz="3200" b="1" u="sng" smtClean="0"/>
              <a:t>Truth Thesis/Outline</a:t>
            </a:r>
            <a:endParaRPr lang="en-US" alt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5419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375048"/>
            <a:ext cx="9243542" cy="460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To complete your journal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entry, answer these questions: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81" y="1752600"/>
            <a:ext cx="8604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What I learned (1-2 sentences)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-Evidence of Mastery: Write a 3 sentence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summary of today’s lesson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6340" y="5791200"/>
            <a:ext cx="4662264" cy="460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** Please rate this lesson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(on a scale of 1-10) on a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small piece of paper and 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place it in the ballot box</a:t>
            </a:r>
          </a:p>
          <a:p>
            <a:pPr>
              <a:spcBef>
                <a:spcPts val="0"/>
              </a:spcBef>
            </a:pPr>
            <a:r>
              <a:rPr lang="en-US" sz="8000" dirty="0" smtClean="0">
                <a:solidFill>
                  <a:schemeClr val="tx1"/>
                </a:solidFill>
              </a:rPr>
              <a:t> before leaving.  If you have any ideas for improvement, please include them. Thank you </a:t>
            </a:r>
            <a:r>
              <a:rPr lang="en-US" sz="8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</a:pPr>
            <a:endParaRPr lang="en-US" sz="96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pic>
        <p:nvPicPr>
          <p:cNvPr id="21506" name="Picture 2" descr="C:\Users\goan_r\Desktop\2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0675"/>
            <a:ext cx="3594926" cy="20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Today’s Standards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5344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US.6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86044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your journal, complete the following: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-put today’s 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standard #s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what you already know about this standard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(2-3 sentences)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-Write the key factors for success (2-3 sentences; </a:t>
            </a:r>
            <a:r>
              <a:rPr lang="en-US" sz="2400" i="1" dirty="0" smtClean="0"/>
              <a:t>What can you do to ensure you master this standard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pPr algn="ctr"/>
            <a:r>
              <a:rPr lang="en-US" sz="2800" b="1" dirty="0" smtClean="0"/>
              <a:t>Be done by 9:10 AM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14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 back to school presentation">
  <a:themeElements>
    <a:clrScheme name="Class Welcome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Class Welco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lass Welcome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Welcome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Welcome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 back to school presentation</Template>
  <TotalTime>2594</TotalTime>
  <Words>2326</Words>
  <Application>Microsoft Office PowerPoint</Application>
  <PresentationFormat>On-screen Show (4:3)</PresentationFormat>
  <Paragraphs>503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Welcome back to school presentation</vt:lpstr>
      <vt:lpstr>Unit 2</vt:lpstr>
      <vt:lpstr>Today’s Standards</vt:lpstr>
      <vt:lpstr>Individual Think Time (2 minutes)</vt:lpstr>
      <vt:lpstr>Pros/Cons of Revolution- Colors (15 min) </vt:lpstr>
      <vt:lpstr>PowerPoint Presentation</vt:lpstr>
      <vt:lpstr>Pick Sticks Assessment </vt:lpstr>
      <vt:lpstr>Inventor Facebook project</vt:lpstr>
      <vt:lpstr>PowerPoint Presentation</vt:lpstr>
      <vt:lpstr>Today’s Standards</vt:lpstr>
      <vt:lpstr>Hot seat! </vt:lpstr>
      <vt:lpstr>Advancements in Transportation</vt:lpstr>
      <vt:lpstr>Advancements in Transportation</vt:lpstr>
      <vt:lpstr>Advancements in Transportation</vt:lpstr>
      <vt:lpstr>Pink Cards! </vt:lpstr>
      <vt:lpstr>Inventor Facebook project</vt:lpstr>
      <vt:lpstr>PowerPoint Presentation</vt:lpstr>
      <vt:lpstr>Today’s Standards</vt:lpstr>
      <vt:lpstr>Ind. Rev. Tycoons</vt:lpstr>
      <vt:lpstr>Advancements in Communication</vt:lpstr>
      <vt:lpstr>Green Cards! </vt:lpstr>
      <vt:lpstr>Inventor Facebook project- Finish today!</vt:lpstr>
      <vt:lpstr>PowerPoint Presentation</vt:lpstr>
      <vt:lpstr>Today’s Standards</vt:lpstr>
      <vt:lpstr>U.S. immigration- late 1800s “old” vs. “New” immigrants</vt:lpstr>
      <vt:lpstr>PowerPoint Presentation</vt:lpstr>
      <vt:lpstr>Old v. New Immigrations </vt:lpstr>
      <vt:lpstr>Why did they come? </vt:lpstr>
      <vt:lpstr>Immigration Stations </vt:lpstr>
      <vt:lpstr>PowerPoint Presentation</vt:lpstr>
      <vt:lpstr>PowerPoint Presentation</vt:lpstr>
      <vt:lpstr>PowerPoint Presentation</vt:lpstr>
      <vt:lpstr>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Yellow Cards </vt:lpstr>
      <vt:lpstr>PowerPoint Presentation</vt:lpstr>
      <vt:lpstr>PowerPoint Presentation</vt:lpstr>
      <vt:lpstr>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HCDE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GOAN RACHEL</dc:creator>
  <cp:lastModifiedBy>GOAN RACHEL</cp:lastModifiedBy>
  <cp:revision>49</cp:revision>
  <cp:lastPrinted>1996-03-19T21:02:48Z</cp:lastPrinted>
  <dcterms:created xsi:type="dcterms:W3CDTF">2016-08-11T01:28:43Z</dcterms:created>
  <dcterms:modified xsi:type="dcterms:W3CDTF">2016-08-14T21:11:25Z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TC010183871033</vt:lpwstr>
  </property>
</Properties>
</file>