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9"/>
  </p:notesMasterIdLst>
  <p:sldIdLst>
    <p:sldId id="347" r:id="rId2"/>
    <p:sldId id="348" r:id="rId3"/>
    <p:sldId id="349" r:id="rId4"/>
    <p:sldId id="350" r:id="rId5"/>
    <p:sldId id="351" r:id="rId6"/>
    <p:sldId id="352" r:id="rId7"/>
    <p:sldId id="353" r:id="rId8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E9BEFC2-3480-445B-B142-03BF65C0DC9C}">
  <a:tblStyle styleId="{1E9BEFC2-3480-445B-B142-03BF65C0DC9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Shape 73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Shape 7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Shape 74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Shape 7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Shape 75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Shape 7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Shape 75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8" name="Shape 7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Shape 76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" name="Shape 7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Shape 76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" name="Shape 7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Shape 77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Shape 7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2171700" y="764372"/>
            <a:ext cx="6377939" cy="129302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594360" y="2194559"/>
            <a:ext cx="7955280" cy="406907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889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6412230" y="6356351"/>
            <a:ext cx="21374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594360" y="6355846"/>
            <a:ext cx="56807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572250" y="381001"/>
            <a:ext cx="197738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Name Card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Shape 96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995862"/>
            <a:ext cx="9144000" cy="1862137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685800" y="1124701"/>
            <a:ext cx="7774781" cy="251183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791" y="3648316"/>
            <a:ext cx="7773608" cy="99988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dt" idx="10"/>
          </p:nvPr>
        </p:nvSpPr>
        <p:spPr>
          <a:xfrm>
            <a:off x="5562176" y="378884"/>
            <a:ext cx="218313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ftr" idx="11"/>
          </p:nvPr>
        </p:nvSpPr>
        <p:spPr>
          <a:xfrm>
            <a:off x="594360" y="378884"/>
            <a:ext cx="483065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7882465" y="381001"/>
            <a:ext cx="66717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2171700" y="762000"/>
            <a:ext cx="6377938" cy="130386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594360" y="2202080"/>
            <a:ext cx="2560319" cy="6173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2"/>
          </p:nvPr>
        </p:nvSpPr>
        <p:spPr>
          <a:xfrm>
            <a:off x="594360" y="2904564"/>
            <a:ext cx="2560319" cy="335907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3"/>
          </p:nvPr>
        </p:nvSpPr>
        <p:spPr>
          <a:xfrm>
            <a:off x="3302237" y="2201333"/>
            <a:ext cx="2560319" cy="62653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4"/>
          </p:nvPr>
        </p:nvSpPr>
        <p:spPr>
          <a:xfrm>
            <a:off x="3300780" y="2904067"/>
            <a:ext cx="2560319" cy="335957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5"/>
          </p:nvPr>
        </p:nvSpPr>
        <p:spPr>
          <a:xfrm>
            <a:off x="5989319" y="2192866"/>
            <a:ext cx="2560319" cy="62653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6"/>
          </p:nvPr>
        </p:nvSpPr>
        <p:spPr>
          <a:xfrm>
            <a:off x="5989319" y="2904564"/>
            <a:ext cx="2560319" cy="335907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dt" idx="10"/>
          </p:nvPr>
        </p:nvSpPr>
        <p:spPr>
          <a:xfrm>
            <a:off x="6412230" y="6356351"/>
            <a:ext cx="21374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ftr" idx="11"/>
          </p:nvPr>
        </p:nvSpPr>
        <p:spPr>
          <a:xfrm>
            <a:off x="594360" y="6355846"/>
            <a:ext cx="56807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6572250" y="381001"/>
            <a:ext cx="197738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Picture Colum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2171701" y="762000"/>
            <a:ext cx="6381983" cy="129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594360" y="4113339"/>
            <a:ext cx="2560319" cy="68276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6" name="Shape 116"/>
          <p:cNvSpPr>
            <a:spLocks noGrp="1"/>
          </p:cNvSpPr>
          <p:nvPr>
            <p:ph type="pic" idx="2"/>
          </p:nvPr>
        </p:nvSpPr>
        <p:spPr>
          <a:xfrm>
            <a:off x="594360" y="2331719"/>
            <a:ext cx="2560319" cy="15073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799" dist="50800" dir="5400000" algn="tl" rotWithShape="0">
              <a:srgbClr val="000000">
                <a:alpha val="42745"/>
              </a:srgbClr>
            </a:outerShdw>
          </a:effectLst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3"/>
          </p:nvPr>
        </p:nvSpPr>
        <p:spPr>
          <a:xfrm>
            <a:off x="594360" y="4796103"/>
            <a:ext cx="2560319" cy="146753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4"/>
          </p:nvPr>
        </p:nvSpPr>
        <p:spPr>
          <a:xfrm>
            <a:off x="3291873" y="4113339"/>
            <a:ext cx="2560319" cy="68276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pic" idx="5"/>
          </p:nvPr>
        </p:nvSpPr>
        <p:spPr>
          <a:xfrm>
            <a:off x="3291871" y="2331719"/>
            <a:ext cx="2560319" cy="150986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799" dist="50800" dir="5400000" algn="tl" rotWithShape="0">
              <a:srgbClr val="000000">
                <a:alpha val="42745"/>
              </a:srgbClr>
            </a:outerShdw>
          </a:effectLst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6"/>
          </p:nvPr>
        </p:nvSpPr>
        <p:spPr>
          <a:xfrm>
            <a:off x="3290857" y="4796101"/>
            <a:ext cx="2560319" cy="146753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7"/>
          </p:nvPr>
        </p:nvSpPr>
        <p:spPr>
          <a:xfrm>
            <a:off x="5993364" y="4113339"/>
            <a:ext cx="2560319" cy="68276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2" name="Shape 122"/>
          <p:cNvSpPr>
            <a:spLocks noGrp="1"/>
          </p:cNvSpPr>
          <p:nvPr>
            <p:ph type="pic" idx="8"/>
          </p:nvPr>
        </p:nvSpPr>
        <p:spPr>
          <a:xfrm>
            <a:off x="5993364" y="2331721"/>
            <a:ext cx="2560319" cy="1508919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799" dist="50800" dir="5400000" algn="tl" rotWithShape="0">
              <a:srgbClr val="000000">
                <a:alpha val="42745"/>
              </a:srgbClr>
            </a:outerShdw>
          </a:effectLst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9"/>
          </p:nvPr>
        </p:nvSpPr>
        <p:spPr>
          <a:xfrm>
            <a:off x="5993271" y="4796100"/>
            <a:ext cx="2560319" cy="146753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dt" idx="10"/>
          </p:nvPr>
        </p:nvSpPr>
        <p:spPr>
          <a:xfrm>
            <a:off x="6412230" y="6356351"/>
            <a:ext cx="21374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ftr" idx="11"/>
          </p:nvPr>
        </p:nvSpPr>
        <p:spPr>
          <a:xfrm>
            <a:off x="594360" y="6355846"/>
            <a:ext cx="56807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6572250" y="381001"/>
            <a:ext cx="197738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2171700" y="764372"/>
            <a:ext cx="6377939" cy="129302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 rot="5400000">
            <a:off x="2537459" y="251459"/>
            <a:ext cx="4069079" cy="795528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889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dt" idx="10"/>
          </p:nvPr>
        </p:nvSpPr>
        <p:spPr>
          <a:xfrm>
            <a:off x="6412230" y="6356351"/>
            <a:ext cx="21374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ftr" idx="11"/>
          </p:nvPr>
        </p:nvSpPr>
        <p:spPr>
          <a:xfrm>
            <a:off x="594360" y="6355846"/>
            <a:ext cx="56807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6572250" y="381001"/>
            <a:ext cx="197738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>
  <p:cSld name="Vertical Title and 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Shape 134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995862"/>
            <a:ext cx="9144000" cy="1862137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 rot="5400000">
            <a:off x="5653777" y="2099995"/>
            <a:ext cx="4248674" cy="15430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 rot="5400000">
            <a:off x="1608511" y="-268025"/>
            <a:ext cx="4249732" cy="627803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889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dt" idx="10"/>
          </p:nvPr>
        </p:nvSpPr>
        <p:spPr>
          <a:xfrm>
            <a:off x="5562176" y="381001"/>
            <a:ext cx="218313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ftr" idx="11"/>
          </p:nvPr>
        </p:nvSpPr>
        <p:spPr>
          <a:xfrm>
            <a:off x="594360" y="381001"/>
            <a:ext cx="483065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7882465" y="381001"/>
            <a:ext cx="66717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Shape 35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995862"/>
            <a:ext cx="9144000" cy="1862137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594360" y="753533"/>
            <a:ext cx="7955280" cy="280193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5562176" y="381001"/>
            <a:ext cx="218313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594360" y="381001"/>
            <a:ext cx="483065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7882465" y="381001"/>
            <a:ext cx="667172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171700" y="764372"/>
            <a:ext cx="6377939" cy="129302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594360" y="2194559"/>
            <a:ext cx="3910578" cy="406907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889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642098" y="2194559"/>
            <a:ext cx="3907540" cy="406907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889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6412230" y="6356351"/>
            <a:ext cx="21374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594360" y="6355846"/>
            <a:ext cx="56807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6572250" y="381001"/>
            <a:ext cx="197738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2171700" y="762000"/>
            <a:ext cx="6377939" cy="129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821279" y="2183801"/>
            <a:ext cx="3683658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594358" y="3132666"/>
            <a:ext cx="3910578" cy="313097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889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3"/>
          </p:nvPr>
        </p:nvSpPr>
        <p:spPr>
          <a:xfrm>
            <a:off x="4869017" y="2183801"/>
            <a:ext cx="3680620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4"/>
          </p:nvPr>
        </p:nvSpPr>
        <p:spPr>
          <a:xfrm>
            <a:off x="4642098" y="3132666"/>
            <a:ext cx="3907541" cy="313097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889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6412230" y="6356351"/>
            <a:ext cx="21374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594360" y="6355846"/>
            <a:ext cx="56807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72250" y="381001"/>
            <a:ext cx="197738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594360" y="1524000"/>
            <a:ext cx="3086099" cy="1600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886200" y="746760"/>
            <a:ext cx="4663439" cy="551688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228600" marR="0" lvl="0" indent="-889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594360" y="3124200"/>
            <a:ext cx="3086099" cy="313943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6412230" y="6356351"/>
            <a:ext cx="21374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594360" y="6355846"/>
            <a:ext cx="56807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72250" y="381001"/>
            <a:ext cx="197738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594360" y="1524000"/>
            <a:ext cx="4075729" cy="1600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4877523" y="751241"/>
            <a:ext cx="3674234" cy="55123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594360" y="3124200"/>
            <a:ext cx="4075729" cy="313943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6412230" y="6356351"/>
            <a:ext cx="21374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594360" y="6355846"/>
            <a:ext cx="56807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72250" y="381001"/>
            <a:ext cx="197738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noramic Picture with 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594354" y="4697360"/>
            <a:ext cx="7956481" cy="81935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pic" idx="2"/>
          </p:nvPr>
        </p:nvSpPr>
        <p:spPr>
          <a:xfrm>
            <a:off x="594354" y="977034"/>
            <a:ext cx="7950259" cy="340697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594360" y="5516716"/>
            <a:ext cx="7955280" cy="74692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6412230" y="6356351"/>
            <a:ext cx="21374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594360" y="6355846"/>
            <a:ext cx="56807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72250" y="381001"/>
            <a:ext cx="197738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and Ca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Shape 79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995862"/>
            <a:ext cx="9144000" cy="1862137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594360" y="753533"/>
            <a:ext cx="7955280" cy="280246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3649133"/>
            <a:ext cx="7772400" cy="133085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5562176" y="381001"/>
            <a:ext cx="218313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594360" y="381001"/>
            <a:ext cx="483065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7882465" y="381001"/>
            <a:ext cx="66717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Quote with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hape 86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995862"/>
            <a:ext cx="9144000" cy="1862137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768350" y="753533"/>
            <a:ext cx="7613649" cy="275623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977899" y="3509767"/>
            <a:ext cx="7194552" cy="44444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2"/>
          </p:nvPr>
        </p:nvSpPr>
        <p:spPr>
          <a:xfrm>
            <a:off x="685800" y="4174596"/>
            <a:ext cx="7778752" cy="82126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5562176" y="381001"/>
            <a:ext cx="218313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594360" y="379437"/>
            <a:ext cx="483065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7882465" y="381001"/>
            <a:ext cx="66717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" name="Shape 93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entury Gothic"/>
              <a:buNone/>
            </a:pPr>
            <a:r>
              <a:rPr lang="en-US" sz="8000" b="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8146732" y="3021330"/>
            <a:ext cx="457200" cy="58477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lt1"/>
              </a:buClr>
              <a:buSzPct val="25000"/>
              <a:buFont typeface="Century Gothic"/>
              <a:buNone/>
            </a:pPr>
            <a:r>
              <a:rPr lang="en-US" sz="8000" b="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 descr="C0-HD-TOP.png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0" y="0"/>
            <a:ext cx="9144000" cy="10810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2171700" y="764372"/>
            <a:ext cx="6377939" cy="129302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594360" y="2194559"/>
            <a:ext cx="7955280" cy="406907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889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dt" idx="10"/>
          </p:nvPr>
        </p:nvSpPr>
        <p:spPr>
          <a:xfrm>
            <a:off x="6412230" y="6356351"/>
            <a:ext cx="21374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ftr" idx="11"/>
          </p:nvPr>
        </p:nvSpPr>
        <p:spPr>
          <a:xfrm>
            <a:off x="594360" y="6355846"/>
            <a:ext cx="56807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6572250" y="381001"/>
            <a:ext cx="197738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1" name="Shape 7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950" y="2033587"/>
            <a:ext cx="7810500" cy="340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Shape 746"/>
          <p:cNvSpPr txBox="1">
            <a:spLocks noGrp="1"/>
          </p:cNvSpPr>
          <p:nvPr>
            <p:ph type="title"/>
          </p:nvPr>
        </p:nvSpPr>
        <p:spPr>
          <a:xfrm>
            <a:off x="2062425" y="764372"/>
            <a:ext cx="6378000" cy="1293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6000" b="1">
                <a:solidFill>
                  <a:srgbClr val="FFFF00"/>
                </a:solidFill>
              </a:rPr>
              <a:t>CUPS</a:t>
            </a:r>
          </a:p>
        </p:txBody>
      </p:sp>
      <p:sp>
        <p:nvSpPr>
          <p:cNvPr id="747" name="Shape 747"/>
          <p:cNvSpPr txBox="1">
            <a:spLocks noGrp="1"/>
          </p:cNvSpPr>
          <p:nvPr>
            <p:ph type="body" idx="1"/>
          </p:nvPr>
        </p:nvSpPr>
        <p:spPr>
          <a:xfrm>
            <a:off x="182225" y="1967000"/>
            <a:ext cx="8367600" cy="4144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 sz="3600"/>
          </a:p>
          <a:p>
            <a:pPr marL="457200" lvl="0" indent="-533400" rtl="0">
              <a:spcBef>
                <a:spcPts val="0"/>
              </a:spcBef>
              <a:buSzPct val="100000"/>
            </a:pPr>
            <a:r>
              <a:rPr lang="en-US" sz="4800">
                <a:solidFill>
                  <a:srgbClr val="FFFF00"/>
                </a:solidFill>
              </a:rPr>
              <a:t>C</a:t>
            </a:r>
            <a:r>
              <a:rPr lang="en-US" sz="4800"/>
              <a:t>apitalization</a:t>
            </a:r>
          </a:p>
          <a:p>
            <a:pPr marL="457200" marR="0" lvl="0" indent="-533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</a:pPr>
            <a:r>
              <a:rPr lang="en-US" sz="4800">
                <a:solidFill>
                  <a:srgbClr val="FFFF00"/>
                </a:solidFill>
              </a:rPr>
              <a:t>U</a:t>
            </a:r>
            <a:r>
              <a:rPr lang="en-US" sz="4800"/>
              <a:t>sage</a:t>
            </a:r>
          </a:p>
          <a:p>
            <a:pPr marL="457200" marR="0" lvl="0" indent="-533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</a:pPr>
            <a:r>
              <a:rPr lang="en-US" sz="4800">
                <a:solidFill>
                  <a:srgbClr val="FFFF00"/>
                </a:solidFill>
              </a:rPr>
              <a:t>P</a:t>
            </a:r>
            <a:r>
              <a:rPr lang="en-US" sz="4800"/>
              <a:t>unctuation</a:t>
            </a:r>
          </a:p>
          <a:p>
            <a:pPr marL="457200" marR="0" lvl="0" indent="-533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</a:pPr>
            <a:r>
              <a:rPr lang="en-US" sz="4800">
                <a:solidFill>
                  <a:srgbClr val="FFFF00"/>
                </a:solidFill>
              </a:rPr>
              <a:t>S</a:t>
            </a:r>
            <a:r>
              <a:rPr lang="en-US" sz="4800"/>
              <a:t>pelling</a:t>
            </a:r>
          </a:p>
        </p:txBody>
      </p:sp>
      <p:pic>
        <p:nvPicPr>
          <p:cNvPr id="748" name="Shape 7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9299" y="2301549"/>
            <a:ext cx="3625249" cy="423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Shape 753"/>
          <p:cNvSpPr txBox="1">
            <a:spLocks noGrp="1"/>
          </p:cNvSpPr>
          <p:nvPr>
            <p:ph type="title"/>
          </p:nvPr>
        </p:nvSpPr>
        <p:spPr>
          <a:xfrm>
            <a:off x="2062425" y="383372"/>
            <a:ext cx="6378000" cy="1293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6000" b="1">
                <a:solidFill>
                  <a:srgbClr val="FFFF00"/>
                </a:solidFill>
              </a:rPr>
              <a:t>Capitalization</a:t>
            </a:r>
          </a:p>
        </p:txBody>
      </p:sp>
      <p:sp>
        <p:nvSpPr>
          <p:cNvPr id="754" name="Shape 754"/>
          <p:cNvSpPr txBox="1">
            <a:spLocks noGrp="1"/>
          </p:cNvSpPr>
          <p:nvPr>
            <p:ph type="body" idx="1"/>
          </p:nvPr>
        </p:nvSpPr>
        <p:spPr>
          <a:xfrm>
            <a:off x="594350" y="1576999"/>
            <a:ext cx="7955400" cy="4534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3600"/>
              <a:t>What should be capitalized?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</a:pPr>
            <a:r>
              <a:rPr lang="en-US" sz="3600"/>
              <a:t>First word in a sentence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</a:pPr>
            <a:r>
              <a:rPr lang="en-US" sz="3600"/>
              <a:t>Proper Nouns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</a:pPr>
            <a:r>
              <a:rPr lang="en-US" sz="3600"/>
              <a:t>The pronoun “I”</a:t>
            </a:r>
          </a:p>
          <a:p>
            <a:pPr marL="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3600"/>
          </a:p>
        </p:txBody>
      </p:sp>
      <p:graphicFrame>
        <p:nvGraphicFramePr>
          <p:cNvPr id="755" name="Shape 755"/>
          <p:cNvGraphicFramePr/>
          <p:nvPr/>
        </p:nvGraphicFramePr>
        <p:xfrm>
          <a:off x="952500" y="4377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{1E9BEFC2-3480-445B-B142-03BF65C0DC9C}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5575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3600">
                          <a:solidFill>
                            <a:schemeClr val="lt1"/>
                          </a:solidFill>
                        </a:rPr>
                        <a:t>Yes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3600">
                          <a:solidFill>
                            <a:schemeClr val="lt1"/>
                          </a:solidFill>
                        </a:rPr>
                        <a:t>No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38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sz="3000">
                          <a:solidFill>
                            <a:schemeClr val="lt1"/>
                          </a:solidFill>
                        </a:rPr>
                        <a:t>Billy and I went to Target to buy a toy.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sz="3000">
                          <a:solidFill>
                            <a:schemeClr val="lt1"/>
                          </a:solidFill>
                        </a:rPr>
                        <a:t>billy and i went to target to buy a toy.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Shape 760"/>
          <p:cNvSpPr txBox="1">
            <a:spLocks noGrp="1"/>
          </p:cNvSpPr>
          <p:nvPr>
            <p:ph type="title"/>
          </p:nvPr>
        </p:nvSpPr>
        <p:spPr>
          <a:xfrm>
            <a:off x="2245675" y="1069175"/>
            <a:ext cx="6728100" cy="1293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6000" b="1">
                <a:solidFill>
                  <a:srgbClr val="FFFF00"/>
                </a:solidFill>
              </a:rPr>
              <a:t>Usage/Grammar</a:t>
            </a:r>
          </a:p>
        </p:txBody>
      </p:sp>
      <p:sp>
        <p:nvSpPr>
          <p:cNvPr id="761" name="Shape 761"/>
          <p:cNvSpPr txBox="1">
            <a:spLocks noGrp="1"/>
          </p:cNvSpPr>
          <p:nvPr>
            <p:ph type="body" idx="1"/>
          </p:nvPr>
        </p:nvSpPr>
        <p:spPr>
          <a:xfrm>
            <a:off x="670550" y="2643799"/>
            <a:ext cx="7955400" cy="4534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3600"/>
              <a:t>Do my sentences make sense?</a:t>
            </a:r>
          </a:p>
          <a:p>
            <a:pPr marL="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3600"/>
          </a:p>
          <a:p>
            <a:pPr marL="457200" marR="0" lvl="0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</a:pPr>
            <a:r>
              <a:rPr lang="en-US" sz="3600"/>
              <a:t>Subject-Verb agreement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</a:pPr>
            <a:r>
              <a:rPr lang="en-US" sz="3600"/>
              <a:t>POV consistent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</a:pPr>
            <a:r>
              <a:rPr lang="en-US" sz="3600"/>
              <a:t>The correct homophone</a:t>
            </a:r>
          </a:p>
          <a:p>
            <a:pPr marL="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3600"/>
          </a:p>
          <a:p>
            <a:pPr marL="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3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Shape 766"/>
          <p:cNvSpPr txBox="1">
            <a:spLocks noGrp="1"/>
          </p:cNvSpPr>
          <p:nvPr>
            <p:ph type="title"/>
          </p:nvPr>
        </p:nvSpPr>
        <p:spPr>
          <a:xfrm>
            <a:off x="2245675" y="383375"/>
            <a:ext cx="6728100" cy="1293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6000" b="1">
                <a:solidFill>
                  <a:srgbClr val="FFFF00"/>
                </a:solidFill>
              </a:rPr>
              <a:t>Punctuation</a:t>
            </a:r>
          </a:p>
        </p:txBody>
      </p:sp>
      <p:sp>
        <p:nvSpPr>
          <p:cNvPr id="767" name="Shape 767"/>
          <p:cNvSpPr txBox="1">
            <a:spLocks noGrp="1"/>
          </p:cNvSpPr>
          <p:nvPr>
            <p:ph type="body" idx="1"/>
          </p:nvPr>
        </p:nvSpPr>
        <p:spPr>
          <a:xfrm>
            <a:off x="670550" y="1576999"/>
            <a:ext cx="7955400" cy="4534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3600"/>
              <a:t>Do I have the correct punctuation?</a:t>
            </a:r>
          </a:p>
          <a:p>
            <a:pPr marL="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800"/>
          </a:p>
          <a:p>
            <a:pPr marL="457200" marR="0" lvl="0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</a:pPr>
            <a:r>
              <a:rPr lang="en-US" sz="3600"/>
              <a:t>Periods, question marks, exclamation mark, and commas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</a:pPr>
            <a:r>
              <a:rPr lang="en-US" sz="3600"/>
              <a:t>Dialogue has quotation marks and each speaker has their own paragraph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</a:pPr>
            <a:r>
              <a:rPr lang="en-US" sz="3600"/>
              <a:t>Paragraphs are indented</a:t>
            </a:r>
          </a:p>
          <a:p>
            <a:pPr marL="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3600"/>
          </a:p>
          <a:p>
            <a:pPr marL="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3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Shape 772"/>
          <p:cNvSpPr txBox="1">
            <a:spLocks noGrp="1"/>
          </p:cNvSpPr>
          <p:nvPr>
            <p:ph type="title"/>
          </p:nvPr>
        </p:nvSpPr>
        <p:spPr>
          <a:xfrm>
            <a:off x="1940875" y="383375"/>
            <a:ext cx="6728100" cy="1293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6000" b="1">
                <a:solidFill>
                  <a:srgbClr val="FFFF00"/>
                </a:solidFill>
              </a:rPr>
              <a:t>Spelling</a:t>
            </a:r>
          </a:p>
        </p:txBody>
      </p:sp>
      <p:sp>
        <p:nvSpPr>
          <p:cNvPr id="773" name="Shape 773"/>
          <p:cNvSpPr txBox="1">
            <a:spLocks noGrp="1"/>
          </p:cNvSpPr>
          <p:nvPr>
            <p:ph type="body" idx="1"/>
          </p:nvPr>
        </p:nvSpPr>
        <p:spPr>
          <a:xfrm>
            <a:off x="200425" y="1676375"/>
            <a:ext cx="8425500" cy="443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3600"/>
              <a:t>Are my words spelled correctly?</a:t>
            </a:r>
          </a:p>
          <a:p>
            <a:pPr marL="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3600"/>
          </a:p>
          <a:p>
            <a:pPr marL="457200" marR="0" lvl="0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</a:pPr>
            <a:r>
              <a:rPr lang="en-US" sz="3600"/>
              <a:t>use a dictionary to make sure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</a:pPr>
            <a:r>
              <a:rPr lang="en-US" sz="3600"/>
              <a:t>the correct homophone is used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</a:pPr>
            <a:r>
              <a:rPr lang="en-US" sz="3600"/>
              <a:t>be sure to read carefully; it may </a:t>
            </a:r>
          </a:p>
          <a:p>
            <a:pPr marL="0" marR="0" lvl="0" indent="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3600"/>
              <a:t>have been an accident</a:t>
            </a:r>
          </a:p>
          <a:p>
            <a:pPr marL="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3600"/>
          </a:p>
          <a:p>
            <a:pPr marL="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3600"/>
          </a:p>
          <a:p>
            <a:pPr marL="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3600"/>
          </a:p>
        </p:txBody>
      </p:sp>
      <p:pic>
        <p:nvPicPr>
          <p:cNvPr id="774" name="Shape 7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3073" y="4888126"/>
            <a:ext cx="2650700" cy="1763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Shape 779"/>
          <p:cNvSpPr txBox="1">
            <a:spLocks noGrp="1"/>
          </p:cNvSpPr>
          <p:nvPr>
            <p:ph type="body" idx="1"/>
          </p:nvPr>
        </p:nvSpPr>
        <p:spPr>
          <a:xfrm>
            <a:off x="182225" y="807925"/>
            <a:ext cx="8797800" cy="5734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3600"/>
              <a:t>Read very carefully through your paper.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3600"/>
              <a:t>Sometimes, it helps to read your sentences one by one.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3600"/>
              <a:t>As you read, think about CUPS.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3600"/>
              <a:t>You may correct </a:t>
            </a:r>
          </a:p>
          <a:p>
            <a:pPr marL="0" marR="0" lvl="0" indent="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3600"/>
              <a:t>by putting one line </a:t>
            </a:r>
          </a:p>
          <a:p>
            <a:pPr marL="45720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3600"/>
              <a:t>through it, or you may</a:t>
            </a:r>
          </a:p>
          <a:p>
            <a:pPr marL="45720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3600"/>
              <a:t>erase and rewrite it.</a:t>
            </a:r>
          </a:p>
        </p:txBody>
      </p:sp>
      <p:pic>
        <p:nvPicPr>
          <p:cNvPr id="780" name="Shape 7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600" y="3922125"/>
            <a:ext cx="3174000" cy="238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rgbClr val="000000"/>
      </a:dk1>
      <a:lt1>
        <a:srgbClr val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</Words>
  <Application>Microsoft Office PowerPoint</Application>
  <PresentationFormat>On-screen Show (4:3)</PresentationFormat>
  <Paragraphs>42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Vapor Trail</vt:lpstr>
      <vt:lpstr>PowerPoint Presentation</vt:lpstr>
      <vt:lpstr>CUPS</vt:lpstr>
      <vt:lpstr>Capitalization</vt:lpstr>
      <vt:lpstr>Usage/Grammar</vt:lpstr>
      <vt:lpstr>Punctuation</vt:lpstr>
      <vt:lpstr>Spelling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Howard Cheryl</dc:creator>
  <cp:lastModifiedBy>Howard Cheryl</cp:lastModifiedBy>
  <cp:revision>1</cp:revision>
  <dcterms:modified xsi:type="dcterms:W3CDTF">2017-09-24T20:33:53Z</dcterms:modified>
</cp:coreProperties>
</file>