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4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5932169" y="4323844"/>
            <a:ext cx="229742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914400" y="4323846"/>
            <a:ext cx="488061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057900" y="1430866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94360" y="753533"/>
            <a:ext cx="7955280" cy="2802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3649133"/>
            <a:ext cx="7772400" cy="1330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768350" y="753533"/>
            <a:ext cx="7613649" cy="27562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77899" y="3509767"/>
            <a:ext cx="7194552" cy="444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85800" y="4174596"/>
            <a:ext cx="7778752" cy="8212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594360" y="379437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8146732" y="302133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85800" y="1124701"/>
            <a:ext cx="7774781" cy="25118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791" y="3648316"/>
            <a:ext cx="7773608" cy="9998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5562176" y="37888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594360" y="378884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377938" cy="13038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94360" y="2202080"/>
            <a:ext cx="2560319" cy="617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594360" y="2904564"/>
            <a:ext cx="2560319" cy="335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3302237" y="2201333"/>
            <a:ext cx="2560319" cy="626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3300780" y="2904067"/>
            <a:ext cx="2560319" cy="3359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5989319" y="2192866"/>
            <a:ext cx="2560319" cy="626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5989319" y="2904564"/>
            <a:ext cx="2560319" cy="335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171701" y="762000"/>
            <a:ext cx="6381983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594360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2"/>
          </p:nvPr>
        </p:nvSpPr>
        <p:spPr>
          <a:xfrm>
            <a:off x="594360" y="2331719"/>
            <a:ext cx="2560319" cy="15073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3"/>
          </p:nvPr>
        </p:nvSpPr>
        <p:spPr>
          <a:xfrm>
            <a:off x="594360" y="4796103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4"/>
          </p:nvPr>
        </p:nvSpPr>
        <p:spPr>
          <a:xfrm>
            <a:off x="3291873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5"/>
          </p:nvPr>
        </p:nvSpPr>
        <p:spPr>
          <a:xfrm>
            <a:off x="3291871" y="2331719"/>
            <a:ext cx="2560319" cy="15098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6"/>
          </p:nvPr>
        </p:nvSpPr>
        <p:spPr>
          <a:xfrm>
            <a:off x="3290857" y="4796101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7"/>
          </p:nvPr>
        </p:nvSpPr>
        <p:spPr>
          <a:xfrm>
            <a:off x="5993364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8"/>
          </p:nvPr>
        </p:nvSpPr>
        <p:spPr>
          <a:xfrm>
            <a:off x="5993364" y="2331721"/>
            <a:ext cx="2560319" cy="150891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9"/>
          </p:nvPr>
        </p:nvSpPr>
        <p:spPr>
          <a:xfrm>
            <a:off x="5993271" y="4796100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2537459" y="251459"/>
            <a:ext cx="4069079" cy="7955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 rot="5400000">
            <a:off x="5653777" y="2099995"/>
            <a:ext cx="4248674" cy="1543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 rot="5400000">
            <a:off x="1608511" y="-268025"/>
            <a:ext cx="4249732" cy="62780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795528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594360" y="753533"/>
            <a:ext cx="7955280" cy="28019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3910578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2098" y="2194559"/>
            <a:ext cx="390754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37793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21279" y="2183801"/>
            <a:ext cx="368365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594358" y="3132666"/>
            <a:ext cx="3910578" cy="31309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869017" y="2183801"/>
            <a:ext cx="368062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2098" y="3132666"/>
            <a:ext cx="3907541" cy="31309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3086099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86200" y="746760"/>
            <a:ext cx="4663439" cy="55168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594360" y="3124200"/>
            <a:ext cx="3086099" cy="313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4075729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4877523" y="751241"/>
            <a:ext cx="3674234" cy="5512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94360" y="3124200"/>
            <a:ext cx="4075729" cy="313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594354" y="4697360"/>
            <a:ext cx="7956481" cy="8193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594354" y="977034"/>
            <a:ext cx="7950259" cy="34069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594360" y="5516716"/>
            <a:ext cx="7955280" cy="7469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C0-HD-TOP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795528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875" y="1256883"/>
            <a:ext cx="6508250" cy="434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1200550" y="690725"/>
            <a:ext cx="77463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5500" b="1">
                <a:solidFill>
                  <a:srgbClr val="FFFF00"/>
                </a:solidFill>
              </a:rPr>
              <a:t>Mood and Time Lead</a:t>
            </a:r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485100" y="2697150"/>
            <a:ext cx="8173800" cy="383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800"/>
              <a:t>“It was a dark and stormy night.”</a:t>
            </a:r>
          </a:p>
          <a:p>
            <a:pPr marL="0" lvl="0" indent="0" algn="r" rtl="0">
              <a:spcBef>
                <a:spcPts val="0"/>
              </a:spcBef>
              <a:buNone/>
            </a:pPr>
            <a:endParaRPr sz="3800" i="1"/>
          </a:p>
          <a:p>
            <a:pPr marL="0" lvl="0" indent="0" algn="r" rtl="0">
              <a:spcBef>
                <a:spcPts val="0"/>
              </a:spcBef>
              <a:buNone/>
            </a:pPr>
            <a:endParaRPr sz="3800" i="1"/>
          </a:p>
          <a:p>
            <a:pPr marL="0" lvl="0" indent="0" algn="r" rtl="0">
              <a:spcBef>
                <a:spcPts val="0"/>
              </a:spcBef>
              <a:buNone/>
            </a:pPr>
            <a:r>
              <a:rPr lang="en-US" sz="3800" i="1"/>
              <a:t>Paul Cifford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1200425" y="483150"/>
            <a:ext cx="77463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5500" b="1">
                <a:solidFill>
                  <a:srgbClr val="FFFF00"/>
                </a:solidFill>
              </a:rPr>
              <a:t>Circular Lead</a:t>
            </a:r>
          </a:p>
        </p:txBody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172625" y="1858400"/>
            <a:ext cx="87741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800">
                <a:solidFill>
                  <a:srgbClr val="FFFF00"/>
                </a:solidFill>
              </a:rPr>
              <a:t>Beginning:</a:t>
            </a:r>
            <a:r>
              <a:rPr lang="en-US" sz="3800"/>
              <a:t> “People often ask me, “What is your favorite sport?” My answer is always the same: ‘Baseball.’”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800">
                <a:solidFill>
                  <a:srgbClr val="FFFF00"/>
                </a:solidFill>
              </a:rPr>
              <a:t>Ending:</a:t>
            </a:r>
            <a:r>
              <a:rPr lang="en-US" sz="3800"/>
              <a:t> “And that’s why I love baseball.”</a:t>
            </a:r>
          </a:p>
          <a:p>
            <a:pPr marL="0" lvl="0" indent="0" algn="r" rtl="0">
              <a:spcBef>
                <a:spcPts val="0"/>
              </a:spcBef>
              <a:buNone/>
            </a:pPr>
            <a:r>
              <a:rPr lang="en-US" sz="3800" i="1"/>
              <a:t>My Entire Football Career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Shape 4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25"/>
            <a:ext cx="9144000" cy="68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686950" y="433825"/>
            <a:ext cx="38628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 b="1">
                <a:solidFill>
                  <a:srgbClr val="FFFF00"/>
                </a:solidFill>
              </a:rPr>
              <a:t>The Lead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594350" y="1726825"/>
            <a:ext cx="7955400" cy="453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The lead is the beginning or introduction to your story.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A lead draws the reader into your story.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A good lead HOOKS readers from the beginning and makes them excited to continue reading.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ctrTitle"/>
          </p:nvPr>
        </p:nvSpPr>
        <p:spPr>
          <a:xfrm>
            <a:off x="914400" y="1803405"/>
            <a:ext cx="7315200" cy="1825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7200" b="1"/>
              <a:t>Types of Leads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2503050" y="501222"/>
            <a:ext cx="63780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5500" b="1">
                <a:solidFill>
                  <a:srgbClr val="FFFF00"/>
                </a:solidFill>
              </a:rPr>
              <a:t>Dramatic or Surprise Lead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230250" y="2812275"/>
            <a:ext cx="8650800" cy="345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4000"/>
              <a:t>“Mother died yesterday. Or maybe yesterday; I can’t be sure.”</a:t>
            </a:r>
            <a:r>
              <a:rPr lang="en-US" sz="4000" i="1"/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4000" i="1"/>
          </a:p>
          <a:p>
            <a:pPr marL="3200400" lvl="0" indent="0" algn="r" rtl="0">
              <a:spcBef>
                <a:spcPts val="0"/>
              </a:spcBef>
              <a:buNone/>
            </a:pPr>
            <a:r>
              <a:rPr lang="en-US" sz="4000" i="1"/>
              <a:t>The Stranger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2503050" y="501222"/>
            <a:ext cx="63780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5500" b="1">
                <a:solidFill>
                  <a:srgbClr val="FFFF00"/>
                </a:solidFill>
              </a:rPr>
              <a:t>Action Lead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246600" y="1685000"/>
            <a:ext cx="8650800" cy="390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4000"/>
              <a:t>I gulped my milk, pushed away from the table, and bolted out of the kitchen, slamming the broken screen door behind me. I ran down to our dock as fast as my legs could carry me. “Scott!” he bellowed again.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1891300" y="501225"/>
            <a:ext cx="69897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5500" b="1">
                <a:solidFill>
                  <a:srgbClr val="FFFF00"/>
                </a:solidFill>
              </a:rPr>
              <a:t>Imagery or Sensory Detail Lead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246600" y="2138000"/>
            <a:ext cx="8650800" cy="449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800"/>
              <a:t>Mile upon mile of brown Pennsylvania hills unfolded as I drove in and out of the curves and over the crests of Interstate 70. The world’s worst forest fire could not have caused more destruction - and all because of the gypsy moth.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1924125" y="0"/>
            <a:ext cx="69897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5500" b="1">
                <a:solidFill>
                  <a:srgbClr val="FFFF00"/>
                </a:solidFill>
              </a:rPr>
              <a:t>Dialogue Lead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0" y="1069000"/>
            <a:ext cx="9144000" cy="5565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en-US" sz="3800"/>
              <a:t>“Scott! Get down here on the double!” Dad bellowed. His voice sounded far away.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800"/>
              <a:t>	“Dad?” I hollered. “Where are you?” I squinted through the screen door but couldn’t see him.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800"/>
              <a:t>	“I’m down on the dock. MOVE IT. You’re not going to believe this,” he replied.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1957025" y="384500"/>
            <a:ext cx="69897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5500" b="1">
                <a:solidFill>
                  <a:srgbClr val="FFFF00"/>
                </a:solidFill>
              </a:rPr>
              <a:t>Title Lead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427725" y="2072200"/>
            <a:ext cx="8173500" cy="456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800"/>
              <a:t>“Seems like everything good that happens in my house happens in my momma’s kitchen.”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800"/>
          </a:p>
          <a:p>
            <a:pPr marL="0" lvl="0" indent="0" algn="r" rtl="0">
              <a:spcBef>
                <a:spcPts val="0"/>
              </a:spcBef>
              <a:buNone/>
            </a:pPr>
            <a:r>
              <a:rPr lang="en-US" sz="3800" i="1"/>
              <a:t>In My Momma’s Kitchen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1957025" y="0"/>
            <a:ext cx="6989700" cy="129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5500" b="1">
                <a:solidFill>
                  <a:srgbClr val="FFFF00"/>
                </a:solidFill>
              </a:rPr>
              <a:t>Character Lead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0" y="1101875"/>
            <a:ext cx="9144000" cy="55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800"/>
              <a:t>“Some say Leroy Paige was born six feet three and half inches tall, 180 pounds, wearing a size fourteen shoe . . . It would take him eighteen years to grow to that size and about half that amount of time to realize that his hand and a baseball were a perfect match.”</a:t>
            </a:r>
          </a:p>
          <a:p>
            <a:pPr marL="0" lvl="0" indent="0" algn="r" rtl="0">
              <a:spcBef>
                <a:spcPts val="0"/>
              </a:spcBef>
              <a:buNone/>
            </a:pPr>
            <a:r>
              <a:rPr lang="en-US" sz="3800" i="1"/>
              <a:t>Satchel Paige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On-screen Show (4:3)</PresentationFormat>
  <Paragraphs>33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Vapor Trail</vt:lpstr>
      <vt:lpstr>PowerPoint Presentation</vt:lpstr>
      <vt:lpstr>The Lead</vt:lpstr>
      <vt:lpstr>Types of Leads</vt:lpstr>
      <vt:lpstr>Dramatic or Surprise Lead</vt:lpstr>
      <vt:lpstr>Action Lead</vt:lpstr>
      <vt:lpstr>Imagery or Sensory Detail Lead</vt:lpstr>
      <vt:lpstr>Dialogue Lead</vt:lpstr>
      <vt:lpstr>Title Lead</vt:lpstr>
      <vt:lpstr>Character Lead</vt:lpstr>
      <vt:lpstr>Mood and Time Lead</vt:lpstr>
      <vt:lpstr>Circular Lead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Cheryl</dc:creator>
  <cp:lastModifiedBy>Howard Cheryl</cp:lastModifiedBy>
  <cp:revision>2</cp:revision>
  <dcterms:modified xsi:type="dcterms:W3CDTF">2017-09-18T15:37:17Z</dcterms:modified>
</cp:coreProperties>
</file>