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AF7A35-2A64-4342-95DB-BF3BA147D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92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FB1E7-BDAF-4B10-9D7C-F09F3B6C70C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040B78-87D6-411E-9A97-DB4B42FB6E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66DE0-F477-4C2B-856D-C81A63860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80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C90FF-CFCE-440E-A175-BA34B70EB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94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A51B7-27D3-45C7-A234-30FAC0AF0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3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4C84A-3114-4F69-A55E-B6BAD5865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53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DA9BE-87A2-4CF0-B35B-FD6980FFF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788FB-F0C9-45D4-8D8E-B6DB41C00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CAA3C-1692-4DD2-AE12-A31AEE9D4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0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49A4-8EC5-4309-AFA7-ABC0A9A87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24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50B93-5EC1-47DF-A78F-D000A24CC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9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5C2A7-2B3C-4574-87CA-4E8028E84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0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7ECB676-7007-4821-A46E-DB9A0A5BC0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Fantasy vs. Science Fiction vs. Dystopia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048000"/>
            <a:ext cx="5256213" cy="1219200"/>
          </a:xfrm>
        </p:spPr>
        <p:txBody>
          <a:bodyPr/>
          <a:lstStyle/>
          <a:p>
            <a:r>
              <a:rPr lang="en-US" altLang="en-US" dirty="0" smtClean="0"/>
              <a:t>What’s the difference? </a:t>
            </a:r>
          </a:p>
          <a:p>
            <a:r>
              <a:rPr lang="en-US" altLang="en-US" dirty="0" smtClean="0"/>
              <a:t>What’s the purpose?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and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010400" cy="5105400"/>
          </a:xfrm>
        </p:spPr>
        <p:txBody>
          <a:bodyPr/>
          <a:lstStyle/>
          <a:p>
            <a:r>
              <a:rPr lang="en-US" sz="2000" dirty="0" smtClean="0"/>
              <a:t>There are many similarities and few differences between the three subgenres.</a:t>
            </a:r>
          </a:p>
          <a:p>
            <a:endParaRPr lang="en-US" sz="2000" dirty="0" smtClean="0"/>
          </a:p>
          <a:p>
            <a:r>
              <a:rPr lang="en-US" sz="2000" dirty="0" smtClean="0"/>
              <a:t>All entail a “world” unlike our own- setting is in an altered or unknown location, the government is usually overbearing, and characters are dealing with a struggle and the human impact of that struggle.</a:t>
            </a:r>
          </a:p>
          <a:p>
            <a:endParaRPr lang="en-US" sz="2000" dirty="0" smtClean="0"/>
          </a:p>
          <a:p>
            <a:r>
              <a:rPr lang="en-US" sz="2000" dirty="0" smtClean="0"/>
              <a:t>All entail a “world” unlike our own- the settings are specific to the subgenre, characters are different (robot humanoids/ elves/ aliens), and the stories themselves come from different sources of inspiration (an author’s view on a global issue vs. an author “dreaming” the idea.) 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860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Fantasy- The Original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5029200"/>
          </a:xfrm>
        </p:spPr>
        <p:txBody>
          <a:bodyPr/>
          <a:lstStyle/>
          <a:p>
            <a:r>
              <a:rPr lang="en-US" sz="2000" dirty="0" smtClean="0"/>
              <a:t>Fantasy dates back thousands of years. Even the Bible has a brief fantasy story when </a:t>
            </a:r>
            <a:r>
              <a:rPr lang="en-US" sz="2000" dirty="0" err="1" smtClean="0"/>
              <a:t>Jotham</a:t>
            </a:r>
            <a:r>
              <a:rPr lang="en-US" sz="2000" dirty="0" smtClean="0"/>
              <a:t>, in the book of Judges, tells a story of trees asking other trees to be their king. (Judges 9:8-15)</a:t>
            </a:r>
          </a:p>
          <a:p>
            <a:r>
              <a:rPr lang="en-US" sz="2000" dirty="0" smtClean="0"/>
              <a:t>Most often, fantasy is a way to escape, but it is initially about bridging the gaps between experience and knowledge; it incorporates the element of “pretend”; fantasy is a safe way to explore big, wide, and intrepid ideas. </a:t>
            </a:r>
          </a:p>
          <a:p>
            <a:r>
              <a:rPr lang="en-US" sz="2000" dirty="0" smtClean="0"/>
              <a:t>Over time, fantasy helps young readers to deal with emotions or feelings, such as: failure/ defeat and betrayal/ disappointment.</a:t>
            </a:r>
          </a:p>
          <a:p>
            <a:r>
              <a:rPr lang="en-US" sz="2000" dirty="0" smtClean="0"/>
              <a:t>Can lead to a greater truth or understanding some of the “mysteries” of life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67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Fantasy- The Original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080125" cy="4953000"/>
          </a:xfrm>
        </p:spPr>
        <p:txBody>
          <a:bodyPr/>
          <a:lstStyle/>
          <a:p>
            <a:r>
              <a:rPr lang="en-US" sz="1800" dirty="0" smtClean="0"/>
              <a:t>Typical fantasy stories involve totally original, imagination-created settings.</a:t>
            </a:r>
          </a:p>
          <a:p>
            <a:r>
              <a:rPr lang="en-US" sz="1800" dirty="0" smtClean="0"/>
              <a:t>The setting interacts with the characters by way of keeping the characters in a single location (</a:t>
            </a:r>
            <a:r>
              <a:rPr lang="en-US" sz="1800" i="1" dirty="0" smtClean="0"/>
              <a:t>Crossed</a:t>
            </a:r>
            <a:r>
              <a:rPr lang="en-US" sz="1800" dirty="0" smtClean="0"/>
              <a:t> by Ally </a:t>
            </a:r>
            <a:r>
              <a:rPr lang="en-US" sz="1800" dirty="0" err="1" smtClean="0"/>
              <a:t>Condie</a:t>
            </a:r>
            <a:r>
              <a:rPr lang="en-US" sz="1800" dirty="0" smtClean="0"/>
              <a:t>), protecting characters from evil (Camp </a:t>
            </a:r>
            <a:r>
              <a:rPr lang="en-US" sz="1800" dirty="0" err="1" smtClean="0"/>
              <a:t>Halfblood</a:t>
            </a:r>
            <a:r>
              <a:rPr lang="en-US" sz="1800" dirty="0" smtClean="0"/>
              <a:t> in </a:t>
            </a:r>
            <a:r>
              <a:rPr lang="en-US" sz="1800" i="1" dirty="0" smtClean="0"/>
              <a:t>Percy Jackson</a:t>
            </a:r>
            <a:r>
              <a:rPr lang="en-US" sz="1800" dirty="0" smtClean="0"/>
              <a:t>),</a:t>
            </a:r>
            <a:r>
              <a:rPr lang="en-US" sz="1800" dirty="0" smtClean="0"/>
              <a:t> </a:t>
            </a:r>
            <a:r>
              <a:rPr lang="en-US" sz="1800" b="1" u="sng" dirty="0" smtClean="0"/>
              <a:t>or</a:t>
            </a:r>
            <a:r>
              <a:rPr lang="en-US" sz="1800" dirty="0" smtClean="0"/>
              <a:t> by forcing the character to make decisions based on the character’s location (</a:t>
            </a:r>
            <a:r>
              <a:rPr lang="en-US" sz="1800" i="1" dirty="0" smtClean="0"/>
              <a:t>Lockdown</a:t>
            </a:r>
            <a:r>
              <a:rPr lang="en-US" sz="1800" dirty="0" smtClean="0"/>
              <a:t> by Alexander Gordon Smith). This is just a sampling. </a:t>
            </a:r>
          </a:p>
          <a:p>
            <a:r>
              <a:rPr lang="en-US" sz="1800" dirty="0" smtClean="0"/>
              <a:t>Often times there is magic in the stories; this can include mythical or magical creatures.</a:t>
            </a:r>
          </a:p>
          <a:p>
            <a:r>
              <a:rPr lang="en-US" sz="1800" dirty="0" smtClean="0"/>
              <a:t>There will be a hero and antihero (villain).</a:t>
            </a:r>
          </a:p>
          <a:p>
            <a:r>
              <a:rPr lang="en-US" sz="1800" dirty="0" smtClean="0"/>
              <a:t>It is typically the theme of good vs. evil. </a:t>
            </a:r>
          </a:p>
          <a:p>
            <a:r>
              <a:rPr lang="en-US" sz="1800" dirty="0" smtClean="0"/>
              <a:t>Often times a quest, or journey, is involved to solve a problem.</a:t>
            </a:r>
          </a:p>
        </p:txBody>
      </p:sp>
    </p:spTree>
    <p:extLst>
      <p:ext uri="{BB962C8B-B14F-4D97-AF65-F5344CB8AC3E}">
        <p14:creationId xmlns:p14="http://schemas.microsoft.com/office/powerpoint/2010/main" val="256749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0125" cy="4953000"/>
          </a:xfrm>
        </p:spPr>
        <p:txBody>
          <a:bodyPr/>
          <a:lstStyle/>
          <a:p>
            <a:r>
              <a:rPr lang="en-US" sz="2000" dirty="0" smtClean="0"/>
              <a:t>This is a branch of fiction that deals with the responses of human beings to changes in science and technology. </a:t>
            </a:r>
          </a:p>
          <a:p>
            <a:r>
              <a:rPr lang="en-US" sz="2000" dirty="0" smtClean="0"/>
              <a:t>Often times, science fiction will explore the areas of artificial life, gene-splicing, the atomic bomb/ nuclear war, space: technologies/ explorations, brain-washing, constant surveillance, etc. </a:t>
            </a:r>
          </a:p>
          <a:p>
            <a:r>
              <a:rPr lang="en-US" sz="2000" dirty="0" smtClean="0"/>
              <a:t>Sci-fi explores the upsides and downsides of the “science” as well as the human impact (good or bad). </a:t>
            </a:r>
          </a:p>
          <a:p>
            <a:r>
              <a:rPr lang="en-US" sz="2000" dirty="0" smtClean="0"/>
              <a:t>It asks the question, “If this goes on, where will it lead?” It can suggest possible futures.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MS90038827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8400" y="5791200"/>
            <a:ext cx="609600" cy="609600"/>
          </a:xfrm>
          <a:prstGeom prst="rect">
            <a:avLst/>
          </a:prstGeom>
        </p:spPr>
      </p:pic>
      <p:pic>
        <p:nvPicPr>
          <p:cNvPr id="8194" name="Picture 2" descr="C:\Users\Lori\AppData\Local\Microsoft\Windows\Temporary Internet Files\Content.IE5\44CQEIUO\MC9000832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751076" cy="16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4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4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Fiction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080125" cy="4876800"/>
          </a:xfrm>
        </p:spPr>
        <p:txBody>
          <a:bodyPr/>
          <a:lstStyle/>
          <a:p>
            <a:r>
              <a:rPr lang="en-US" sz="1800" dirty="0" smtClean="0"/>
              <a:t>Many sci-fi writers are working scientists, have advanced degrees in science/ math, or a strong background in science, technology, and journalism. </a:t>
            </a:r>
          </a:p>
          <a:p>
            <a:r>
              <a:rPr lang="en-US" sz="1800" dirty="0" smtClean="0"/>
              <a:t>Many sci-fi texts crossover into the dystopian world. </a:t>
            </a:r>
          </a:p>
          <a:p>
            <a:r>
              <a:rPr lang="en-US" sz="1800" dirty="0" smtClean="0"/>
              <a:t>The setting is typically futuristic and the humans are controlled by an all-powerful government. </a:t>
            </a:r>
          </a:p>
          <a:p>
            <a:r>
              <a:rPr lang="en-US" sz="1800" dirty="0" smtClean="0"/>
              <a:t>Pieces of literature, like Mary Shelley’s </a:t>
            </a:r>
            <a:r>
              <a:rPr lang="en-US" sz="1800" i="1" dirty="0" smtClean="0"/>
              <a:t>Frankenstein </a:t>
            </a:r>
            <a:r>
              <a:rPr lang="en-US" sz="1800" dirty="0" smtClean="0"/>
              <a:t>(1815), Michael Crichton’s </a:t>
            </a:r>
            <a:r>
              <a:rPr lang="en-US" sz="1800" i="1" dirty="0" smtClean="0"/>
              <a:t>Jurassic Park </a:t>
            </a:r>
            <a:r>
              <a:rPr lang="en-US" sz="1800" dirty="0" smtClean="0"/>
              <a:t>(1990), and Ray Bradbury’s </a:t>
            </a:r>
            <a:r>
              <a:rPr lang="en-US" sz="1800" i="1" dirty="0" smtClean="0"/>
              <a:t>All Summer in a Day </a:t>
            </a:r>
            <a:r>
              <a:rPr lang="en-US" sz="1800" dirty="0" smtClean="0"/>
              <a:t>(1954) all predicted things that have come to pass: reanimation of life (defibrillator), genetic engineering (cloning the sheep Dolly), living in space/ another planet (International Space Station). </a:t>
            </a:r>
            <a:endParaRPr lang="en-US" sz="1800" i="1" dirty="0"/>
          </a:p>
        </p:txBody>
      </p:sp>
      <p:pic>
        <p:nvPicPr>
          <p:cNvPr id="9218" name="Picture 2" descr="C:\Users\Lori\AppData\Local\Microsoft\Windows\Temporary Internet Files\Content.IE5\69836F3P\MC9001832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04613"/>
            <a:ext cx="149870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91021967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8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8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Dystopia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5181600"/>
          </a:xfrm>
        </p:spPr>
        <p:txBody>
          <a:bodyPr/>
          <a:lstStyle/>
          <a:p>
            <a:r>
              <a:rPr lang="en-US" sz="2000" dirty="0" smtClean="0"/>
              <a:t>Corruption, Totalitarian Government, Bleak Future!! These are words associated with the concept of dystopia. </a:t>
            </a:r>
          </a:p>
          <a:p>
            <a:r>
              <a:rPr lang="en-US" sz="2000" dirty="0" smtClean="0"/>
              <a:t>Dystopia means to be in a place where the conditions of life are extremely bad from deprivation, oppression, or terror.</a:t>
            </a:r>
          </a:p>
          <a:p>
            <a:r>
              <a:rPr lang="en-US" sz="2000" dirty="0" smtClean="0"/>
              <a:t>This is the opposite of utopia which means to be in an ideally perfect place. </a:t>
            </a:r>
          </a:p>
          <a:p>
            <a:r>
              <a:rPr lang="en-US" sz="2000" dirty="0" smtClean="0"/>
              <a:t>The setting is usually in the not-to-far future and is a known location (District 12, from </a:t>
            </a:r>
            <a:r>
              <a:rPr lang="en-US" sz="2000" i="1" dirty="0" smtClean="0"/>
              <a:t>Hunger Games</a:t>
            </a:r>
            <a:r>
              <a:rPr lang="en-US" sz="2000" dirty="0" smtClean="0"/>
              <a:t>, is in the Appalachian </a:t>
            </a:r>
            <a:r>
              <a:rPr lang="en-US" sz="2000" dirty="0" err="1" smtClean="0"/>
              <a:t>Mtns</a:t>
            </a:r>
            <a:r>
              <a:rPr lang="en-US" sz="2000" dirty="0" smtClean="0"/>
              <a:t>.)</a:t>
            </a:r>
          </a:p>
          <a:p>
            <a:r>
              <a:rPr lang="en-US" sz="2000" dirty="0" smtClean="0"/>
              <a:t>However, the setting is altered either due to war, technological progress, or indirect results such as floods and crop failures (Alan Moore’s V for Vendetta 1982 and 1985.)</a:t>
            </a:r>
          </a:p>
        </p:txBody>
      </p:sp>
      <p:pic>
        <p:nvPicPr>
          <p:cNvPr id="10242" name="Picture 2" descr="C:\Users\Lori\AppData\Local\Microsoft\Windows\Temporary Internet Files\Content.IE5\44CQEIUO\MP9003164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1981200" cy="142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4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Dystopia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324600" cy="5029200"/>
          </a:xfrm>
        </p:spPr>
        <p:txBody>
          <a:bodyPr/>
          <a:lstStyle/>
          <a:p>
            <a:r>
              <a:rPr lang="en-US" sz="2000" dirty="0" smtClean="0"/>
              <a:t>The setting directly influences the character and the choices he/she makes; time and again the setting creates subtle conflicts for the main character(s). </a:t>
            </a:r>
          </a:p>
          <a:p>
            <a:r>
              <a:rPr lang="en-US" sz="2000" dirty="0" smtClean="0"/>
              <a:t>Frequently, the future is dreary due to government control. The government can get by with anything- including rewriting history (George Orwell’s </a:t>
            </a:r>
            <a:r>
              <a:rPr lang="en-US" sz="2000" i="1" dirty="0" smtClean="0"/>
              <a:t>1984 </a:t>
            </a:r>
            <a:r>
              <a:rPr lang="en-US" sz="2000" dirty="0" smtClean="0"/>
              <a:t>(1949)), brain-conditioning (</a:t>
            </a:r>
            <a:r>
              <a:rPr lang="en-US" sz="2000" dirty="0" smtClean="0"/>
              <a:t>Aldous Huxley’s </a:t>
            </a:r>
            <a:r>
              <a:rPr lang="en-US" sz="2000" i="1" dirty="0" smtClean="0"/>
              <a:t>A Brave New World</a:t>
            </a:r>
            <a:r>
              <a:rPr lang="en-US" sz="2000" dirty="0" smtClean="0"/>
              <a:t> (1932)), or nuclear war (Philip K. </a:t>
            </a:r>
            <a:r>
              <a:rPr lang="en-US" sz="2000" dirty="0" smtClean="0"/>
              <a:t>Dick’s </a:t>
            </a:r>
            <a:r>
              <a:rPr lang="en-US" sz="2000" i="1" dirty="0" smtClean="0"/>
              <a:t>Do Androids Dream of Electric Sheep </a:t>
            </a:r>
            <a:r>
              <a:rPr lang="en-US" sz="2000" dirty="0" smtClean="0"/>
              <a:t>(1968)).</a:t>
            </a:r>
          </a:p>
          <a:p>
            <a:r>
              <a:rPr lang="en-US" sz="2000" dirty="0" smtClean="0"/>
              <a:t>The authors of these texts are inspired by real-world events and are using their writings to comment on social or political issues.</a:t>
            </a:r>
          </a:p>
          <a:p>
            <a:r>
              <a:rPr lang="en-US" sz="2000" dirty="0" smtClean="0"/>
              <a:t>Authors regularly blur the lines of humanity.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7314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086600" cy="731838"/>
          </a:xfrm>
        </p:spPr>
        <p:txBody>
          <a:bodyPr/>
          <a:lstStyle/>
          <a:p>
            <a:r>
              <a:rPr lang="en-US" dirty="0" smtClean="0"/>
              <a:t>EXIT SLIP!!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400800" cy="4953000"/>
          </a:xfrm>
        </p:spPr>
        <p:txBody>
          <a:bodyPr/>
          <a:lstStyle/>
          <a:p>
            <a:r>
              <a:rPr lang="en-US" sz="2400" dirty="0" smtClean="0"/>
              <a:t>On a sheet a paper, please put your name, date, class period, and label the assignment Differences in Genres.</a:t>
            </a:r>
          </a:p>
          <a:p>
            <a:r>
              <a:rPr lang="en-US" sz="2400" dirty="0" smtClean="0"/>
              <a:t>Using your notes, list 5 ideas that you have learned.</a:t>
            </a:r>
          </a:p>
          <a:p>
            <a:r>
              <a:rPr lang="en-US" sz="2400" dirty="0" smtClean="0"/>
              <a:t>Using your notes and your own words, explain 2 similarities and 2 differences of all the genres. (for example, what is something that all 3 genres have in common and what is different)</a:t>
            </a:r>
          </a:p>
          <a:p>
            <a:r>
              <a:rPr lang="en-US" sz="2400" dirty="0" smtClean="0"/>
              <a:t>GOOD LUCK!! Due As You Leave Class!!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396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142</TotalTime>
  <Words>924</Words>
  <Application>Microsoft Office PowerPoint</Application>
  <PresentationFormat>On-screen Show (4:3)</PresentationFormat>
  <Paragraphs>49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Stack of books design template</vt:lpstr>
      <vt:lpstr>Fantasy vs. Science Fiction vs. Dystopia</vt:lpstr>
      <vt:lpstr>Similarities and Differences</vt:lpstr>
      <vt:lpstr>Fantasy- The Original </vt:lpstr>
      <vt:lpstr>Fantasy- The Original cont.</vt:lpstr>
      <vt:lpstr>Science Fiction</vt:lpstr>
      <vt:lpstr>Science Fiction cont. </vt:lpstr>
      <vt:lpstr>Dystopia</vt:lpstr>
      <vt:lpstr>Dystopia cont. </vt:lpstr>
      <vt:lpstr>EXIT SLIP!!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vs. Science Fiction vs. Dystopia</dc:title>
  <dc:creator>Lori</dc:creator>
  <cp:lastModifiedBy>Lori</cp:lastModifiedBy>
  <cp:revision>14</cp:revision>
  <dcterms:created xsi:type="dcterms:W3CDTF">2014-01-14T02:32:18Z</dcterms:created>
  <dcterms:modified xsi:type="dcterms:W3CDTF">2014-01-14T04:55:09Z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