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5" r:id="rId4"/>
    <p:sldId id="258" r:id="rId5"/>
    <p:sldId id="259" r:id="rId6"/>
    <p:sldId id="260" r:id="rId7"/>
    <p:sldId id="262" r:id="rId8"/>
    <p:sldId id="263" r:id="rId9"/>
    <p:sldId id="264" r:id="rId10"/>
    <p:sldId id="272" r:id="rId11"/>
    <p:sldId id="270"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1917F0-7216-154D-88BC-6B40E689BF08}" type="datetimeFigureOut">
              <a:rPr lang="en-US" smtClean="0"/>
              <a:pPr/>
              <a:t>10/10/2013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5C519F-989F-1643-9396-7AD3101FEC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C519F-989F-1643-9396-7AD3101FEC1A}"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0E64BF-EC46-1541-B455-3B807C957D72}" type="datetimeFigureOut">
              <a:rPr lang="en-US"/>
              <a:pPr/>
              <a:t>10/10/2013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E307900-B783-C44B-B687-8A172EA9115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F462885-801F-3B4E-A37D-1A77806036E7}" type="datetimeFigureOut">
              <a:rPr lang="en-US"/>
              <a:pPr/>
              <a:t>10/10/2013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9654A0D-2960-A649-BC1F-DA3D0A89425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E07F3E0-7F90-ED4C-A531-0AD513781299}" type="datetimeFigureOut">
              <a:rPr lang="en-US"/>
              <a:pPr/>
              <a:t>10/10/2013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BFC8283-0D9D-DE48-95FC-6D0476CF40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83EF02A-DC76-8F47-9317-078741049139}" type="datetimeFigureOut">
              <a:rPr lang="en-US"/>
              <a:pPr/>
              <a:t>10/10/2013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04DE770-9B1C-2E47-B0C4-D4D7ED4D192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E8DC2F2-4261-8B41-89F3-8357F38B350A}" type="datetimeFigureOut">
              <a:rPr lang="en-US"/>
              <a:pPr/>
              <a:t>10/10/2013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BBBC9D-25F9-BC47-B92A-75E5B994DF7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E1EBDDE-4E5B-9847-8AE4-EBCCB270A7F5}" type="datetimeFigureOut">
              <a:rPr lang="en-US"/>
              <a:pPr/>
              <a:t>10/10/2013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53BC68-3A5E-6043-A0E5-AD794666728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AFDABFB-3B1D-244B-9BD9-EDF5B8FB6C12}" type="datetimeFigureOut">
              <a:rPr lang="en-US"/>
              <a:pPr/>
              <a:t>10/10/2013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8A417F0-EB96-C548-A240-957D2275D63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2E575FE-A99B-6C45-B45F-304CA05521F3}" type="datetimeFigureOut">
              <a:rPr lang="en-US"/>
              <a:pPr/>
              <a:t>10/10/2013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8A06ABB-5957-1849-928B-5181049218E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0265708-BA61-7343-8A3A-48A642E9A654}" type="datetimeFigureOut">
              <a:rPr lang="en-US"/>
              <a:pPr/>
              <a:t>10/10/2013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0DD261A-BC6F-294B-BAED-2080E102018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829C90-FAEA-444F-B9D1-161DA095801E}" type="datetimeFigureOut">
              <a:rPr lang="en-US"/>
              <a:pPr/>
              <a:t>10/10/2013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4143B6B-85A6-9E4C-B09A-946DB144B5E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7BB4D72-F6E6-474C-9C4E-A55A4AE0BD9B}" type="datetimeFigureOut">
              <a:rPr lang="en-US"/>
              <a:pPr/>
              <a:t>10/10/2013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88074AA-0B8F-4243-826E-C6141D1F6E3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charset="0"/>
              </a:defRPr>
            </a:lvl1pPr>
          </a:lstStyle>
          <a:p>
            <a:fld id="{DA318100-448F-4642-83EF-A29431D4F1EA}" type="datetimeFigureOut">
              <a:rPr lang="en-US"/>
              <a:pPr/>
              <a:t>10/10/2013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charset="0"/>
              </a:defRPr>
            </a:lvl1pPr>
          </a:lstStyle>
          <a:p>
            <a:fld id="{F6AF476C-C994-1448-A042-47EE23F359B0}"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724400" y="762000"/>
            <a:ext cx="3733800" cy="2838450"/>
          </a:xfrm>
        </p:spPr>
        <p:txBody>
          <a:bodyPr/>
          <a:lstStyle/>
          <a:p>
            <a:pPr eaLnBrk="1" hangingPunct="1"/>
            <a:r>
              <a:rPr lang="en-US">
                <a:solidFill>
                  <a:srgbClr val="FFC000"/>
                </a:solidFill>
              </a:rPr>
              <a:t>The Layers of the Atmosphere</a:t>
            </a:r>
          </a:p>
        </p:txBody>
      </p:sp>
      <p:pic>
        <p:nvPicPr>
          <p:cNvPr id="2052" name="Picture 2"/>
          <p:cNvPicPr>
            <a:picLocks noChangeAspect="1" noChangeArrowheads="1"/>
          </p:cNvPicPr>
          <p:nvPr/>
        </p:nvPicPr>
        <p:blipFill>
          <a:blip r:embed="rId2" cstate="print"/>
          <a:srcRect/>
          <a:stretch>
            <a:fillRect/>
          </a:stretch>
        </p:blipFill>
        <p:spPr bwMode="auto">
          <a:xfrm>
            <a:off x="457200" y="990600"/>
            <a:ext cx="4611688"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Pressure</a:t>
            </a:r>
            <a:endParaRPr lang="en-US" dirty="0"/>
          </a:p>
        </p:txBody>
      </p:sp>
      <p:sp>
        <p:nvSpPr>
          <p:cNvPr id="3" name="Content Placeholder 2"/>
          <p:cNvSpPr>
            <a:spLocks noGrp="1"/>
          </p:cNvSpPr>
          <p:nvPr>
            <p:ph idx="1"/>
          </p:nvPr>
        </p:nvSpPr>
        <p:spPr/>
        <p:txBody>
          <a:bodyPr/>
          <a:lstStyle/>
          <a:p>
            <a:r>
              <a:rPr lang="en-US" dirty="0" smtClean="0"/>
              <a:t>Air Pressure – measure of the force with which air molecules push on a </a:t>
            </a:r>
            <a:r>
              <a:rPr lang="en-US" dirty="0" smtClean="0"/>
              <a:t>surface.</a:t>
            </a:r>
          </a:p>
          <a:p>
            <a:endParaRPr lang="en-US" dirty="0" smtClean="0"/>
          </a:p>
          <a:p>
            <a:pPr>
              <a:buNone/>
            </a:pPr>
            <a:r>
              <a:rPr lang="en-US" dirty="0" smtClean="0"/>
              <a:t>As altitude (height)       , air pressure      .</a:t>
            </a:r>
          </a:p>
          <a:p>
            <a:pPr>
              <a:buNone/>
            </a:pPr>
            <a:endParaRPr lang="en-US" dirty="0" smtClean="0"/>
          </a:p>
          <a:p>
            <a:pPr>
              <a:buNone/>
            </a:pPr>
            <a:r>
              <a:rPr lang="en-US" sz="2800" dirty="0" smtClean="0">
                <a:solidFill>
                  <a:schemeClr val="bg1"/>
                </a:solidFill>
              </a:rPr>
              <a:t>Atmosphere is held around earth by GRAVITY.  Gravity pulls gas molecules in the atmosphere toward the Earth’s Surface causing </a:t>
            </a:r>
            <a:r>
              <a:rPr lang="en-US" sz="2800" b="1" u="sng" dirty="0" smtClean="0">
                <a:solidFill>
                  <a:schemeClr val="bg1"/>
                </a:solidFill>
              </a:rPr>
              <a:t>AIR PRESSURE</a:t>
            </a:r>
            <a:endParaRPr lang="en-US" sz="2800" b="1" u="sng" dirty="0">
              <a:solidFill>
                <a:schemeClr val="bg1"/>
              </a:solidFill>
            </a:endParaRPr>
          </a:p>
        </p:txBody>
      </p:sp>
      <p:sp>
        <p:nvSpPr>
          <p:cNvPr id="8" name="Up Arrow 7"/>
          <p:cNvSpPr/>
          <p:nvPr/>
        </p:nvSpPr>
        <p:spPr>
          <a:xfrm>
            <a:off x="3886200" y="3200400"/>
            <a:ext cx="381000" cy="6096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553200" y="3276600"/>
            <a:ext cx="381000" cy="609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Air pressure is the strongest at Earth’s surface because more air is </a:t>
            </a:r>
            <a:r>
              <a:rPr lang="en-US" u="sng" dirty="0" smtClean="0"/>
              <a:t>ABOVE YOU!!!</a:t>
            </a:r>
            <a:endParaRPr lang="en-US" u="sng"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a:t>Definitions</a:t>
            </a:r>
          </a:p>
        </p:txBody>
      </p:sp>
      <p:sp>
        <p:nvSpPr>
          <p:cNvPr id="3075" name="Content Placeholder 2"/>
          <p:cNvSpPr>
            <a:spLocks noGrp="1"/>
          </p:cNvSpPr>
          <p:nvPr>
            <p:ph idx="1"/>
          </p:nvPr>
        </p:nvSpPr>
        <p:spPr/>
        <p:txBody>
          <a:bodyPr/>
          <a:lstStyle/>
          <a:p>
            <a:pPr eaLnBrk="1" hangingPunct="1"/>
            <a:r>
              <a:rPr lang="en-US" sz="4000" u="sng" dirty="0" smtClean="0">
                <a:solidFill>
                  <a:srgbClr val="FFC000"/>
                </a:solidFill>
              </a:rPr>
              <a:t>Atmosphere</a:t>
            </a:r>
            <a:r>
              <a:rPr lang="en-US" sz="4000" dirty="0" smtClean="0">
                <a:solidFill>
                  <a:srgbClr val="FFC000"/>
                </a:solidFill>
              </a:rPr>
              <a:t>: mixture of gases that surrounds earth (or any planet or moon)</a:t>
            </a:r>
          </a:p>
          <a:p>
            <a:pPr eaLnBrk="1" hangingPunct="1"/>
            <a:r>
              <a:rPr lang="en-US" sz="4000" u="sng" dirty="0" smtClean="0">
                <a:solidFill>
                  <a:srgbClr val="FFC000"/>
                </a:solidFill>
              </a:rPr>
              <a:t>Altitude</a:t>
            </a:r>
            <a:r>
              <a:rPr lang="en-US" sz="4000" dirty="0">
                <a:solidFill>
                  <a:srgbClr val="FFC000"/>
                </a:solidFill>
              </a:rPr>
              <a:t>: height</a:t>
            </a:r>
          </a:p>
          <a:p>
            <a:pPr eaLnBrk="1" hangingPunct="1"/>
            <a:r>
              <a:rPr lang="en-US" sz="4000" u="sng" dirty="0" smtClean="0">
                <a:solidFill>
                  <a:srgbClr val="FFC000"/>
                </a:solidFill>
              </a:rPr>
              <a:t>Temperature</a:t>
            </a:r>
            <a:r>
              <a:rPr lang="en-US" sz="4000" dirty="0" smtClean="0">
                <a:solidFill>
                  <a:srgbClr val="FFC000"/>
                </a:solidFill>
              </a:rPr>
              <a:t>: NOT HEAT; measurement of how hot or cold something is</a:t>
            </a:r>
            <a:endParaRPr lang="en-US" sz="4000" dirty="0">
              <a:solidFill>
                <a:srgbClr val="FFC000"/>
              </a:solidFill>
            </a:endParaRPr>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Makeup of Gases in the Atmosphere</a:t>
            </a:r>
            <a:endParaRPr lang="en-US" dirty="0"/>
          </a:p>
        </p:txBody>
      </p:sp>
      <p:pic>
        <p:nvPicPr>
          <p:cNvPr id="4099" name="Picture 2"/>
          <p:cNvPicPr>
            <a:picLocks noGrp="1" noChangeAspect="1" noChangeArrowheads="1"/>
          </p:cNvPicPr>
          <p:nvPr>
            <p:ph idx="1"/>
          </p:nvPr>
        </p:nvPicPr>
        <p:blipFill>
          <a:blip r:embed="rId2" cstate="print"/>
          <a:srcRect/>
          <a:stretch>
            <a:fillRect/>
          </a:stretch>
        </p:blipFill>
        <p:spPr>
          <a:xfrm>
            <a:off x="762000" y="1295400"/>
            <a:ext cx="4291013" cy="5062538"/>
          </a:xfrm>
          <a:noFill/>
        </p:spPr>
      </p:pic>
      <p:sp>
        <p:nvSpPr>
          <p:cNvPr id="4100" name="TextBox 4"/>
          <p:cNvSpPr txBox="1">
            <a:spLocks noChangeArrowheads="1"/>
          </p:cNvSpPr>
          <p:nvPr/>
        </p:nvSpPr>
        <p:spPr bwMode="auto">
          <a:xfrm>
            <a:off x="5562600" y="1676400"/>
            <a:ext cx="3429000" cy="3046413"/>
          </a:xfrm>
          <a:prstGeom prst="rect">
            <a:avLst/>
          </a:prstGeom>
          <a:noFill/>
          <a:ln w="9525">
            <a:noFill/>
            <a:miter lim="800000"/>
            <a:headEnd/>
            <a:tailEnd/>
          </a:ln>
        </p:spPr>
        <p:txBody>
          <a:bodyPr>
            <a:prstTxWarp prst="textNoShape">
              <a:avLst/>
            </a:prstTxWarp>
            <a:spAutoFit/>
          </a:bodyPr>
          <a:lstStyle/>
          <a:p>
            <a:r>
              <a:rPr lang="en-US" sz="2400" dirty="0" smtClean="0">
                <a:latin typeface="Calibri" charset="0"/>
              </a:rPr>
              <a:t>Most </a:t>
            </a:r>
            <a:r>
              <a:rPr lang="en-US" sz="2400" dirty="0">
                <a:latin typeface="Calibri" charset="0"/>
              </a:rPr>
              <a:t>of Earth’s atmosphere is not made up of oxygen.  It’s mostly made of nitrogen.  This is good because actually, with too much oxygen we would all die.  Our insides would start to “rust!”</a:t>
            </a:r>
          </a:p>
        </p:txBody>
      </p:sp>
      <p:sp>
        <p:nvSpPr>
          <p:cNvPr id="6" name="TextBox 5"/>
          <p:cNvSpPr txBox="1"/>
          <p:nvPr/>
        </p:nvSpPr>
        <p:spPr>
          <a:xfrm>
            <a:off x="914400" y="2286001"/>
            <a:ext cx="1066800" cy="646331"/>
          </a:xfrm>
          <a:prstGeom prst="rect">
            <a:avLst/>
          </a:prstGeom>
          <a:solidFill>
            <a:srgbClr val="FFFF00"/>
          </a:solidFill>
        </p:spPr>
        <p:txBody>
          <a:bodyPr wrap="square" rtlCol="0">
            <a:spAutoFit/>
          </a:bodyPr>
          <a:lstStyle/>
          <a:p>
            <a:pPr algn="ctr"/>
            <a:r>
              <a:rPr lang="en-US" dirty="0" smtClean="0">
                <a:solidFill>
                  <a:schemeClr val="bg1"/>
                </a:solidFill>
              </a:rPr>
              <a:t>Oxygen </a:t>
            </a:r>
          </a:p>
          <a:p>
            <a:pPr algn="ctr"/>
            <a:r>
              <a:rPr lang="en-US" dirty="0" smtClean="0">
                <a:solidFill>
                  <a:schemeClr val="bg1"/>
                </a:solidFill>
              </a:rPr>
              <a:t>21%</a:t>
            </a:r>
            <a:endParaRPr lang="en-US" dirty="0">
              <a:solidFill>
                <a:schemeClr val="bg1"/>
              </a:solidFill>
            </a:endParaRPr>
          </a:p>
        </p:txBody>
      </p:sp>
      <p:sp>
        <p:nvSpPr>
          <p:cNvPr id="7" name="TextBox 6"/>
          <p:cNvSpPr txBox="1"/>
          <p:nvPr/>
        </p:nvSpPr>
        <p:spPr>
          <a:xfrm>
            <a:off x="4191000" y="5715000"/>
            <a:ext cx="1295400" cy="646331"/>
          </a:xfrm>
          <a:prstGeom prst="rect">
            <a:avLst/>
          </a:prstGeom>
          <a:solidFill>
            <a:srgbClr val="FFFF00"/>
          </a:solidFill>
        </p:spPr>
        <p:txBody>
          <a:bodyPr wrap="square" rtlCol="0">
            <a:spAutoFit/>
          </a:bodyPr>
          <a:lstStyle/>
          <a:p>
            <a:r>
              <a:rPr lang="en-US" dirty="0" smtClean="0">
                <a:solidFill>
                  <a:schemeClr val="bg1"/>
                </a:solidFill>
              </a:rPr>
              <a:t>Nitrogen 78%</a:t>
            </a:r>
            <a:endParaRPr lang="en-US" dirty="0">
              <a:solidFill>
                <a:schemeClr val="bg1"/>
              </a:solidFill>
            </a:endParaRPr>
          </a:p>
        </p:txBody>
      </p:sp>
      <p:sp>
        <p:nvSpPr>
          <p:cNvPr id="8" name="TextBox 7"/>
          <p:cNvSpPr txBox="1"/>
          <p:nvPr/>
        </p:nvSpPr>
        <p:spPr>
          <a:xfrm>
            <a:off x="2286000" y="1752600"/>
            <a:ext cx="1676400" cy="646331"/>
          </a:xfrm>
          <a:prstGeom prst="rect">
            <a:avLst/>
          </a:prstGeom>
          <a:solidFill>
            <a:srgbClr val="FFFF00"/>
          </a:solidFill>
        </p:spPr>
        <p:txBody>
          <a:bodyPr wrap="square" rtlCol="0">
            <a:spAutoFit/>
          </a:bodyPr>
          <a:lstStyle/>
          <a:p>
            <a:r>
              <a:rPr lang="en-US" dirty="0" smtClean="0">
                <a:solidFill>
                  <a:schemeClr val="bg1"/>
                </a:solidFill>
              </a:rPr>
              <a:t>   ***Other gases ***   1%</a:t>
            </a:r>
            <a:endParaRPr lang="en-US" dirty="0">
              <a:solidFill>
                <a:schemeClr val="bg1"/>
              </a:solidFill>
            </a:endParaRPr>
          </a:p>
        </p:txBody>
      </p:sp>
      <p:sp>
        <p:nvSpPr>
          <p:cNvPr id="9" name="TextBox 8"/>
          <p:cNvSpPr txBox="1"/>
          <p:nvPr/>
        </p:nvSpPr>
        <p:spPr>
          <a:xfrm>
            <a:off x="5943600" y="5257800"/>
            <a:ext cx="3095719" cy="923330"/>
          </a:xfrm>
          <a:prstGeom prst="rect">
            <a:avLst/>
          </a:prstGeom>
          <a:noFill/>
        </p:spPr>
        <p:txBody>
          <a:bodyPr wrap="none" rtlCol="0">
            <a:spAutoFit/>
          </a:bodyPr>
          <a:lstStyle/>
          <a:p>
            <a:r>
              <a:rPr lang="en-US" dirty="0" smtClean="0"/>
              <a:t>*** the “other gases” include</a:t>
            </a:r>
          </a:p>
          <a:p>
            <a:r>
              <a:rPr lang="en-US" dirty="0" smtClean="0"/>
              <a:t>argon, carbon dioxide, water</a:t>
            </a:r>
          </a:p>
          <a:p>
            <a:r>
              <a:rPr lang="en-US" dirty="0" smtClean="0"/>
              <a:t>vapor and other gases.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2743200" cy="4267200"/>
          </a:xfrm>
        </p:spPr>
        <p:txBody>
          <a:bodyPr>
            <a:normAutofit/>
          </a:bodyPr>
          <a:lstStyle/>
          <a:p>
            <a:pPr eaLnBrk="1" hangingPunct="1"/>
            <a:r>
              <a:rPr lang="en-US" sz="4000" dirty="0"/>
              <a:t>The</a:t>
            </a:r>
            <a:r>
              <a:rPr lang="en-US" sz="4000" dirty="0" smtClean="0"/>
              <a:t> Five Layers</a:t>
            </a:r>
            <a:br>
              <a:rPr lang="en-US" sz="4000" dirty="0" smtClean="0"/>
            </a:br>
            <a:r>
              <a:rPr lang="en-US" sz="4000" dirty="0" smtClean="0"/>
              <a:t>of the</a:t>
            </a:r>
            <a:br>
              <a:rPr lang="en-US" sz="4000" dirty="0" smtClean="0"/>
            </a:br>
            <a:r>
              <a:rPr lang="en-US" sz="4000" dirty="0" smtClean="0"/>
              <a:t>Atmosphere</a:t>
            </a:r>
            <a:endParaRPr lang="en-US" sz="4000" dirty="0"/>
          </a:p>
        </p:txBody>
      </p:sp>
      <p:pic>
        <p:nvPicPr>
          <p:cNvPr id="5123" name="Picture 2"/>
          <p:cNvPicPr>
            <a:picLocks noChangeAspect="1" noChangeArrowheads="1"/>
          </p:cNvPicPr>
          <p:nvPr/>
        </p:nvPicPr>
        <p:blipFill>
          <a:blip r:embed="rId2" cstate="print"/>
          <a:srcRect/>
          <a:stretch>
            <a:fillRect/>
          </a:stretch>
        </p:blipFill>
        <p:spPr bwMode="auto">
          <a:xfrm>
            <a:off x="3048000" y="990600"/>
            <a:ext cx="3886200" cy="5816600"/>
          </a:xfrm>
          <a:prstGeom prst="rect">
            <a:avLst/>
          </a:prstGeom>
          <a:noFill/>
          <a:ln w="9525">
            <a:noFill/>
            <a:miter lim="800000"/>
            <a:headEnd/>
            <a:tailEnd/>
          </a:ln>
        </p:spPr>
      </p:pic>
      <p:sp>
        <p:nvSpPr>
          <p:cNvPr id="5124" name="TextBox 6"/>
          <p:cNvSpPr txBox="1">
            <a:spLocks noChangeArrowheads="1"/>
          </p:cNvSpPr>
          <p:nvPr/>
        </p:nvSpPr>
        <p:spPr bwMode="auto">
          <a:xfrm>
            <a:off x="5181600" y="228600"/>
            <a:ext cx="1600200" cy="369888"/>
          </a:xfrm>
          <a:prstGeom prst="rect">
            <a:avLst/>
          </a:prstGeom>
          <a:noFill/>
          <a:ln w="9525">
            <a:noFill/>
            <a:miter lim="800000"/>
            <a:headEnd/>
            <a:tailEnd/>
          </a:ln>
        </p:spPr>
        <p:txBody>
          <a:bodyPr>
            <a:prstTxWarp prst="textNoShape">
              <a:avLst/>
            </a:prstTxWarp>
            <a:spAutoFit/>
          </a:bodyPr>
          <a:lstStyle/>
          <a:p>
            <a:r>
              <a:rPr lang="en-US" b="1" dirty="0">
                <a:solidFill>
                  <a:schemeClr val="bg1"/>
                </a:solidFill>
                <a:latin typeface="Calibri" charset="0"/>
              </a:rPr>
              <a:t>EXOSPHERE</a:t>
            </a:r>
          </a:p>
        </p:txBody>
      </p:sp>
      <p:pic>
        <p:nvPicPr>
          <p:cNvPr id="5125" name="Picture 3"/>
          <p:cNvPicPr>
            <a:picLocks noChangeAspect="1" noChangeArrowheads="1"/>
          </p:cNvPicPr>
          <p:nvPr/>
        </p:nvPicPr>
        <p:blipFill>
          <a:blip r:embed="rId3" cstate="print"/>
          <a:srcRect/>
          <a:stretch>
            <a:fillRect/>
          </a:stretch>
        </p:blipFill>
        <p:spPr bwMode="auto">
          <a:xfrm>
            <a:off x="3581400" y="0"/>
            <a:ext cx="1628775" cy="1166813"/>
          </a:xfrm>
          <a:prstGeom prst="rect">
            <a:avLst/>
          </a:prstGeom>
          <a:noFill/>
          <a:ln w="9525">
            <a:noFill/>
            <a:miter lim="800000"/>
            <a:headEnd/>
            <a:tailEnd/>
          </a:ln>
        </p:spPr>
      </p:pic>
      <p:sp>
        <p:nvSpPr>
          <p:cNvPr id="6" name="TextBox 5"/>
          <p:cNvSpPr txBox="1"/>
          <p:nvPr/>
        </p:nvSpPr>
        <p:spPr>
          <a:xfrm>
            <a:off x="7620000" y="5867400"/>
            <a:ext cx="312906"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7467600" y="4648200"/>
            <a:ext cx="312906"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7543800" y="3048000"/>
            <a:ext cx="312906"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7391400" y="1600200"/>
            <a:ext cx="312906" cy="369332"/>
          </a:xfrm>
          <a:prstGeom prst="rect">
            <a:avLst/>
          </a:prstGeom>
          <a:noFill/>
        </p:spPr>
        <p:txBody>
          <a:bodyPr wrap="none" rtlCol="0">
            <a:spAutoFit/>
          </a:bodyPr>
          <a:lstStyle/>
          <a:p>
            <a:r>
              <a:rPr lang="en-US" dirty="0" smtClean="0"/>
              <a:t>4</a:t>
            </a:r>
            <a:endParaRPr lang="en-US" dirty="0"/>
          </a:p>
        </p:txBody>
      </p:sp>
      <p:sp>
        <p:nvSpPr>
          <p:cNvPr id="10" name="TextBox 9"/>
          <p:cNvSpPr txBox="1"/>
          <p:nvPr/>
        </p:nvSpPr>
        <p:spPr>
          <a:xfrm>
            <a:off x="7086600" y="381000"/>
            <a:ext cx="312906" cy="369332"/>
          </a:xfrm>
          <a:prstGeom prst="rect">
            <a:avLst/>
          </a:prstGeom>
          <a:noFill/>
        </p:spPr>
        <p:txBody>
          <a:bodyPr wrap="none" rtlCol="0">
            <a:spAutoFit/>
          </a:bodyPr>
          <a:lstStyle/>
          <a:p>
            <a:r>
              <a:rPr lang="en-US" dirty="0" smtClean="0"/>
              <a:t>5</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6200" y="152400"/>
            <a:ext cx="5334000" cy="1143000"/>
          </a:xfrm>
        </p:spPr>
        <p:txBody>
          <a:bodyPr/>
          <a:lstStyle/>
          <a:p>
            <a:pPr eaLnBrk="1" hangingPunct="1"/>
            <a:r>
              <a:rPr lang="en-US">
                <a:solidFill>
                  <a:srgbClr val="FFC000"/>
                </a:solidFill>
                <a:latin typeface="Batik Regular" charset="0"/>
              </a:rPr>
              <a:t>The Troposphere</a:t>
            </a:r>
          </a:p>
        </p:txBody>
      </p:sp>
      <p:pic>
        <p:nvPicPr>
          <p:cNvPr id="6147" name="Picture 2"/>
          <p:cNvPicPr>
            <a:picLocks noGrp="1" noChangeAspect="1" noChangeArrowheads="1"/>
          </p:cNvPicPr>
          <p:nvPr>
            <p:ph idx="1"/>
          </p:nvPr>
        </p:nvPicPr>
        <p:blipFill>
          <a:blip r:embed="rId2" cstate="print"/>
          <a:srcRect/>
          <a:stretch>
            <a:fillRect/>
          </a:stretch>
        </p:blipFill>
        <p:spPr>
          <a:xfrm>
            <a:off x="152400" y="1371600"/>
            <a:ext cx="3200400" cy="4876800"/>
          </a:xfrm>
        </p:spPr>
      </p:pic>
      <p:sp>
        <p:nvSpPr>
          <p:cNvPr id="6148" name="TextBox 4"/>
          <p:cNvSpPr txBox="1">
            <a:spLocks noChangeArrowheads="1"/>
          </p:cNvSpPr>
          <p:nvPr/>
        </p:nvSpPr>
        <p:spPr bwMode="auto">
          <a:xfrm>
            <a:off x="5410200" y="0"/>
            <a:ext cx="3733800" cy="6556375"/>
          </a:xfrm>
          <a:prstGeom prst="rect">
            <a:avLst/>
          </a:prstGeom>
          <a:noFill/>
          <a:ln w="9525">
            <a:noFill/>
            <a:miter lim="800000"/>
            <a:headEnd/>
            <a:tailEnd/>
          </a:ln>
        </p:spPr>
        <p:txBody>
          <a:bodyPr>
            <a:prstTxWarp prst="textNoShape">
              <a:avLst/>
            </a:prstTxWarp>
            <a:spAutoFit/>
          </a:bodyPr>
          <a:lstStyle/>
          <a:p>
            <a:pPr>
              <a:buFont typeface="Arial" charset="0"/>
              <a:buChar char="•"/>
            </a:pPr>
            <a:r>
              <a:rPr lang="en-US" sz="2800" dirty="0">
                <a:solidFill>
                  <a:srgbClr val="FFC000"/>
                </a:solidFill>
                <a:latin typeface="Batik Regular" charset="0"/>
              </a:rPr>
              <a:t>Lies next to the Earth’s surface</a:t>
            </a:r>
          </a:p>
          <a:p>
            <a:endParaRPr lang="en-US" sz="2800" dirty="0">
              <a:solidFill>
                <a:srgbClr val="FFC000"/>
              </a:solidFill>
              <a:latin typeface="Batik Regular" charset="0"/>
            </a:endParaRPr>
          </a:p>
          <a:p>
            <a:pPr>
              <a:buFont typeface="Arial" charset="0"/>
              <a:buChar char="•"/>
            </a:pPr>
            <a:r>
              <a:rPr lang="en-US" sz="2800" dirty="0">
                <a:solidFill>
                  <a:srgbClr val="FFC000"/>
                </a:solidFill>
                <a:latin typeface="Batik Regular" charset="0"/>
              </a:rPr>
              <a:t>Densest atmospheric level (because gravity pushes down on it the most)</a:t>
            </a:r>
          </a:p>
          <a:p>
            <a:endParaRPr lang="en-US" sz="2800" dirty="0">
              <a:solidFill>
                <a:srgbClr val="FF0000"/>
              </a:solidFill>
              <a:latin typeface="Batik Regular" charset="0"/>
            </a:endParaRPr>
          </a:p>
          <a:p>
            <a:pPr>
              <a:buFont typeface="Arial" charset="0"/>
              <a:buChar char="•"/>
            </a:pPr>
            <a:r>
              <a:rPr lang="en-US" sz="2800" dirty="0">
                <a:latin typeface="Batik Regular" charset="0"/>
              </a:rPr>
              <a:t>Almost all gases, pollution and life found here</a:t>
            </a:r>
          </a:p>
          <a:p>
            <a:endParaRPr lang="en-US" sz="2800" dirty="0">
              <a:latin typeface="Batik Regular" charset="0"/>
            </a:endParaRPr>
          </a:p>
          <a:p>
            <a:pPr>
              <a:buFont typeface="Arial" charset="0"/>
              <a:buChar char="•"/>
            </a:pPr>
            <a:r>
              <a:rPr lang="en-US" sz="2800" dirty="0">
                <a:solidFill>
                  <a:srgbClr val="FFC000"/>
                </a:solidFill>
                <a:latin typeface="Batik Regular" charset="0"/>
              </a:rPr>
              <a:t>Layer where we live</a:t>
            </a:r>
          </a:p>
          <a:p>
            <a:pPr>
              <a:buFont typeface="Arial" charset="0"/>
              <a:buChar char="•"/>
            </a:pPr>
            <a:r>
              <a:rPr lang="en-US" sz="2800" dirty="0">
                <a:solidFill>
                  <a:srgbClr val="FFC000"/>
                </a:solidFill>
                <a:latin typeface="Batik Regular" charset="0"/>
              </a:rPr>
              <a:t>Layer where weather occurs</a:t>
            </a:r>
          </a:p>
        </p:txBody>
      </p:sp>
      <p:sp>
        <p:nvSpPr>
          <p:cNvPr id="5" name="TextBox 4"/>
          <p:cNvSpPr txBox="1"/>
          <p:nvPr/>
        </p:nvSpPr>
        <p:spPr>
          <a:xfrm>
            <a:off x="457200" y="6400800"/>
            <a:ext cx="8199809" cy="369332"/>
          </a:xfrm>
          <a:prstGeom prst="rect">
            <a:avLst/>
          </a:prstGeom>
          <a:noFill/>
        </p:spPr>
        <p:txBody>
          <a:bodyPr wrap="none" rtlCol="0">
            <a:spAutoFit/>
          </a:bodyPr>
          <a:lstStyle/>
          <a:p>
            <a:r>
              <a:rPr lang="en-US" b="1" u="sng" dirty="0" err="1" smtClean="0">
                <a:solidFill>
                  <a:schemeClr val="bg1"/>
                </a:solidFill>
              </a:rPr>
              <a:t>Tropo</a:t>
            </a:r>
            <a:r>
              <a:rPr lang="en-US" b="1" u="sng" dirty="0" smtClean="0">
                <a:solidFill>
                  <a:schemeClr val="bg1"/>
                </a:solidFill>
              </a:rPr>
              <a:t> means “turning” or “changing”.  On this layer, gases turn and mix</a:t>
            </a:r>
            <a:r>
              <a:rPr lang="en-US" dirty="0" smtClean="0"/>
              <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3733800" cy="1143000"/>
          </a:xfrm>
        </p:spPr>
        <p:txBody>
          <a:bodyPr rtlCol="0">
            <a:normAutofit fontScale="90000"/>
          </a:bodyPr>
          <a:lstStyle/>
          <a:p>
            <a:pPr eaLnBrk="1" fontAlgn="auto" hangingPunct="1">
              <a:spcAft>
                <a:spcPts val="0"/>
              </a:spcAft>
              <a:defRPr/>
            </a:pPr>
            <a:r>
              <a:rPr lang="en-US" dirty="0" smtClean="0">
                <a:solidFill>
                  <a:srgbClr val="FFC000"/>
                </a:solidFill>
                <a:latin typeface="Kristen ITC" pitchFamily="66" charset="0"/>
              </a:rPr>
              <a:t>The Stratosphere</a:t>
            </a:r>
            <a:endParaRPr lang="en-US" dirty="0">
              <a:solidFill>
                <a:srgbClr val="FFC000"/>
              </a:solidFill>
              <a:latin typeface="Kristen ITC" pitchFamily="66" charset="0"/>
            </a:endParaRPr>
          </a:p>
        </p:txBody>
      </p:sp>
      <p:pic>
        <p:nvPicPr>
          <p:cNvPr id="7171" name="Picture 2"/>
          <p:cNvPicPr>
            <a:picLocks noGrp="1" noChangeAspect="1" noChangeArrowheads="1"/>
          </p:cNvPicPr>
          <p:nvPr>
            <p:ph idx="1"/>
          </p:nvPr>
        </p:nvPicPr>
        <p:blipFill>
          <a:blip r:embed="rId2" cstate="print"/>
          <a:srcRect/>
          <a:stretch>
            <a:fillRect/>
          </a:stretch>
        </p:blipFill>
        <p:spPr>
          <a:xfrm>
            <a:off x="304800" y="1676400"/>
            <a:ext cx="2590800" cy="1776413"/>
          </a:xfrm>
        </p:spPr>
      </p:pic>
      <p:sp>
        <p:nvSpPr>
          <p:cNvPr id="7172" name="TextBox 4"/>
          <p:cNvSpPr txBox="1">
            <a:spLocks noChangeArrowheads="1"/>
          </p:cNvSpPr>
          <p:nvPr/>
        </p:nvSpPr>
        <p:spPr bwMode="auto">
          <a:xfrm>
            <a:off x="3810000" y="762000"/>
            <a:ext cx="4876800" cy="1816100"/>
          </a:xfrm>
          <a:prstGeom prst="rect">
            <a:avLst/>
          </a:prstGeom>
          <a:noFill/>
          <a:ln w="9525">
            <a:noFill/>
            <a:miter lim="800000"/>
            <a:headEnd/>
            <a:tailEnd/>
          </a:ln>
        </p:spPr>
        <p:txBody>
          <a:bodyPr>
            <a:prstTxWarp prst="textNoShape">
              <a:avLst/>
            </a:prstTxWarp>
            <a:spAutoFit/>
          </a:bodyPr>
          <a:lstStyle/>
          <a:p>
            <a:pPr algn="ctr">
              <a:buFont typeface="Arial" charset="0"/>
              <a:buChar char="•"/>
            </a:pPr>
            <a:r>
              <a:rPr lang="en-US" sz="2800">
                <a:solidFill>
                  <a:srgbClr val="FFC000"/>
                </a:solidFill>
                <a:latin typeface="Kristen ITC" pitchFamily="66" charset="0"/>
              </a:rPr>
              <a:t>Air is very thin</a:t>
            </a:r>
          </a:p>
          <a:p>
            <a:pPr algn="ctr">
              <a:buFont typeface="Arial" charset="0"/>
              <a:buChar char="•"/>
            </a:pPr>
            <a:r>
              <a:rPr lang="en-US" sz="2800">
                <a:latin typeface="Kristen ITC" pitchFamily="66" charset="0"/>
              </a:rPr>
              <a:t> There is almost no moisture in this layer so it’s </a:t>
            </a:r>
            <a:r>
              <a:rPr lang="en-US" sz="2800">
                <a:solidFill>
                  <a:srgbClr val="FFC000"/>
                </a:solidFill>
                <a:latin typeface="Kristen ITC" pitchFamily="66" charset="0"/>
              </a:rPr>
              <a:t>very dry</a:t>
            </a:r>
          </a:p>
        </p:txBody>
      </p:sp>
      <p:pic>
        <p:nvPicPr>
          <p:cNvPr id="7173" name="Picture 2"/>
          <p:cNvPicPr>
            <a:picLocks noChangeAspect="1" noChangeArrowheads="1"/>
          </p:cNvPicPr>
          <p:nvPr/>
        </p:nvPicPr>
        <p:blipFill>
          <a:blip r:embed="rId3" cstate="print"/>
          <a:srcRect/>
          <a:stretch>
            <a:fillRect/>
          </a:stretch>
        </p:blipFill>
        <p:spPr bwMode="auto">
          <a:xfrm>
            <a:off x="0" y="3657600"/>
            <a:ext cx="4648200" cy="3200400"/>
          </a:xfrm>
          <a:prstGeom prst="rect">
            <a:avLst/>
          </a:prstGeom>
          <a:noFill/>
          <a:ln w="9525">
            <a:noFill/>
            <a:miter lim="800000"/>
            <a:headEnd/>
            <a:tailEnd/>
          </a:ln>
        </p:spPr>
      </p:pic>
      <p:cxnSp>
        <p:nvCxnSpPr>
          <p:cNvPr id="7" name="Straight Connector 6"/>
          <p:cNvCxnSpPr/>
          <p:nvPr/>
        </p:nvCxnSpPr>
        <p:spPr>
          <a:xfrm flipV="1">
            <a:off x="0" y="3429000"/>
            <a:ext cx="91440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75" name="TextBox 9"/>
          <p:cNvSpPr txBox="1">
            <a:spLocks noChangeArrowheads="1"/>
          </p:cNvSpPr>
          <p:nvPr/>
        </p:nvSpPr>
        <p:spPr bwMode="auto">
          <a:xfrm>
            <a:off x="5105400" y="3962400"/>
            <a:ext cx="3657600" cy="1077913"/>
          </a:xfrm>
          <a:prstGeom prst="rect">
            <a:avLst/>
          </a:prstGeom>
          <a:noFill/>
          <a:ln w="9525">
            <a:noFill/>
            <a:miter lim="800000"/>
            <a:headEnd/>
            <a:tailEnd/>
          </a:ln>
        </p:spPr>
        <p:txBody>
          <a:bodyPr>
            <a:prstTxWarp prst="textNoShape">
              <a:avLst/>
            </a:prstTxWarp>
            <a:spAutoFit/>
          </a:bodyPr>
          <a:lstStyle/>
          <a:p>
            <a:r>
              <a:rPr lang="en-US" sz="3200">
                <a:solidFill>
                  <a:srgbClr val="FFC000"/>
                </a:solidFill>
                <a:latin typeface="Papyrus" charset="0"/>
              </a:rPr>
              <a:t>* inside the stratosphere</a:t>
            </a:r>
            <a:endParaRPr lang="en-US" sz="3200"/>
          </a:p>
        </p:txBody>
      </p:sp>
      <p:sp>
        <p:nvSpPr>
          <p:cNvPr id="7176" name="TextBox 11"/>
          <p:cNvSpPr txBox="1">
            <a:spLocks noChangeArrowheads="1"/>
          </p:cNvSpPr>
          <p:nvPr/>
        </p:nvSpPr>
        <p:spPr bwMode="auto">
          <a:xfrm>
            <a:off x="4724400" y="5181600"/>
            <a:ext cx="4419600" cy="1384300"/>
          </a:xfrm>
          <a:prstGeom prst="rect">
            <a:avLst/>
          </a:prstGeom>
          <a:noFill/>
          <a:ln w="9525">
            <a:noFill/>
            <a:miter lim="800000"/>
            <a:headEnd/>
            <a:tailEnd/>
          </a:ln>
        </p:spPr>
        <p:txBody>
          <a:bodyPr>
            <a:prstTxWarp prst="textNoShape">
              <a:avLst/>
            </a:prstTxWarp>
            <a:spAutoFit/>
          </a:bodyPr>
          <a:lstStyle/>
          <a:p>
            <a:r>
              <a:rPr lang="en-US" sz="2800" dirty="0">
                <a:solidFill>
                  <a:srgbClr val="FFC000"/>
                </a:solidFill>
              </a:rPr>
              <a:t>* Contains </a:t>
            </a:r>
            <a:r>
              <a:rPr lang="en-US" sz="2800" u="sng" dirty="0">
                <a:solidFill>
                  <a:srgbClr val="FFC000"/>
                </a:solidFill>
              </a:rPr>
              <a:t>ozone</a:t>
            </a:r>
            <a:r>
              <a:rPr lang="en-US" sz="2800" dirty="0">
                <a:solidFill>
                  <a:srgbClr val="FFC000"/>
                </a:solidFill>
              </a:rPr>
              <a:t> which absorbs sun rays and keeps us from overheating</a:t>
            </a:r>
          </a:p>
        </p:txBody>
      </p:sp>
      <p:sp>
        <p:nvSpPr>
          <p:cNvPr id="9" name="TextBox 8"/>
          <p:cNvSpPr txBox="1"/>
          <p:nvPr/>
        </p:nvSpPr>
        <p:spPr>
          <a:xfrm>
            <a:off x="3810000" y="2667000"/>
            <a:ext cx="5622052" cy="646331"/>
          </a:xfrm>
          <a:prstGeom prst="rect">
            <a:avLst/>
          </a:prstGeom>
          <a:noFill/>
        </p:spPr>
        <p:txBody>
          <a:bodyPr wrap="none" rtlCol="0">
            <a:spAutoFit/>
          </a:bodyPr>
          <a:lstStyle/>
          <a:p>
            <a:r>
              <a:rPr lang="en-US" b="1" u="sng" dirty="0" err="1" smtClean="0">
                <a:solidFill>
                  <a:schemeClr val="bg1">
                    <a:lumMod val="95000"/>
                    <a:lumOff val="5000"/>
                  </a:schemeClr>
                </a:solidFill>
              </a:rPr>
              <a:t>Strato</a:t>
            </a:r>
            <a:r>
              <a:rPr lang="en-US" b="1" u="sng" dirty="0" smtClean="0">
                <a:solidFill>
                  <a:schemeClr val="bg1">
                    <a:lumMod val="95000"/>
                    <a:lumOff val="5000"/>
                  </a:schemeClr>
                </a:solidFill>
              </a:rPr>
              <a:t> means “layer”.  Gases here are “layered”.  </a:t>
            </a:r>
          </a:p>
          <a:p>
            <a:r>
              <a:rPr lang="en-US" b="1" u="sng" dirty="0" smtClean="0">
                <a:solidFill>
                  <a:schemeClr val="bg1">
                    <a:lumMod val="95000"/>
                    <a:lumOff val="5000"/>
                  </a:schemeClr>
                </a:solidFill>
              </a:rPr>
              <a:t> They do not mix very much here</a:t>
            </a:r>
            <a:r>
              <a:rPr lang="en-US" b="1" u="sng" dirty="0" smtClean="0">
                <a:solidFill>
                  <a:schemeClr val="bg1"/>
                </a:solidFill>
              </a:rPr>
              <a:t>. </a:t>
            </a:r>
            <a:endParaRPr lang="en-US" b="1" u="sng"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a:solidFill>
                  <a:srgbClr val="FFC000"/>
                </a:solidFill>
                <a:latin typeface="Baskerville Old Face" charset="0"/>
              </a:rPr>
              <a:t>The </a:t>
            </a:r>
            <a:r>
              <a:rPr lang="en-US" dirty="0" smtClean="0">
                <a:solidFill>
                  <a:srgbClr val="FFC000"/>
                </a:solidFill>
                <a:latin typeface="Baskerville Old Face" charset="0"/>
              </a:rPr>
              <a:t>Mesosphere</a:t>
            </a:r>
            <a:br>
              <a:rPr lang="en-US" dirty="0" smtClean="0">
                <a:solidFill>
                  <a:srgbClr val="FFC000"/>
                </a:solidFill>
                <a:latin typeface="Baskerville Old Face" charset="0"/>
              </a:rPr>
            </a:br>
            <a:r>
              <a:rPr lang="en-US" sz="2400" b="1" u="sng" dirty="0" err="1" smtClean="0">
                <a:solidFill>
                  <a:schemeClr val="bg1"/>
                </a:solidFill>
                <a:latin typeface="Baskerville Old Face" charset="0"/>
              </a:rPr>
              <a:t>Meso</a:t>
            </a:r>
            <a:r>
              <a:rPr lang="en-US" sz="2400" b="1" u="sng" dirty="0" smtClean="0">
                <a:solidFill>
                  <a:schemeClr val="bg1"/>
                </a:solidFill>
                <a:latin typeface="Baskerville Old Face" charset="0"/>
              </a:rPr>
              <a:t> means middle.</a:t>
            </a:r>
            <a:endParaRPr lang="en-US" sz="2400" b="1" u="sng" dirty="0">
              <a:solidFill>
                <a:schemeClr val="bg1"/>
              </a:solidFill>
              <a:latin typeface="Baskerville Old Face" charset="0"/>
            </a:endParaRPr>
          </a:p>
        </p:txBody>
      </p:sp>
      <p:sp>
        <p:nvSpPr>
          <p:cNvPr id="8195" name="Content Placeholder 2"/>
          <p:cNvSpPr>
            <a:spLocks noGrp="1"/>
          </p:cNvSpPr>
          <p:nvPr>
            <p:ph idx="1"/>
          </p:nvPr>
        </p:nvSpPr>
        <p:spPr/>
        <p:txBody>
          <a:bodyPr/>
          <a:lstStyle/>
          <a:p>
            <a:pPr eaLnBrk="1" hangingPunct="1"/>
            <a:r>
              <a:rPr lang="en-US">
                <a:solidFill>
                  <a:srgbClr val="FFC000"/>
                </a:solidFill>
                <a:latin typeface="Baskerville Old Face" charset="0"/>
              </a:rPr>
              <a:t>Coldest layer</a:t>
            </a:r>
          </a:p>
          <a:p>
            <a:pPr eaLnBrk="1" hangingPunct="1"/>
            <a:r>
              <a:rPr lang="en-US">
                <a:latin typeface="Baskerville Old Face" charset="0"/>
              </a:rPr>
              <a:t>As altitude increases , temperature decreases</a:t>
            </a:r>
          </a:p>
          <a:p>
            <a:pPr eaLnBrk="1" hangingPunct="1"/>
            <a:endParaRPr lang="en-US">
              <a:latin typeface="Baskerville Old Face" charset="0"/>
            </a:endParaRPr>
          </a:p>
          <a:p>
            <a:pPr eaLnBrk="1" hangingPunct="1"/>
            <a:endParaRPr lang="en-US">
              <a:latin typeface="Baskerville Old Face" charset="0"/>
            </a:endParaRPr>
          </a:p>
          <a:p>
            <a:pPr eaLnBrk="1" hangingPunct="1"/>
            <a:r>
              <a:rPr lang="en-US">
                <a:solidFill>
                  <a:srgbClr val="FFC000"/>
                </a:solidFill>
                <a:latin typeface="Baskerville Old Face" charset="0"/>
              </a:rPr>
              <a:t>Very windy</a:t>
            </a:r>
          </a:p>
        </p:txBody>
      </p:sp>
      <p:sp>
        <p:nvSpPr>
          <p:cNvPr id="4" name="Up Arrow 3"/>
          <p:cNvSpPr/>
          <p:nvPr/>
        </p:nvSpPr>
        <p:spPr>
          <a:xfrm>
            <a:off x="3200400" y="2819400"/>
            <a:ext cx="484188" cy="9779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Up Arrow 5"/>
          <p:cNvSpPr/>
          <p:nvPr/>
        </p:nvSpPr>
        <p:spPr>
          <a:xfrm rot="10800000">
            <a:off x="7364413" y="2743200"/>
            <a:ext cx="484187" cy="9779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198" name="Picture 3"/>
          <p:cNvPicPr>
            <a:picLocks noChangeAspect="1" noChangeArrowheads="1"/>
          </p:cNvPicPr>
          <p:nvPr/>
        </p:nvPicPr>
        <p:blipFill>
          <a:blip r:embed="rId2" cstate="print"/>
          <a:srcRect/>
          <a:stretch>
            <a:fillRect/>
          </a:stretch>
        </p:blipFill>
        <p:spPr bwMode="auto">
          <a:xfrm>
            <a:off x="3657600" y="3771900"/>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685800"/>
          </a:xfrm>
        </p:spPr>
        <p:txBody>
          <a:bodyPr/>
          <a:lstStyle/>
          <a:p>
            <a:pPr eaLnBrk="1" hangingPunct="1"/>
            <a:r>
              <a:rPr lang="en-US">
                <a:solidFill>
                  <a:srgbClr val="FFC000"/>
                </a:solidFill>
                <a:latin typeface="Australian Sunrise" charset="0"/>
              </a:rPr>
              <a:t>The Thermosphere</a:t>
            </a:r>
          </a:p>
        </p:txBody>
      </p:sp>
      <p:pic>
        <p:nvPicPr>
          <p:cNvPr id="9219" name="Picture 2"/>
          <p:cNvPicPr>
            <a:picLocks noGrp="1" noChangeAspect="1" noChangeArrowheads="1"/>
          </p:cNvPicPr>
          <p:nvPr>
            <p:ph idx="1"/>
          </p:nvPr>
        </p:nvPicPr>
        <p:blipFill>
          <a:blip r:embed="rId2" cstate="print"/>
          <a:srcRect/>
          <a:stretch>
            <a:fillRect/>
          </a:stretch>
        </p:blipFill>
        <p:spPr>
          <a:xfrm>
            <a:off x="466725" y="936625"/>
            <a:ext cx="1895475" cy="1516063"/>
          </a:xfrm>
        </p:spPr>
      </p:pic>
      <p:pic>
        <p:nvPicPr>
          <p:cNvPr id="9220" name="Picture 3"/>
          <p:cNvPicPr>
            <a:picLocks noChangeAspect="1" noChangeArrowheads="1"/>
          </p:cNvPicPr>
          <p:nvPr/>
        </p:nvPicPr>
        <p:blipFill>
          <a:blip r:embed="rId3" cstate="print"/>
          <a:srcRect/>
          <a:stretch>
            <a:fillRect/>
          </a:stretch>
        </p:blipFill>
        <p:spPr bwMode="auto">
          <a:xfrm>
            <a:off x="4572000" y="4305300"/>
            <a:ext cx="2914650" cy="2552700"/>
          </a:xfrm>
          <a:prstGeom prst="rect">
            <a:avLst/>
          </a:prstGeom>
          <a:noFill/>
          <a:ln w="9525">
            <a:noFill/>
            <a:miter lim="800000"/>
            <a:headEnd/>
            <a:tailEnd/>
          </a:ln>
        </p:spPr>
      </p:pic>
      <p:sp>
        <p:nvSpPr>
          <p:cNvPr id="9221" name="TextBox 5"/>
          <p:cNvSpPr txBox="1">
            <a:spLocks noChangeArrowheads="1"/>
          </p:cNvSpPr>
          <p:nvPr/>
        </p:nvSpPr>
        <p:spPr bwMode="auto">
          <a:xfrm>
            <a:off x="3200400" y="914400"/>
            <a:ext cx="5943600" cy="2862263"/>
          </a:xfrm>
          <a:prstGeom prst="rect">
            <a:avLst/>
          </a:prstGeom>
          <a:noFill/>
          <a:ln w="9525">
            <a:noFill/>
            <a:miter lim="800000"/>
            <a:headEnd/>
            <a:tailEnd/>
          </a:ln>
        </p:spPr>
        <p:txBody>
          <a:bodyPr>
            <a:prstTxWarp prst="textNoShape">
              <a:avLst/>
            </a:prstTxWarp>
            <a:spAutoFit/>
          </a:bodyPr>
          <a:lstStyle/>
          <a:p>
            <a:pPr algn="ctr"/>
            <a:r>
              <a:rPr lang="en-US" sz="3600" dirty="0">
                <a:solidFill>
                  <a:srgbClr val="FFC000"/>
                </a:solidFill>
                <a:latin typeface="Australian Sunrise" charset="0"/>
              </a:rPr>
              <a:t>*Very high temperature (BUT IT IS NOT HOT). </a:t>
            </a:r>
          </a:p>
          <a:p>
            <a:pPr algn="ctr"/>
            <a:r>
              <a:rPr lang="en-US" sz="3600" dirty="0">
                <a:solidFill>
                  <a:srgbClr val="FFC000"/>
                </a:solidFill>
                <a:latin typeface="Australian Sunrise" charset="0"/>
              </a:rPr>
              <a:t>*This is because the particles are moving fast but do not touch</a:t>
            </a:r>
            <a:r>
              <a:rPr lang="en-US" sz="3600" dirty="0">
                <a:solidFill>
                  <a:srgbClr val="FF0000"/>
                </a:solidFill>
                <a:latin typeface="Australian Sunrise" charset="0"/>
              </a:rPr>
              <a:t>.</a:t>
            </a:r>
          </a:p>
        </p:txBody>
      </p:sp>
      <p:sp>
        <p:nvSpPr>
          <p:cNvPr id="9222" name="TextBox 6"/>
          <p:cNvSpPr txBox="1">
            <a:spLocks noChangeArrowheads="1"/>
          </p:cNvSpPr>
          <p:nvPr/>
        </p:nvSpPr>
        <p:spPr bwMode="auto">
          <a:xfrm>
            <a:off x="152400" y="3241675"/>
            <a:ext cx="3352800" cy="3540125"/>
          </a:xfrm>
          <a:prstGeom prst="rect">
            <a:avLst/>
          </a:prstGeom>
          <a:noFill/>
          <a:ln w="9525">
            <a:noFill/>
            <a:miter lim="800000"/>
            <a:headEnd/>
            <a:tailEnd/>
          </a:ln>
        </p:spPr>
        <p:txBody>
          <a:bodyPr>
            <a:prstTxWarp prst="textNoShape">
              <a:avLst/>
            </a:prstTxWarp>
            <a:spAutoFit/>
          </a:bodyPr>
          <a:lstStyle/>
          <a:p>
            <a:pPr algn="ctr"/>
            <a:r>
              <a:rPr lang="en-US" sz="3200" dirty="0">
                <a:solidFill>
                  <a:srgbClr val="FFC000"/>
                </a:solidFill>
                <a:latin typeface="Australian Sunrise" charset="0"/>
              </a:rPr>
              <a:t>* Contains the </a:t>
            </a:r>
            <a:r>
              <a:rPr lang="en-US" sz="3200" u="sng" dirty="0">
                <a:solidFill>
                  <a:srgbClr val="FFC000"/>
                </a:solidFill>
                <a:latin typeface="Australian Sunrise" charset="0"/>
              </a:rPr>
              <a:t>ionosphere </a:t>
            </a:r>
            <a:r>
              <a:rPr lang="en-US" sz="3200" dirty="0">
                <a:solidFill>
                  <a:srgbClr val="FFC000"/>
                </a:solidFill>
                <a:latin typeface="Australian Sunrise" charset="0"/>
              </a:rPr>
              <a:t>where electricity makes gases light up = The Northern and Southern Lights</a:t>
            </a:r>
          </a:p>
        </p:txBody>
      </p:sp>
      <p:sp>
        <p:nvSpPr>
          <p:cNvPr id="7" name="TextBox 6"/>
          <p:cNvSpPr txBox="1"/>
          <p:nvPr/>
        </p:nvSpPr>
        <p:spPr>
          <a:xfrm>
            <a:off x="4267200" y="3886200"/>
            <a:ext cx="2428870" cy="369332"/>
          </a:xfrm>
          <a:prstGeom prst="rect">
            <a:avLst/>
          </a:prstGeom>
          <a:noFill/>
        </p:spPr>
        <p:txBody>
          <a:bodyPr wrap="none" rtlCol="0">
            <a:spAutoFit/>
          </a:bodyPr>
          <a:lstStyle/>
          <a:p>
            <a:r>
              <a:rPr lang="en-US" b="1" u="sng" dirty="0" smtClean="0">
                <a:solidFill>
                  <a:schemeClr val="bg1"/>
                </a:solidFill>
              </a:rPr>
              <a:t>Thermo means heat</a:t>
            </a:r>
            <a:r>
              <a:rPr lang="en-US"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solidFill>
                  <a:srgbClr val="FFC000"/>
                </a:solidFill>
              </a:rPr>
              <a:t>The Exosphere</a:t>
            </a:r>
          </a:p>
        </p:txBody>
      </p:sp>
      <p:sp>
        <p:nvSpPr>
          <p:cNvPr id="10243" name="Content Placeholder 2"/>
          <p:cNvSpPr>
            <a:spLocks noGrp="1"/>
          </p:cNvSpPr>
          <p:nvPr>
            <p:ph idx="1"/>
          </p:nvPr>
        </p:nvSpPr>
        <p:spPr/>
        <p:txBody>
          <a:bodyPr/>
          <a:lstStyle/>
          <a:p>
            <a:pPr algn="ctr" eaLnBrk="1" hangingPunct="1"/>
            <a:r>
              <a:rPr lang="en-US" dirty="0">
                <a:solidFill>
                  <a:srgbClr val="FFC000"/>
                </a:solidFill>
              </a:rPr>
              <a:t>This is outer space</a:t>
            </a:r>
            <a:r>
              <a:rPr lang="en-US" dirty="0" smtClean="0">
                <a:solidFill>
                  <a:srgbClr val="FFC000"/>
                </a:solidFill>
              </a:rPr>
              <a:t>!!</a:t>
            </a:r>
          </a:p>
          <a:p>
            <a:pPr algn="r" eaLnBrk="1" hangingPunct="1"/>
            <a:r>
              <a:rPr lang="en-US" b="1" u="sng" dirty="0" err="1" smtClean="0">
                <a:solidFill>
                  <a:schemeClr val="bg1"/>
                </a:solidFill>
              </a:rPr>
              <a:t>Exo</a:t>
            </a:r>
            <a:r>
              <a:rPr lang="en-US" b="1" u="sng" dirty="0" smtClean="0">
                <a:solidFill>
                  <a:schemeClr val="bg1"/>
                </a:solidFill>
              </a:rPr>
              <a:t> means out side</a:t>
            </a:r>
            <a:r>
              <a:rPr lang="en-US" dirty="0" smtClean="0">
                <a:solidFill>
                  <a:schemeClr val="bg1"/>
                </a:solidFill>
              </a:rPr>
              <a:t>.</a:t>
            </a:r>
            <a:endParaRPr lang="en-US" dirty="0">
              <a:solidFill>
                <a:schemeClr val="bg1"/>
              </a:solidFill>
            </a:endParaRPr>
          </a:p>
        </p:txBody>
      </p:sp>
      <p:pic>
        <p:nvPicPr>
          <p:cNvPr id="10244" name="Picture 2"/>
          <p:cNvPicPr>
            <a:picLocks noChangeAspect="1" noChangeArrowheads="1"/>
          </p:cNvPicPr>
          <p:nvPr/>
        </p:nvPicPr>
        <p:blipFill>
          <a:blip r:embed="rId2" cstate="print"/>
          <a:srcRect/>
          <a:stretch>
            <a:fillRect/>
          </a:stretch>
        </p:blipFill>
        <p:spPr bwMode="auto">
          <a:xfrm>
            <a:off x="152400" y="2209800"/>
            <a:ext cx="3810000" cy="2857500"/>
          </a:xfrm>
          <a:prstGeom prst="rect">
            <a:avLst/>
          </a:prstGeom>
          <a:noFill/>
          <a:ln w="9525">
            <a:noFill/>
            <a:miter lim="800000"/>
            <a:headEnd/>
            <a:tailEnd/>
          </a:ln>
        </p:spPr>
      </p:pic>
      <p:pic>
        <p:nvPicPr>
          <p:cNvPr id="10245" name="Picture 3"/>
          <p:cNvPicPr>
            <a:picLocks noChangeAspect="1" noChangeArrowheads="1"/>
          </p:cNvPicPr>
          <p:nvPr/>
        </p:nvPicPr>
        <p:blipFill>
          <a:blip r:embed="rId3" cstate="print"/>
          <a:srcRect/>
          <a:stretch>
            <a:fillRect/>
          </a:stretch>
        </p:blipFill>
        <p:spPr bwMode="auto">
          <a:xfrm>
            <a:off x="4419600" y="2895600"/>
            <a:ext cx="4351338" cy="3262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Studio.thmx</Template>
  <TotalTime>1679</TotalTime>
  <Words>371</Words>
  <Application>Microsoft Office PowerPoint</Application>
  <PresentationFormat>On-screen Show (4:3)</PresentationFormat>
  <Paragraphs>60</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Layers of the Atmosphere</vt:lpstr>
      <vt:lpstr>Definitions</vt:lpstr>
      <vt:lpstr>Makeup of Gases in the Atmosphere</vt:lpstr>
      <vt:lpstr>The Five Layers of the Atmosphere</vt:lpstr>
      <vt:lpstr>The Troposphere</vt:lpstr>
      <vt:lpstr>The Stratosphere</vt:lpstr>
      <vt:lpstr>The Mesosphere Meso means middle.</vt:lpstr>
      <vt:lpstr>The Thermosphere</vt:lpstr>
      <vt:lpstr>The Exosphere</vt:lpstr>
      <vt:lpstr>Air Pressure</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Layers of the Atmosphere</dc:title>
  <dc:creator>VB</dc:creator>
  <cp:lastModifiedBy>TAYLOR_R</cp:lastModifiedBy>
  <cp:revision>31</cp:revision>
  <dcterms:created xsi:type="dcterms:W3CDTF">2010-02-16T21:53:58Z</dcterms:created>
  <dcterms:modified xsi:type="dcterms:W3CDTF">2013-10-11T17:53:21Z</dcterms:modified>
</cp:coreProperties>
</file>