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105"/>
  </p:notesMasterIdLst>
  <p:handoutMasterIdLst>
    <p:handoutMasterId r:id="rId106"/>
  </p:handoutMasterIdLst>
  <p:sldIdLst>
    <p:sldId id="256" r:id="rId2"/>
    <p:sldId id="272" r:id="rId3"/>
    <p:sldId id="366" r:id="rId4"/>
    <p:sldId id="284" r:id="rId5"/>
    <p:sldId id="354" r:id="rId6"/>
    <p:sldId id="257" r:id="rId7"/>
    <p:sldId id="276" r:id="rId8"/>
    <p:sldId id="341" r:id="rId9"/>
    <p:sldId id="275" r:id="rId10"/>
    <p:sldId id="314" r:id="rId11"/>
    <p:sldId id="315" r:id="rId12"/>
    <p:sldId id="309" r:id="rId13"/>
    <p:sldId id="310" r:id="rId14"/>
    <p:sldId id="311" r:id="rId15"/>
    <p:sldId id="312" r:id="rId16"/>
    <p:sldId id="313" r:id="rId17"/>
    <p:sldId id="258" r:id="rId18"/>
    <p:sldId id="259" r:id="rId19"/>
    <p:sldId id="277" r:id="rId20"/>
    <p:sldId id="278" r:id="rId21"/>
    <p:sldId id="281" r:id="rId22"/>
    <p:sldId id="260" r:id="rId23"/>
    <p:sldId id="279" r:id="rId24"/>
    <p:sldId id="280" r:id="rId25"/>
    <p:sldId id="356" r:id="rId26"/>
    <p:sldId id="361" r:id="rId27"/>
    <p:sldId id="283" r:id="rId28"/>
    <p:sldId id="261" r:id="rId29"/>
    <p:sldId id="262" r:id="rId30"/>
    <p:sldId id="286" r:id="rId31"/>
    <p:sldId id="285" r:id="rId32"/>
    <p:sldId id="355" r:id="rId33"/>
    <p:sldId id="357" r:id="rId34"/>
    <p:sldId id="359" r:id="rId35"/>
    <p:sldId id="367" r:id="rId36"/>
    <p:sldId id="336" r:id="rId37"/>
    <p:sldId id="337" r:id="rId38"/>
    <p:sldId id="339" r:id="rId39"/>
    <p:sldId id="340" r:id="rId40"/>
    <p:sldId id="368" r:id="rId41"/>
    <p:sldId id="369" r:id="rId42"/>
    <p:sldId id="370" r:id="rId43"/>
    <p:sldId id="371" r:id="rId44"/>
    <p:sldId id="333" r:id="rId45"/>
    <p:sldId id="334" r:id="rId46"/>
    <p:sldId id="327" r:id="rId47"/>
    <p:sldId id="338" r:id="rId48"/>
    <p:sldId id="318" r:id="rId49"/>
    <p:sldId id="335" r:id="rId50"/>
    <p:sldId id="328" r:id="rId51"/>
    <p:sldId id="317" r:id="rId52"/>
    <p:sldId id="316" r:id="rId53"/>
    <p:sldId id="308" r:id="rId54"/>
    <p:sldId id="306" r:id="rId55"/>
    <p:sldId id="263" r:id="rId56"/>
    <p:sldId id="362" r:id="rId57"/>
    <p:sldId id="363" r:id="rId58"/>
    <p:sldId id="301" r:id="rId59"/>
    <p:sldId id="302" r:id="rId60"/>
    <p:sldId id="360" r:id="rId61"/>
    <p:sldId id="289" r:id="rId62"/>
    <p:sldId id="264" r:id="rId63"/>
    <p:sldId id="365" r:id="rId64"/>
    <p:sldId id="265" r:id="rId65"/>
    <p:sldId id="266" r:id="rId66"/>
    <p:sldId id="267" r:id="rId67"/>
    <p:sldId id="288" r:id="rId68"/>
    <p:sldId id="290" r:id="rId69"/>
    <p:sldId id="291" r:id="rId70"/>
    <p:sldId id="342" r:id="rId71"/>
    <p:sldId id="343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292" r:id="rId80"/>
    <p:sldId id="320" r:id="rId81"/>
    <p:sldId id="322" r:id="rId82"/>
    <p:sldId id="269" r:id="rId83"/>
    <p:sldId id="294" r:id="rId84"/>
    <p:sldId id="293" r:id="rId85"/>
    <p:sldId id="353" r:id="rId86"/>
    <p:sldId id="268" r:id="rId87"/>
    <p:sldId id="270" r:id="rId88"/>
    <p:sldId id="298" r:id="rId89"/>
    <p:sldId id="271" r:id="rId90"/>
    <p:sldId id="364" r:id="rId91"/>
    <p:sldId id="352" r:id="rId92"/>
    <p:sldId id="296" r:id="rId93"/>
    <p:sldId id="295" r:id="rId94"/>
    <p:sldId id="299" r:id="rId95"/>
    <p:sldId id="300" r:id="rId96"/>
    <p:sldId id="326" r:id="rId97"/>
    <p:sldId id="325" r:id="rId98"/>
    <p:sldId id="303" r:id="rId99"/>
    <p:sldId id="324" r:id="rId100"/>
    <p:sldId id="323" r:id="rId101"/>
    <p:sldId id="304" r:id="rId102"/>
    <p:sldId id="307" r:id="rId103"/>
    <p:sldId id="305" r:id="rId104"/>
  </p:sldIdLst>
  <p:sldSz cx="9144000" cy="6858000" type="screen4x3"/>
  <p:notesSz cx="700405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77" autoAdjust="0"/>
  </p:normalViewPr>
  <p:slideViewPr>
    <p:cSldViewPr>
      <p:cViewPr varScale="1">
        <p:scale>
          <a:sx n="78" d="100"/>
          <a:sy n="78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2"/>
    </p:cViewPr>
  </p:sorterViewPr>
  <p:notesViewPr>
    <p:cSldViewPr>
      <p:cViewPr varScale="1">
        <p:scale>
          <a:sx n="60" d="100"/>
          <a:sy n="60" d="100"/>
        </p:scale>
        <p:origin x="-1728" y="-90"/>
      </p:cViewPr>
      <p:guideLst>
        <p:guide orient="horz" pos="2928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08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962" y="0"/>
            <a:ext cx="303508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508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962" y="8831580"/>
            <a:ext cx="303508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016F6971-CCFC-4C73-BCA1-274D12C6A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6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08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962" y="0"/>
            <a:ext cx="303508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874" y="4415790"/>
            <a:ext cx="513630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508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962" y="8831580"/>
            <a:ext cx="303508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154E6F19-7E7D-4675-BA27-4DEDECA174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56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769" indent="-29106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260" indent="-232852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9964" indent="-232852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5668" indent="-232852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1372" indent="-2328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7075" indent="-2328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779" indent="-2328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8483" indent="-2328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352E7F-F550-46B0-8B17-9279E5CA41D9}" type="slidenum">
              <a:rPr lang="en-US" sz="1200"/>
              <a:pPr/>
              <a:t>102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z="2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BFC942E-A2C6-4AA8-8C25-B8E0292472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4F074-5B4C-4D80-8910-8C0C9D446C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42CA8-E502-4BBA-9873-20DB818282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CAF4-C516-4DD8-BC9F-F89D33AA1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8CC6-943F-45F6-B5E3-8A7E660BD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F3618-ABDC-44C3-99DB-5979732240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F5D8C-E03F-4476-A3EA-99D31BA5B4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E83F4-D47A-4BFB-B76D-06D294C8ED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F7F2A-4E1E-4BD6-856E-020BB19965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075AC-E450-4CAC-8EB1-3C15E97D4C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72B4C-E2A6-4D02-96EE-C0A7CD942C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17DCA-061C-4C53-A963-5F8076958A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30343-558C-4662-97B9-42D18C7EEB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5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pPr>
              <a:defRPr/>
            </a:pPr>
            <a:fld id="{6D6088DF-63B2-421D-9965-431CDC1F03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rack%2002.mp3" TargetMode="External"/><Relationship Id="rId4" Type="http://schemas.openxmlformats.org/officeDocument/2006/relationships/image" Target="../media/image16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calhumor.about.com/library/multimedia/arnold_illbeback.wav" TargetMode="Externa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http://politicalhumor.about.com/library/multimedia/arnold_hastalavistababy.wav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png"/><Relationship Id="rId4" Type="http://schemas.openxmlformats.org/officeDocument/2006/relationships/image" Target="../media/image13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jpeg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Germany</a:t>
            </a:r>
            <a:r>
              <a:rPr lang="en-US" dirty="0" smtClean="0"/>
              <a:t> </a:t>
            </a:r>
          </a:p>
        </p:txBody>
      </p:sp>
      <p:pic>
        <p:nvPicPr>
          <p:cNvPr id="10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524000"/>
            <a:ext cx="5638800" cy="381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640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Berlin, Germany: capital  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47800"/>
            <a:ext cx="2877355" cy="4114800"/>
          </a:xfrm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449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Wolfgang Mozart</a:t>
            </a:r>
            <a:r>
              <a:rPr lang="en-US" dirty="0" smtClean="0"/>
              <a:t>: Austria  </a:t>
            </a:r>
          </a:p>
        </p:txBody>
      </p:sp>
      <p:pic>
        <p:nvPicPr>
          <p:cNvPr id="112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438400"/>
            <a:ext cx="2971800" cy="3048000"/>
          </a:xfrm>
        </p:spPr>
      </p:pic>
      <p:pic>
        <p:nvPicPr>
          <p:cNvPr id="4" name="Track 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Focus question </a:t>
            </a:r>
          </a:p>
        </p:txBody>
      </p:sp>
      <p:sp>
        <p:nvSpPr>
          <p:cNvPr id="113667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How does Arnold and Hitler relate?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Answer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Both relate to one of the countries in this lesson. </a:t>
            </a:r>
          </a:p>
          <a:p>
            <a:pPr eaLnBrk="1" hangingPunct="1"/>
            <a:r>
              <a:rPr lang="en-US" sz="2200" dirty="0" smtClean="0"/>
              <a:t>Arnold=Austria </a:t>
            </a:r>
          </a:p>
          <a:p>
            <a:pPr eaLnBrk="1" hangingPunct="1"/>
            <a:r>
              <a:rPr lang="en-US" sz="2200" dirty="0" smtClean="0"/>
              <a:t>Hitler= Germany but he is from Austria too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59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971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latin typeface="Arial Black" panose="020B0A04020102020204" pitchFamily="34" charset="0"/>
              </a:rPr>
              <a:t>Homework: Complete guided reading 12.2 “Europe’s Heartland”</a:t>
            </a:r>
            <a:endParaRPr lang="en-US" sz="2400" dirty="0" smtClean="0">
              <a:latin typeface="Arial Black" panose="020B0A04020102020204" pitchFamily="34" charset="0"/>
            </a:endParaRPr>
          </a:p>
        </p:txBody>
      </p:sp>
      <p:pic>
        <p:nvPicPr>
          <p:cNvPr id="1157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905000"/>
            <a:ext cx="3810000" cy="3810000"/>
          </a:xfrm>
        </p:spPr>
      </p:pic>
      <p:sp>
        <p:nvSpPr>
          <p:cNvPr id="2" name="Isosceles Triangle 1">
            <a:hlinkClick r:id="rId3"/>
          </p:cNvPr>
          <p:cNvSpPr/>
          <p:nvPr/>
        </p:nvSpPr>
        <p:spPr>
          <a:xfrm>
            <a:off x="762000" y="2743200"/>
            <a:ext cx="1670304" cy="1752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Clink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Bradenberg Gate: A symbol of Berlin and Germany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09800"/>
            <a:ext cx="4038600" cy="2895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Germany </a:t>
            </a:r>
          </a:p>
        </p:txBody>
      </p:sp>
      <p:pic>
        <p:nvPicPr>
          <p:cNvPr id="3076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724400" cy="5257800"/>
          </a:xfrm>
        </p:spPr>
      </p:pic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/>
              <a:t>During the 1500s, a monk by the name of Martin Luther worked to reform the Catholic church.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/>
              <a:t>His main problem was the buying of sins to the church.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400" dirty="0" smtClean="0"/>
              <a:t>He nailed the 95 Theses on Oct 31,1517 to Wittenberg Church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Martin Luther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Statue of Martin Luther in Berlin, Germany 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71600"/>
            <a:ext cx="2514600" cy="442877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95 Theses were nailed to  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4800600" cy="365759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Wittenberg Church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3600"/>
            <a:ext cx="7010400" cy="4419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Germany 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495800" cy="5257800"/>
          </a:xfrm>
        </p:spPr>
      </p:pic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Western Germany has a place called Ruhr and it is an important industrial center. Production of iron ore and coal is important here. </a:t>
            </a:r>
          </a:p>
          <a:p>
            <a:pPr eaLnBrk="1" hangingPunct="1"/>
            <a:r>
              <a:rPr lang="en-US" sz="2800" smtClean="0"/>
              <a:t>Many battles have been fought here.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Germany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Germany has superhighways called autobahns.</a:t>
            </a:r>
          </a:p>
          <a:p>
            <a:pPr eaLnBrk="1" hangingPunct="1"/>
            <a:r>
              <a:rPr lang="en-US" sz="2800" dirty="0" smtClean="0"/>
              <a:t>Late 1800s, Otto von Bismarck united a group of territories into a nation-Germany.</a:t>
            </a:r>
          </a:p>
        </p:txBody>
      </p:sp>
      <p:pic>
        <p:nvPicPr>
          <p:cNvPr id="3174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819400"/>
            <a:ext cx="2819400" cy="22098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Autobahn in Germany: NO SPEED LIMIT 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715000" cy="4743450"/>
          </a:xfrm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05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I can identify the key physical features of Germany.  (7.3.spi.10)</a:t>
            </a:r>
          </a:p>
          <a:p>
            <a:pPr eaLnBrk="1" hangingPunct="1"/>
            <a:r>
              <a:rPr lang="en-US" sz="2800" dirty="0" smtClean="0"/>
              <a:t>I can examine Germany’s history (key events and people) and identify its form of government. (7.4.1) </a:t>
            </a:r>
          </a:p>
          <a:p>
            <a:pPr eaLnBrk="1" hangingPunct="1"/>
            <a:r>
              <a:rPr lang="en-US" sz="2800" dirty="0" smtClean="0"/>
              <a:t>I can identify Germany’s economic contributions worldwide. (7.2.1)</a:t>
            </a:r>
          </a:p>
          <a:p>
            <a:pPr marL="68580" indent="0" eaLnBrk="1" hangingPunct="1">
              <a:buNone/>
            </a:pPr>
            <a:r>
              <a:rPr lang="en-US" sz="2800" b="1" i="1" u="sng" dirty="0" smtClean="0">
                <a:solidFill>
                  <a:srgbClr val="92D050"/>
                </a:solidFill>
              </a:rPr>
              <a:t>Directions</a:t>
            </a:r>
            <a:r>
              <a:rPr lang="en-US" sz="2800" b="1" i="1" dirty="0" smtClean="0">
                <a:solidFill>
                  <a:srgbClr val="92D050"/>
                </a:solidFill>
              </a:rPr>
              <a:t>:  Make sure to make 4 sections for your notes: 1) geography, 2) History (</a:t>
            </a:r>
            <a:r>
              <a:rPr lang="en-US" sz="2800" b="1" dirty="0" smtClean="0">
                <a:solidFill>
                  <a:srgbClr val="92D050"/>
                </a:solidFill>
              </a:rPr>
              <a:t>timeline of major events), 3) key people 4) Economy (i.e. major products/exports)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Otto von Bismark: founder of Germany (united in 1871) 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2600"/>
            <a:ext cx="2438400" cy="4038600"/>
          </a:xfr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335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Adolph Hitler: Takes power in 1933 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2133600" cy="4876800"/>
          </a:xfrm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19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228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Germany 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2971800" cy="4495800"/>
          </a:xfrm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A great horror occurred in Germany during WWII called the Holocaust.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Adolf Hitler lead a slaughter of more than 6 million Jews and lead to the death of more than 10 million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Holocaust in Auschwitz May 26, 1944 (one of the Most Deadliest Concentration Camps)  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7848600" cy="3962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Empty Gas Cans used to gas those in the concentration camp in Auschwitz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638203"/>
            <a:ext cx="3426854" cy="2619597"/>
          </a:xfrm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5105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Berlin, Germany in ruins after </a:t>
            </a:r>
            <a:br>
              <a:rPr lang="en-US" dirty="0" smtClean="0"/>
            </a:br>
            <a:r>
              <a:rPr lang="en-US" dirty="0" smtClean="0"/>
              <a:t>WWII</a:t>
            </a:r>
            <a:endParaRPr lang="en-US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May 1945 End of WWII </a:t>
            </a:r>
            <a:endParaRPr lang="en-US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58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4669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27717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Berlin Wall 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562600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Germany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Following WWII, Germany was divided in 1961 into the East and West.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East Germany became Communist. West Germany became a Democracy.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1989 Germany came together as a whole.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191000" cy="4114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Germany Today 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4724400" cy="5334000"/>
          </a:xfrm>
        </p:spPr>
      </p:pic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Government: Federal Republic with an elected president. (Just like the United States)., </a:t>
            </a:r>
          </a:p>
          <a:p>
            <a:pPr eaLnBrk="1" hangingPunct="1"/>
            <a:r>
              <a:rPr lang="en-US" sz="2400" dirty="0" smtClean="0"/>
              <a:t>Work continues to improve the economic gap between the east and west. </a:t>
            </a:r>
          </a:p>
          <a:p>
            <a:pPr eaLnBrk="1" hangingPunct="1"/>
            <a:r>
              <a:rPr lang="en-US" sz="2400" dirty="0" smtClean="0"/>
              <a:t>Population: 82.5 Million</a:t>
            </a:r>
          </a:p>
          <a:p>
            <a:pPr eaLnBrk="1" hangingPunct="1"/>
            <a:r>
              <a:rPr lang="en-US" sz="2400" dirty="0" smtClean="0"/>
              <a:t>90% live in Urban Areas 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What role does engines and jeans play in our lives?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Chancellor Angela Merkel (</a:t>
            </a:r>
            <a:r>
              <a:rPr lang="en-US" dirty="0" err="1" smtClean="0"/>
              <a:t>germany’s</a:t>
            </a:r>
            <a:r>
              <a:rPr lang="en-US" dirty="0" smtClean="0"/>
              <a:t> Current President)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67000"/>
            <a:ext cx="1905266" cy="1905000"/>
          </a:xfrm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Chancellor Merkel with Presidents Bush and Obama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4114800" cy="4495800"/>
          </a:xfrm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26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Germany’s Economy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Germany is on the cutting edge of renewable energy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It has the world’s largest wind farm and solar power capacity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172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Germany is well-known for engineering and technology </a:t>
            </a:r>
            <a:endParaRPr 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857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Companies from Germany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5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Audi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5480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2667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Volkswagen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3431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5336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441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Mercedes-Benz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2955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953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2857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BMW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1828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38200"/>
            <a:ext cx="2019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1714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476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Germany 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0"/>
            <a:ext cx="1905000" cy="2133600"/>
          </a:xfr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562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048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People in Germany’s Past and Present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Martin Luther: Protestant Reformation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Otto von </a:t>
            </a:r>
            <a:r>
              <a:rPr lang="en-US" dirty="0" err="1" smtClean="0"/>
              <a:t>Bismark</a:t>
            </a:r>
            <a:endParaRPr lang="en-US" dirty="0" smtClean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3657600" cy="3886200"/>
          </a:xfr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51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0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Hitler 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553199" cy="4343400"/>
          </a:xfrm>
        </p:spPr>
      </p:pic>
    </p:spTree>
    <p:extLst>
      <p:ext uri="{BB962C8B-B14F-4D97-AF65-F5344CB8AC3E}">
        <p14:creationId xmlns:p14="http://schemas.microsoft.com/office/powerpoint/2010/main" val="40915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Levi Strauss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358616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819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Rudolf</a:t>
            </a:r>
            <a:r>
              <a:rPr lang="en-US" dirty="0" smtClean="0"/>
              <a:t> Christian Karl </a:t>
            </a:r>
            <a:r>
              <a:rPr lang="en-US" dirty="0" smtClean="0">
                <a:solidFill>
                  <a:srgbClr val="FF0000"/>
                </a:solidFill>
              </a:rPr>
              <a:t>Diesel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6099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Ludwig van </a:t>
            </a:r>
            <a:r>
              <a:rPr lang="en-US" dirty="0" smtClean="0">
                <a:solidFill>
                  <a:srgbClr val="FF0000"/>
                </a:solidFill>
              </a:rPr>
              <a:t>Beethoven:</a:t>
            </a:r>
            <a:r>
              <a:rPr lang="en-US" dirty="0" smtClean="0"/>
              <a:t> Germany  </a:t>
            </a:r>
            <a:endParaRPr lang="en-US" dirty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5720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12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Johann Sebastian Bach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752600"/>
            <a:ext cx="2762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971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05000"/>
            <a:ext cx="198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0"/>
            <a:ext cx="3238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Albert Einstein 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3910013" cy="4114800"/>
          </a:xfrm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Atomic Bomb Invented by Einstein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3718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3276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3733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Germany in Dark Green </a:t>
            </a:r>
            <a:endParaRPr lang="en-US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69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Heidi Klum </a:t>
            </a:r>
            <a:endParaRPr lang="en-US" dirty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124200"/>
            <a:ext cx="27717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447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362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Dirk Nowitzki 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81200"/>
            <a:ext cx="3692525" cy="4114800"/>
          </a:xfrm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336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>Put the following items in the correct chronological order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Hitler gains power </a:t>
            </a:r>
          </a:p>
          <a:p>
            <a:pPr eaLnBrk="1" hangingPunct="1"/>
            <a:r>
              <a:rPr lang="en-US" sz="4000" dirty="0" smtClean="0"/>
              <a:t>Luther begins Protestantism </a:t>
            </a:r>
          </a:p>
          <a:p>
            <a:pPr eaLnBrk="1" hangingPunct="1"/>
            <a:r>
              <a:rPr lang="en-US" sz="4000" dirty="0" smtClean="0"/>
              <a:t>Berlin Wall Falls </a:t>
            </a:r>
          </a:p>
          <a:p>
            <a:pPr eaLnBrk="1" hangingPunct="1"/>
            <a:r>
              <a:rPr lang="en-US" sz="4000" dirty="0" smtClean="0"/>
              <a:t>Bismarck unites Germany</a:t>
            </a:r>
          </a:p>
          <a:p>
            <a:pPr eaLnBrk="1" hangingPunct="1"/>
            <a:r>
              <a:rPr lang="en-US" sz="4000" dirty="0" smtClean="0"/>
              <a:t>Germany divided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H.O. Questions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choice would you have made if you were a Jew that had heard of the awful concentration camps? </a:t>
            </a:r>
          </a:p>
          <a:p>
            <a:pPr eaLnBrk="1" hangingPunct="1"/>
            <a:r>
              <a:rPr lang="en-US" smtClean="0"/>
              <a:t>Do you agree with the actions of Adolph Hitler? What is your opinion of him?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 smtClean="0"/>
              <a:t>STOP!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Hasta La Vista, Baby!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Turn in Timeline place Germany notes in your binder.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DO NOT GO ON!!!!</a:t>
            </a:r>
          </a:p>
        </p:txBody>
      </p:sp>
      <p:sp>
        <p:nvSpPr>
          <p:cNvPr id="2" name="Rectangle 1">
            <a:hlinkClick r:id="rId2"/>
          </p:cNvPr>
          <p:cNvSpPr/>
          <p:nvPr/>
        </p:nvSpPr>
        <p:spPr>
          <a:xfrm>
            <a:off x="5029200" y="2971800"/>
            <a:ext cx="23622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1"/>
            <a:ext cx="304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II.Switzerland </a:t>
            </a:r>
          </a:p>
        </p:txBody>
      </p:sp>
      <p:pic>
        <p:nvPicPr>
          <p:cNvPr id="410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95600"/>
            <a:ext cx="2971800" cy="2438400"/>
          </a:xfrm>
          <a:noFill/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7065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 can describe the </a:t>
            </a:r>
            <a:r>
              <a:rPr lang="en-US" sz="28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physical features 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of Switzerland and Austria. (7.3.spi.9 &amp; 7.3.spi. 10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</a:p>
          <a:p>
            <a:pPr eaLnBrk="1" hangingPunct="1"/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 can identify key economic products of Switzerland and Austria. (7.2.spi.1)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en-US" sz="28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/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I can summarize the </a:t>
            </a:r>
            <a:r>
              <a:rPr lang="en-US" sz="2800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cultures</a:t>
            </a:r>
            <a:r>
              <a:rPr lang="en-US" sz="28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of Switzerland and Austria. (7.1.spi.1) </a:t>
            </a:r>
            <a:endParaRPr lang="en-US" sz="28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eaLnBrk="1" hangingPunct="1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68580" indent="0" eaLnBrk="1" hangingPunct="1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Directions: On your paper, make a T chart. One column should say Switzerland, the other Austria. </a:t>
            </a:r>
          </a:p>
          <a:p>
            <a:pPr marL="68580" indent="0" eaLnBrk="1" hangingPunct="1">
              <a:buNone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Focus question 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In what way, does Arnold and Hitler relate?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Arnold </a:t>
            </a:r>
          </a:p>
        </p:txBody>
      </p:sp>
      <p:pic>
        <p:nvPicPr>
          <p:cNvPr id="512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83" y="2800433"/>
            <a:ext cx="952633" cy="1333333"/>
          </a:xfr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2381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Hitler 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05000"/>
            <a:ext cx="4571429" cy="3296110"/>
          </a:xfrm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236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I. Germany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It is about the size of Montana and it lies in the heart of Europe.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Black Forest is known for its scenery and its wood products.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Danube River is an important waterway. 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429000" cy="4191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Switzerland in Green </a:t>
            </a:r>
            <a:endParaRPr lang="en-US" dirty="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086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Federal Palace in Bern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Bern is the capital of Switzerland 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90800"/>
            <a:ext cx="2857899" cy="2142857"/>
          </a:xfrm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419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II.Switzerland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Alps form most of the landscape of Switzerland, Austria, and Liechtenstein. These countries are called Alpine countries. </a:t>
            </a:r>
          </a:p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Switzerland remains neutral in wars. </a:t>
            </a: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057400"/>
            <a:ext cx="2286000" cy="381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Danube River </a:t>
            </a:r>
          </a:p>
        </p:txBody>
      </p:sp>
      <p:pic>
        <p:nvPicPr>
          <p:cNvPr id="61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905000"/>
            <a:ext cx="4724400" cy="3733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II. Switzerland 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495800" cy="4495800"/>
          </a:xfrm>
        </p:spPr>
      </p:pic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The Alps divides Western and Eastern Europe through Switzerland.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/>
              <a:t>Most of the jobs in industries and farms are located in the plateau (Mittelland) between Jura and Alps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II. Switzerland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It has few natural resources ,yet it is a thriving industrial nation. </a:t>
            </a:r>
          </a:p>
          <a:p>
            <a:pPr eaLnBrk="1" hangingPunct="1"/>
            <a:r>
              <a:rPr lang="en-US" sz="2800" smtClean="0"/>
              <a:t>It has many ethnic groups and religions.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7782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14" y="3124314"/>
            <a:ext cx="1828572" cy="182857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II. Switzerland </a:t>
            </a:r>
          </a:p>
        </p:txBody>
      </p:sp>
      <p:pic>
        <p:nvPicPr>
          <p:cNvPr id="7172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495800" cy="5257800"/>
          </a:xfrm>
        </p:spPr>
      </p:pic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Four national languages: German, French, Italian, and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</a:rPr>
              <a:t>Romansch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en-US" sz="2800" dirty="0" smtClean="0"/>
              <a:t>Most speak German, and many speak more than one language. </a:t>
            </a:r>
          </a:p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Government: federal republic.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Zurich, Switzerland 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6553200" cy="3962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Wintertime view of Sent 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05000"/>
            <a:ext cx="4572000" cy="3886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View of the Mountains 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52600"/>
            <a:ext cx="5029200" cy="4419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Black Forest </a:t>
            </a:r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05100"/>
            <a:ext cx="3759200" cy="3733800"/>
          </a:xfr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1943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Swiss Cheese</a:t>
            </a:r>
            <a:r>
              <a:rPr lang="en-US" dirty="0" smtClean="0"/>
              <a:t>: Exports 50,000 tons yearly </a:t>
            </a:r>
            <a:endParaRPr lang="en-US" dirty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6290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Swiss Chocolate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076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33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10175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Swiss Army Knifes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638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1866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2324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22955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358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1905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00350"/>
            <a:ext cx="16097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32766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1866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3276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362200"/>
            <a:ext cx="2781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57750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9908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2324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Breitling Watch Company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International Red Cross: Headquarters is located in Switzerland</a:t>
            </a:r>
            <a:endParaRPr lang="en-US" sz="3200" dirty="0"/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411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Folkloric Dance </a:t>
            </a:r>
          </a:p>
        </p:txBody>
      </p:sp>
      <p:pic>
        <p:nvPicPr>
          <p:cNvPr id="911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5638800" cy="3886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Clock-making is huge in Germany especially around the Black Forest </a:t>
            </a:r>
            <a:br>
              <a:rPr lang="en-US" sz="3000" dirty="0" smtClean="0"/>
            </a:br>
            <a:r>
              <a:rPr lang="en-US" sz="3000" dirty="0" smtClean="0"/>
              <a:t> Ex: Cuckoo Clock </a:t>
            </a:r>
            <a:endParaRPr lang="en-US" sz="3000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1752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220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20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Roger Federer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133600"/>
            <a:ext cx="2857500" cy="3505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Actress Rene Zellweger’s Father is Swiss </a:t>
            </a:r>
          </a:p>
        </p:txBody>
      </p:sp>
      <p:pic>
        <p:nvPicPr>
          <p:cNvPr id="942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828800"/>
            <a:ext cx="6781800" cy="41719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III. Austria </a:t>
            </a:r>
          </a:p>
        </p:txBody>
      </p:sp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5720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20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Austria’s Location in Orange </a:t>
            </a:r>
          </a:p>
        </p:txBody>
      </p:sp>
      <p:pic>
        <p:nvPicPr>
          <p:cNvPr id="96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7086600" cy="5105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Austria’s Flag </a:t>
            </a:r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895600"/>
            <a:ext cx="2819400" cy="2057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Vienna, Austria </a:t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Capital of Austria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57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III. Austria 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It is one of Europe’s largest countries. Austrian Empire ruled central Europe from late 1200s to the early 1900s. </a:t>
            </a:r>
          </a:p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Alps cover 3/4 of land area in Austria. </a:t>
            </a:r>
          </a:p>
          <a:p>
            <a:pPr eaLnBrk="1" hangingPunct="1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Very mountainous </a:t>
            </a:r>
          </a:p>
        </p:txBody>
      </p:sp>
      <p:pic>
        <p:nvPicPr>
          <p:cNvPr id="9933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62200"/>
            <a:ext cx="3276600" cy="2590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III. Austria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mountains in Austria provide valuable timber and hydroelectric power. </a:t>
            </a:r>
          </a:p>
          <a:p>
            <a:pPr eaLnBrk="1" hangingPunct="1"/>
            <a:r>
              <a:rPr lang="en-US" sz="2800" smtClean="0"/>
              <a:t>Minerals: iron ore, timber, and coal </a:t>
            </a:r>
          </a:p>
          <a:p>
            <a:pPr eaLnBrk="1" hangingPunct="1"/>
            <a:r>
              <a:rPr lang="en-US" sz="2800" smtClean="0"/>
              <a:t>Attract millions of tourist each year to enjoy hiking &amp; skiing </a:t>
            </a:r>
          </a:p>
        </p:txBody>
      </p:sp>
      <p:pic>
        <p:nvPicPr>
          <p:cNvPr id="10035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14" y="3124314"/>
            <a:ext cx="1828572" cy="182857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Danube River in Austria </a:t>
            </a:r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501900"/>
            <a:ext cx="5105400" cy="32893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III. Austria </a:t>
            </a:r>
          </a:p>
        </p:txBody>
      </p:sp>
      <p:pic>
        <p:nvPicPr>
          <p:cNvPr id="10240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495800" cy="4800600"/>
          </a:xfrm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Most of the people live in cities and towns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Jobs: manufacturing or service industries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90 % follow the religion of Roman Catholic; Vienna is the </a:t>
            </a:r>
            <a:r>
              <a:rPr lang="en-US" sz="2800" dirty="0" smtClean="0"/>
              <a:t>capital and largest city.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Danube River </a:t>
            </a:r>
          </a:p>
        </p:txBody>
      </p:sp>
      <p:pic>
        <p:nvPicPr>
          <p:cNvPr id="205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905000"/>
            <a:ext cx="4724400" cy="3733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Hitler was from Austria </a:t>
            </a:r>
            <a:endParaRPr lang="en-US" dirty="0"/>
          </a:p>
        </p:txBody>
      </p:sp>
      <p:pic>
        <p:nvPicPr>
          <p:cNvPr id="1034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981200"/>
            <a:ext cx="3048000" cy="36576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Vienna’s Opera House </a:t>
            </a:r>
            <a:endParaRPr lang="en-US" dirty="0"/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848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9600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 Building in Austria </a:t>
            </a:r>
          </a:p>
        </p:txBody>
      </p:sp>
      <p:pic>
        <p:nvPicPr>
          <p:cNvPr id="1054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362200"/>
            <a:ext cx="4953000" cy="3200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Vienna, Austria Parliament Building </a:t>
            </a:r>
          </a:p>
        </p:txBody>
      </p:sp>
      <p:pic>
        <p:nvPicPr>
          <p:cNvPr id="106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14600"/>
            <a:ext cx="5029200" cy="2895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Hermesvilla </a:t>
            </a:r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362200"/>
            <a:ext cx="6248400" cy="3581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Rathaus</a:t>
            </a:r>
          </a:p>
        </p:txBody>
      </p:sp>
      <p:pic>
        <p:nvPicPr>
          <p:cNvPr id="1085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715000" cy="3657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Wolfgang Puck </a:t>
            </a: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3086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Franz Ferdinand</a:t>
            </a:r>
            <a:r>
              <a:rPr lang="en-US" dirty="0" smtClean="0"/>
              <a:t>: Assassination Started WWI</a:t>
            </a:r>
          </a:p>
        </p:txBody>
      </p:sp>
      <p:pic>
        <p:nvPicPr>
          <p:cNvPr id="1105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209800"/>
            <a:ext cx="5257800" cy="41719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Home to Arnold </a:t>
            </a:r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24000"/>
            <a:ext cx="5029200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Johann Strauss</a:t>
            </a:r>
            <a:r>
              <a:rPr lang="en-US" dirty="0" smtClean="0"/>
              <a:t>: Austria  </a:t>
            </a:r>
          </a:p>
        </p:txBody>
      </p:sp>
      <p:pic>
        <p:nvPicPr>
          <p:cNvPr id="1116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2847975"/>
            <a:ext cx="952500" cy="1238250"/>
          </a:xfrm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27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6073</TotalTime>
  <Words>1099</Words>
  <Application>Microsoft Office PowerPoint</Application>
  <PresentationFormat>On-screen Show (4:3)</PresentationFormat>
  <Paragraphs>166</Paragraphs>
  <Slides>103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Urban Pop</vt:lpstr>
      <vt:lpstr>Germany </vt:lpstr>
      <vt:lpstr>Objectives </vt:lpstr>
      <vt:lpstr>Focus Question</vt:lpstr>
      <vt:lpstr>Germany </vt:lpstr>
      <vt:lpstr>Germany in Dark Green </vt:lpstr>
      <vt:lpstr>I. Germany </vt:lpstr>
      <vt:lpstr>Black Forest </vt:lpstr>
      <vt:lpstr>Clock-making is huge in Germany especially around the Black Forest   Ex: Cuckoo Clock </vt:lpstr>
      <vt:lpstr>Danube River </vt:lpstr>
      <vt:lpstr>Berlin, Germany: capital  </vt:lpstr>
      <vt:lpstr>Bradenberg Gate: A symbol of Berlin and Germany</vt:lpstr>
      <vt:lpstr>I. Germany </vt:lpstr>
      <vt:lpstr>Martin Luther </vt:lpstr>
      <vt:lpstr>Statue of Martin Luther in Berlin, Germany </vt:lpstr>
      <vt:lpstr>95 Theses were nailed to  </vt:lpstr>
      <vt:lpstr>Wittenberg Church</vt:lpstr>
      <vt:lpstr>I. Germany </vt:lpstr>
      <vt:lpstr>I. Germany </vt:lpstr>
      <vt:lpstr>Autobahn in Germany: NO SPEED LIMIT </vt:lpstr>
      <vt:lpstr>Otto von Bismark: founder of Germany (united in 1871) </vt:lpstr>
      <vt:lpstr>Adolph Hitler: Takes power in 1933 </vt:lpstr>
      <vt:lpstr>I. Germany </vt:lpstr>
      <vt:lpstr>Holocaust in Auschwitz May 26, 1944 (one of the Most Deadliest Concentration Camps)  </vt:lpstr>
      <vt:lpstr>Empty Gas Cans used to gas those in the concentration camp in Auschwitz</vt:lpstr>
      <vt:lpstr>Berlin, Germany in ruins after  WWII</vt:lpstr>
      <vt:lpstr>May 1945 End of WWII </vt:lpstr>
      <vt:lpstr>Berlin Wall </vt:lpstr>
      <vt:lpstr>I. Germany </vt:lpstr>
      <vt:lpstr>I. Germany Today </vt:lpstr>
      <vt:lpstr>Chancellor Angela Merkel (germany’s Current President)</vt:lpstr>
      <vt:lpstr>Chancellor Merkel with Presidents Bush and Obama</vt:lpstr>
      <vt:lpstr>Germany’s Economy </vt:lpstr>
      <vt:lpstr>Germany is on the cutting edge of renewable energy It has the world’s largest wind farm and solar power capacity</vt:lpstr>
      <vt:lpstr>Germany is well-known for engineering and technology </vt:lpstr>
      <vt:lpstr>Car Companies from Germany</vt:lpstr>
      <vt:lpstr>Audi </vt:lpstr>
      <vt:lpstr>Volkswagen </vt:lpstr>
      <vt:lpstr>Mercedes-Benz </vt:lpstr>
      <vt:lpstr>BMW</vt:lpstr>
      <vt:lpstr>Key People in Germany’s Past and Present </vt:lpstr>
      <vt:lpstr>Martin Luther: Protestant Reformation  </vt:lpstr>
      <vt:lpstr>Otto von Bismark</vt:lpstr>
      <vt:lpstr>Hitler </vt:lpstr>
      <vt:lpstr>Levi Strauss </vt:lpstr>
      <vt:lpstr>Rudolf Christian Karl Diesel </vt:lpstr>
      <vt:lpstr>Ludwig van Beethoven: Germany  </vt:lpstr>
      <vt:lpstr>Johann Sebastian Bach </vt:lpstr>
      <vt:lpstr>Albert Einstein </vt:lpstr>
      <vt:lpstr>Atomic Bomb Invented by Einstein   </vt:lpstr>
      <vt:lpstr>Heidi Klum </vt:lpstr>
      <vt:lpstr>Dirk Nowitzki </vt:lpstr>
      <vt:lpstr>Put the following items in the correct chronological order</vt:lpstr>
      <vt:lpstr>H.O. Questions </vt:lpstr>
      <vt:lpstr>STOP!  </vt:lpstr>
      <vt:lpstr>II.Switzerland </vt:lpstr>
      <vt:lpstr>Objectives </vt:lpstr>
      <vt:lpstr>Focus question </vt:lpstr>
      <vt:lpstr>Arnold </vt:lpstr>
      <vt:lpstr>Hitler </vt:lpstr>
      <vt:lpstr>Switzerland in Green </vt:lpstr>
      <vt:lpstr>Federal Palace in Bern Bern is the capital of Switzerland </vt:lpstr>
      <vt:lpstr>II.Switzerland </vt:lpstr>
      <vt:lpstr>Danube River </vt:lpstr>
      <vt:lpstr>II. Switzerland </vt:lpstr>
      <vt:lpstr>II. Switzerland </vt:lpstr>
      <vt:lpstr>II. Switzerland </vt:lpstr>
      <vt:lpstr>Zurich, Switzerland </vt:lpstr>
      <vt:lpstr>Wintertime view of Sent </vt:lpstr>
      <vt:lpstr>View of the Mountains </vt:lpstr>
      <vt:lpstr>Swiss Cheese: Exports 50,000 tons yearly </vt:lpstr>
      <vt:lpstr>Swiss Chocolate </vt:lpstr>
      <vt:lpstr>Swiss Army Knifes </vt:lpstr>
      <vt:lpstr>PowerPoint Presentation</vt:lpstr>
      <vt:lpstr>PowerPoint Presentation</vt:lpstr>
      <vt:lpstr>PowerPoint Presentation</vt:lpstr>
      <vt:lpstr>PowerPoint Presentation</vt:lpstr>
      <vt:lpstr>Breitling Watch Company</vt:lpstr>
      <vt:lpstr>International Red Cross: Headquarters is located in Switzerland</vt:lpstr>
      <vt:lpstr>Folkloric Dance </vt:lpstr>
      <vt:lpstr>Roger Federer</vt:lpstr>
      <vt:lpstr>Actress Rene Zellweger’s Father is Swiss </vt:lpstr>
      <vt:lpstr>III. Austria </vt:lpstr>
      <vt:lpstr>Austria’s Location in Orange </vt:lpstr>
      <vt:lpstr>Austria’s Flag </vt:lpstr>
      <vt:lpstr>Vienna, Austria  Capital of Austria </vt:lpstr>
      <vt:lpstr>III. Austria </vt:lpstr>
      <vt:lpstr>III. Austria </vt:lpstr>
      <vt:lpstr>Danube River in Austria </vt:lpstr>
      <vt:lpstr>III. Austria </vt:lpstr>
      <vt:lpstr>Hitler was from Austria </vt:lpstr>
      <vt:lpstr>Vienna’s Opera House </vt:lpstr>
      <vt:lpstr>UN Building in Austria </vt:lpstr>
      <vt:lpstr>Vienna, Austria Parliament Building </vt:lpstr>
      <vt:lpstr>Hermesvilla </vt:lpstr>
      <vt:lpstr>Rathaus</vt:lpstr>
      <vt:lpstr>Wolfgang Puck </vt:lpstr>
      <vt:lpstr>Franz Ferdinand: Assassination Started WWI</vt:lpstr>
      <vt:lpstr>Home to Arnold </vt:lpstr>
      <vt:lpstr>Johann Strauss: Austria  </vt:lpstr>
      <vt:lpstr>Wolfgang Mozart: Austria  </vt:lpstr>
      <vt:lpstr>Focus question </vt:lpstr>
      <vt:lpstr>Answer </vt:lpstr>
      <vt:lpstr>Homework: Complete guided reading 12.2 “Europe’s Heartland”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Germany, Switzerland, and Austria</dc:title>
  <dc:creator>manchester city schools</dc:creator>
  <cp:lastModifiedBy>Clint Gribble</cp:lastModifiedBy>
  <cp:revision>226</cp:revision>
  <cp:lastPrinted>2014-02-20T19:41:21Z</cp:lastPrinted>
  <dcterms:created xsi:type="dcterms:W3CDTF">2005-11-03T15:54:45Z</dcterms:created>
  <dcterms:modified xsi:type="dcterms:W3CDTF">2014-02-21T23:18:22Z</dcterms:modified>
</cp:coreProperties>
</file>