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3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0160000" cy="7620000"/>
  <p:notesSz cx="7620000" cy="10160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1398" y="-18"/>
      </p:cViewPr>
      <p:guideLst>
        <p:guide orient="horz" pos="2400"/>
        <p:guide pos="32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270250" y="762000"/>
            <a:ext cx="5080250" cy="38099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502857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27" name="Shape 227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3" name="Shape 233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57" name="Shape 257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63" name="Shape 263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69" name="Shape 269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Shape 274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75" name="Shape 275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81" name="Shape 281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62000"/>
            <a:ext cx="5080000" cy="3810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sz="1466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7"/>
          <p:cNvSpPr txBox="1">
            <a:spLocks noGrp="1"/>
          </p:cNvSpPr>
          <p:nvPr>
            <p:ph type="ctrTitle"/>
          </p:nvPr>
        </p:nvSpPr>
        <p:spPr>
          <a:xfrm>
            <a:off x="914400" y="3048000"/>
            <a:ext cx="8331200" cy="1219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rgbClr val="93FFC9"/>
              </a:buClr>
              <a:buSzPct val="100000"/>
              <a:buFont typeface="Trebuchet MS"/>
              <a:defRPr sz="4800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ctr">
              <a:spcBef>
                <a:spcPts val="0"/>
              </a:spcBef>
              <a:buClr>
                <a:srgbClr val="93FFC9"/>
              </a:buClr>
              <a:buSzPct val="100000"/>
              <a:buFont typeface="Trebuchet MS"/>
              <a:defRPr sz="4800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ctr">
              <a:spcBef>
                <a:spcPts val="0"/>
              </a:spcBef>
              <a:buClr>
                <a:srgbClr val="93FFC9"/>
              </a:buClr>
              <a:buSzPct val="100000"/>
              <a:buFont typeface="Trebuchet MS"/>
              <a:defRPr sz="4800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ctr">
              <a:spcBef>
                <a:spcPts val="0"/>
              </a:spcBef>
              <a:buClr>
                <a:srgbClr val="93FFC9"/>
              </a:buClr>
              <a:buSzPct val="100000"/>
              <a:buFont typeface="Trebuchet MS"/>
              <a:defRPr sz="4800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ctr">
              <a:spcBef>
                <a:spcPts val="0"/>
              </a:spcBef>
              <a:buClr>
                <a:srgbClr val="93FFC9"/>
              </a:buClr>
              <a:buSzPct val="100000"/>
              <a:buFont typeface="Trebuchet MS"/>
              <a:defRPr sz="4800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ctr">
              <a:spcBef>
                <a:spcPts val="0"/>
              </a:spcBef>
              <a:buClr>
                <a:srgbClr val="93FFC9"/>
              </a:buClr>
              <a:buSzPct val="100000"/>
              <a:buFont typeface="Trebuchet MS"/>
              <a:defRPr sz="4800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ctr">
              <a:spcBef>
                <a:spcPts val="0"/>
              </a:spcBef>
              <a:buClr>
                <a:srgbClr val="93FFC9"/>
              </a:buClr>
              <a:buSzPct val="100000"/>
              <a:buFont typeface="Trebuchet MS"/>
              <a:defRPr sz="4800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ctr">
              <a:spcBef>
                <a:spcPts val="0"/>
              </a:spcBef>
              <a:buClr>
                <a:srgbClr val="93FFC9"/>
              </a:buClr>
              <a:buSzPct val="100000"/>
              <a:buFont typeface="Trebuchet MS"/>
              <a:defRPr sz="4800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ctr">
              <a:spcBef>
                <a:spcPts val="0"/>
              </a:spcBef>
              <a:buClr>
                <a:srgbClr val="93FFC9"/>
              </a:buClr>
              <a:buSzPct val="100000"/>
              <a:buFont typeface="Trebuchet MS"/>
              <a:defRPr sz="4800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ubTitle" idx="1"/>
          </p:nvPr>
        </p:nvSpPr>
        <p:spPr>
          <a:xfrm>
            <a:off x="1828800" y="4572000"/>
            <a:ext cx="6502399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rgbClr val="7EDBFE"/>
              </a:buClr>
              <a:buSzPct val="100000"/>
              <a:buFont typeface="Trebuchet MS"/>
              <a:defRPr sz="3200">
                <a:solidFill>
                  <a:srgbClr val="7EDBF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ctr">
              <a:spcBef>
                <a:spcPts val="0"/>
              </a:spcBef>
              <a:buClr>
                <a:srgbClr val="7EDBFE"/>
              </a:buClr>
              <a:buSzPct val="100000"/>
              <a:buFont typeface="Trebuchet MS"/>
              <a:defRPr sz="3200">
                <a:solidFill>
                  <a:srgbClr val="7EDBF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ctr">
              <a:spcBef>
                <a:spcPts val="0"/>
              </a:spcBef>
              <a:buClr>
                <a:srgbClr val="7EDBFE"/>
              </a:buClr>
              <a:buSzPct val="100000"/>
              <a:buFont typeface="Trebuchet MS"/>
              <a:defRPr sz="3200">
                <a:solidFill>
                  <a:srgbClr val="7EDBF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ctr">
              <a:spcBef>
                <a:spcPts val="0"/>
              </a:spcBef>
              <a:buClr>
                <a:srgbClr val="7EDBFE"/>
              </a:buClr>
              <a:buSzPct val="100000"/>
              <a:buFont typeface="Trebuchet MS"/>
              <a:defRPr sz="3200">
                <a:solidFill>
                  <a:srgbClr val="7EDBF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ctr">
              <a:spcBef>
                <a:spcPts val="0"/>
              </a:spcBef>
              <a:buClr>
                <a:srgbClr val="7EDBFE"/>
              </a:buClr>
              <a:buSzPct val="100000"/>
              <a:buFont typeface="Trebuchet MS"/>
              <a:defRPr sz="3200">
                <a:solidFill>
                  <a:srgbClr val="7EDBF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ctr">
              <a:spcBef>
                <a:spcPts val="0"/>
              </a:spcBef>
              <a:buClr>
                <a:srgbClr val="7EDBFE"/>
              </a:buClr>
              <a:buSzPct val="100000"/>
              <a:buFont typeface="Trebuchet MS"/>
              <a:defRPr sz="3200">
                <a:solidFill>
                  <a:srgbClr val="7EDBF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ctr">
              <a:spcBef>
                <a:spcPts val="0"/>
              </a:spcBef>
              <a:buClr>
                <a:srgbClr val="7EDBFE"/>
              </a:buClr>
              <a:buSzPct val="100000"/>
              <a:buFont typeface="Trebuchet MS"/>
              <a:defRPr sz="3200">
                <a:solidFill>
                  <a:srgbClr val="7EDBF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ctr">
              <a:spcBef>
                <a:spcPts val="0"/>
              </a:spcBef>
              <a:buClr>
                <a:srgbClr val="7EDBFE"/>
              </a:buClr>
              <a:buSzPct val="100000"/>
              <a:buFont typeface="Trebuchet MS"/>
              <a:defRPr sz="3200">
                <a:solidFill>
                  <a:srgbClr val="7EDBF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ctr">
              <a:spcBef>
                <a:spcPts val="0"/>
              </a:spcBef>
              <a:buClr>
                <a:srgbClr val="7EDBFE"/>
              </a:buClr>
              <a:buSzPct val="100000"/>
              <a:buFont typeface="Trebuchet MS"/>
              <a:defRPr sz="3200">
                <a:solidFill>
                  <a:srgbClr val="7EDBF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9550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rgbClr val="93FFC9"/>
              </a:buClr>
              <a:buSzPct val="99224"/>
              <a:buFont typeface="Trebuchet MS"/>
              <a:defRPr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0"/>
              </a:spcBef>
              <a:buClr>
                <a:srgbClr val="93FFC9"/>
              </a:buClr>
              <a:buSzPct val="99224"/>
              <a:buFont typeface="Trebuchet MS"/>
              <a:defRPr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0"/>
              </a:spcBef>
              <a:buClr>
                <a:srgbClr val="93FFC9"/>
              </a:buClr>
              <a:buSzPct val="99224"/>
              <a:buFont typeface="Trebuchet MS"/>
              <a:defRPr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0"/>
              </a:spcBef>
              <a:buClr>
                <a:srgbClr val="93FFC9"/>
              </a:buClr>
              <a:buSzPct val="99224"/>
              <a:buFont typeface="Trebuchet MS"/>
              <a:defRPr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0"/>
              </a:spcBef>
              <a:buClr>
                <a:srgbClr val="93FFC9"/>
              </a:buClr>
              <a:buSzPct val="99224"/>
              <a:buFont typeface="Trebuchet MS"/>
              <a:defRPr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0"/>
              </a:spcBef>
              <a:buClr>
                <a:srgbClr val="93FFC9"/>
              </a:buClr>
              <a:buSzPct val="99224"/>
              <a:buFont typeface="Trebuchet MS"/>
              <a:defRPr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0"/>
              </a:spcBef>
              <a:buClr>
                <a:srgbClr val="93FFC9"/>
              </a:buClr>
              <a:buSzPct val="99224"/>
              <a:buFont typeface="Trebuchet MS"/>
              <a:defRPr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0"/>
              </a:spcBef>
              <a:buClr>
                <a:srgbClr val="93FFC9"/>
              </a:buClr>
              <a:buSzPct val="99224"/>
              <a:buFont typeface="Trebuchet MS"/>
              <a:defRPr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0"/>
              </a:spcBef>
              <a:buClr>
                <a:srgbClr val="93FFC9"/>
              </a:buClr>
              <a:buSzPct val="99224"/>
              <a:buFont typeface="Trebuchet MS"/>
              <a:defRPr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9550400" cy="548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rgbClr val="C6EFFF"/>
              </a:buClr>
              <a:buSzPct val="98765"/>
              <a:buFont typeface="Trebuchet MS"/>
              <a:defRPr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0"/>
              </a:spcBef>
              <a:buClr>
                <a:srgbClr val="C6EFFF"/>
              </a:buClr>
              <a:buSzPct val="98765"/>
              <a:buFont typeface="Trebuchet MS"/>
              <a:defRPr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0"/>
              </a:spcBef>
              <a:buClr>
                <a:srgbClr val="C6EFFF"/>
              </a:buClr>
              <a:buSzPct val="98765"/>
              <a:buFont typeface="Trebuchet MS"/>
              <a:defRPr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0"/>
              </a:spcBef>
              <a:buClr>
                <a:srgbClr val="C6EFFF"/>
              </a:buClr>
              <a:buSzPct val="98765"/>
              <a:buFont typeface="Trebuchet MS"/>
              <a:defRPr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0"/>
              </a:spcBef>
              <a:buClr>
                <a:srgbClr val="C6EFFF"/>
              </a:buClr>
              <a:buSzPct val="98765"/>
              <a:buFont typeface="Trebuchet MS"/>
              <a:defRPr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0"/>
              </a:spcBef>
              <a:buClr>
                <a:srgbClr val="C6EFFF"/>
              </a:buClr>
              <a:buSzPct val="98765"/>
              <a:buFont typeface="Trebuchet MS"/>
              <a:defRPr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0"/>
              </a:spcBef>
              <a:buClr>
                <a:srgbClr val="C6EFFF"/>
              </a:buClr>
              <a:buSzPct val="98765"/>
              <a:buFont typeface="Trebuchet MS"/>
              <a:defRPr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0"/>
              </a:spcBef>
              <a:buClr>
                <a:srgbClr val="C6EFFF"/>
              </a:buClr>
              <a:buSzPct val="98765"/>
              <a:buFont typeface="Trebuchet MS"/>
              <a:defRPr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0"/>
              </a:spcBef>
              <a:buClr>
                <a:srgbClr val="C6EFFF"/>
              </a:buClr>
              <a:buSzPct val="98765"/>
              <a:buFont typeface="Trebuchet MS"/>
              <a:defRPr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9550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rgbClr val="93FFC9"/>
              </a:buClr>
              <a:buSzPct val="99224"/>
              <a:buFont typeface="Trebuchet MS"/>
              <a:defRPr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0"/>
              </a:spcBef>
              <a:buClr>
                <a:srgbClr val="93FFC9"/>
              </a:buClr>
              <a:buSzPct val="99224"/>
              <a:buFont typeface="Trebuchet MS"/>
              <a:defRPr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0"/>
              </a:spcBef>
              <a:buClr>
                <a:srgbClr val="93FFC9"/>
              </a:buClr>
              <a:buSzPct val="99224"/>
              <a:buFont typeface="Trebuchet MS"/>
              <a:defRPr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0"/>
              </a:spcBef>
              <a:buClr>
                <a:srgbClr val="93FFC9"/>
              </a:buClr>
              <a:buSzPct val="99224"/>
              <a:buFont typeface="Trebuchet MS"/>
              <a:defRPr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0"/>
              </a:spcBef>
              <a:buClr>
                <a:srgbClr val="93FFC9"/>
              </a:buClr>
              <a:buSzPct val="99224"/>
              <a:buFont typeface="Trebuchet MS"/>
              <a:defRPr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0"/>
              </a:spcBef>
              <a:buClr>
                <a:srgbClr val="93FFC9"/>
              </a:buClr>
              <a:buSzPct val="99224"/>
              <a:buFont typeface="Trebuchet MS"/>
              <a:defRPr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0"/>
              </a:spcBef>
              <a:buClr>
                <a:srgbClr val="93FFC9"/>
              </a:buClr>
              <a:buSzPct val="99224"/>
              <a:buFont typeface="Trebuchet MS"/>
              <a:defRPr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0"/>
              </a:spcBef>
              <a:buClr>
                <a:srgbClr val="93FFC9"/>
              </a:buClr>
              <a:buSzPct val="99224"/>
              <a:buFont typeface="Trebuchet MS"/>
              <a:defRPr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0"/>
              </a:spcBef>
              <a:buClr>
                <a:srgbClr val="93FFC9"/>
              </a:buClr>
              <a:buSzPct val="99224"/>
              <a:buFont typeface="Trebuchet MS"/>
              <a:defRPr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4470399" cy="548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rgbClr val="C6EFFF"/>
              </a:buClr>
              <a:buSzPct val="98765"/>
              <a:buFont typeface="Trebuchet MS"/>
              <a:defRPr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0"/>
              </a:spcBef>
              <a:buClr>
                <a:srgbClr val="C6EFFF"/>
              </a:buClr>
              <a:buSzPct val="98765"/>
              <a:buFont typeface="Trebuchet MS"/>
              <a:defRPr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0"/>
              </a:spcBef>
              <a:buClr>
                <a:srgbClr val="C6EFFF"/>
              </a:buClr>
              <a:buSzPct val="98765"/>
              <a:buFont typeface="Trebuchet MS"/>
              <a:defRPr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0"/>
              </a:spcBef>
              <a:buClr>
                <a:srgbClr val="C6EFFF"/>
              </a:buClr>
              <a:buSzPct val="98765"/>
              <a:buFont typeface="Trebuchet MS"/>
              <a:defRPr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0"/>
              </a:spcBef>
              <a:buClr>
                <a:srgbClr val="C6EFFF"/>
              </a:buClr>
              <a:buSzPct val="98765"/>
              <a:buFont typeface="Trebuchet MS"/>
              <a:defRPr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0"/>
              </a:spcBef>
              <a:buClr>
                <a:srgbClr val="C6EFFF"/>
              </a:buClr>
              <a:buSzPct val="98765"/>
              <a:buFont typeface="Trebuchet MS"/>
              <a:defRPr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0"/>
              </a:spcBef>
              <a:buClr>
                <a:srgbClr val="C6EFFF"/>
              </a:buClr>
              <a:buSzPct val="98765"/>
              <a:buFont typeface="Trebuchet MS"/>
              <a:defRPr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0"/>
              </a:spcBef>
              <a:buClr>
                <a:srgbClr val="C6EFFF"/>
              </a:buClr>
              <a:buSzPct val="98765"/>
              <a:buFont typeface="Trebuchet MS"/>
              <a:defRPr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0"/>
              </a:spcBef>
              <a:buClr>
                <a:srgbClr val="C6EFFF"/>
              </a:buClr>
              <a:buSzPct val="98765"/>
              <a:buFont typeface="Trebuchet MS"/>
              <a:defRPr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2"/>
          </p:nvPr>
        </p:nvSpPr>
        <p:spPr>
          <a:xfrm>
            <a:off x="5384800" y="1828800"/>
            <a:ext cx="4470399" cy="548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rgbClr val="C6EFFF"/>
              </a:buClr>
              <a:buSzPct val="98765"/>
              <a:buFont typeface="Trebuchet MS"/>
              <a:defRPr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0"/>
              </a:spcBef>
              <a:buClr>
                <a:srgbClr val="C6EFFF"/>
              </a:buClr>
              <a:buSzPct val="98765"/>
              <a:buFont typeface="Trebuchet MS"/>
              <a:defRPr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0"/>
              </a:spcBef>
              <a:buClr>
                <a:srgbClr val="C6EFFF"/>
              </a:buClr>
              <a:buSzPct val="98765"/>
              <a:buFont typeface="Trebuchet MS"/>
              <a:defRPr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0"/>
              </a:spcBef>
              <a:buClr>
                <a:srgbClr val="C6EFFF"/>
              </a:buClr>
              <a:buSzPct val="98765"/>
              <a:buFont typeface="Trebuchet MS"/>
              <a:defRPr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0"/>
              </a:spcBef>
              <a:buClr>
                <a:srgbClr val="C6EFFF"/>
              </a:buClr>
              <a:buSzPct val="98765"/>
              <a:buFont typeface="Trebuchet MS"/>
              <a:defRPr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0"/>
              </a:spcBef>
              <a:buClr>
                <a:srgbClr val="C6EFFF"/>
              </a:buClr>
              <a:buSzPct val="98765"/>
              <a:buFont typeface="Trebuchet MS"/>
              <a:defRPr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0"/>
              </a:spcBef>
              <a:buClr>
                <a:srgbClr val="C6EFFF"/>
              </a:buClr>
              <a:buSzPct val="98765"/>
              <a:buFont typeface="Trebuchet MS"/>
              <a:defRPr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0"/>
              </a:spcBef>
              <a:buClr>
                <a:srgbClr val="C6EFFF"/>
              </a:buClr>
              <a:buSzPct val="98765"/>
              <a:buFont typeface="Trebuchet MS"/>
              <a:defRPr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0"/>
              </a:spcBef>
              <a:buClr>
                <a:srgbClr val="C6EFFF"/>
              </a:buClr>
              <a:buSzPct val="98765"/>
              <a:buFont typeface="Trebuchet MS"/>
              <a:defRPr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04800" y="6705600"/>
            <a:ext cx="9550400" cy="60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rgbClr val="93FFC9"/>
              </a:buClr>
              <a:buSzPct val="100000"/>
              <a:buFont typeface="Trebuchet MS"/>
              <a:defRPr sz="3200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ctr">
              <a:spcBef>
                <a:spcPts val="0"/>
              </a:spcBef>
              <a:buClr>
                <a:srgbClr val="93FFC9"/>
              </a:buClr>
              <a:buSzPct val="100000"/>
              <a:buFont typeface="Trebuchet MS"/>
              <a:defRPr sz="3200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ctr">
              <a:spcBef>
                <a:spcPts val="0"/>
              </a:spcBef>
              <a:buClr>
                <a:srgbClr val="93FFC9"/>
              </a:buClr>
              <a:buSzPct val="100000"/>
              <a:buFont typeface="Trebuchet MS"/>
              <a:defRPr sz="3200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ctr">
              <a:spcBef>
                <a:spcPts val="0"/>
              </a:spcBef>
              <a:buClr>
                <a:srgbClr val="93FFC9"/>
              </a:buClr>
              <a:buSzPct val="100000"/>
              <a:buFont typeface="Trebuchet MS"/>
              <a:defRPr sz="3200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ctr">
              <a:spcBef>
                <a:spcPts val="0"/>
              </a:spcBef>
              <a:buClr>
                <a:srgbClr val="93FFC9"/>
              </a:buClr>
              <a:buSzPct val="100000"/>
              <a:buFont typeface="Trebuchet MS"/>
              <a:defRPr sz="3200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ctr">
              <a:spcBef>
                <a:spcPts val="0"/>
              </a:spcBef>
              <a:buClr>
                <a:srgbClr val="93FFC9"/>
              </a:buClr>
              <a:buSzPct val="100000"/>
              <a:buFont typeface="Trebuchet MS"/>
              <a:defRPr sz="3200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ctr">
              <a:spcBef>
                <a:spcPts val="0"/>
              </a:spcBef>
              <a:buClr>
                <a:srgbClr val="93FFC9"/>
              </a:buClr>
              <a:buSzPct val="100000"/>
              <a:buFont typeface="Trebuchet MS"/>
              <a:defRPr sz="3200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ctr">
              <a:spcBef>
                <a:spcPts val="0"/>
              </a:spcBef>
              <a:buClr>
                <a:srgbClr val="93FFC9"/>
              </a:buClr>
              <a:buSzPct val="100000"/>
              <a:buFont typeface="Trebuchet MS"/>
              <a:defRPr sz="3200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ctr">
              <a:spcBef>
                <a:spcPts val="0"/>
              </a:spcBef>
              <a:buClr>
                <a:srgbClr val="93FFC9"/>
              </a:buClr>
              <a:buSzPct val="100000"/>
              <a:buFont typeface="Trebuchet MS"/>
              <a:defRPr sz="3200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7">
            <a:alphaModFix/>
          </a:blip>
          <a:stretch>
            <a:fillRect/>
          </a:stretch>
        </a:blip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ctrTitle"/>
          </p:nvPr>
        </p:nvSpPr>
        <p:spPr>
          <a:xfrm>
            <a:off x="914400" y="3048000"/>
            <a:ext cx="8407399" cy="1295400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800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rPr>
              <a:t>Exploring Real Numbers</a:t>
            </a:r>
          </a:p>
        </p:txBody>
      </p:sp>
      <p:sp>
        <p:nvSpPr>
          <p:cNvPr id="20" name="Shape 20"/>
          <p:cNvSpPr txBox="1">
            <a:spLocks noGrp="1"/>
          </p:cNvSpPr>
          <p:nvPr>
            <p:ph type="subTitle" idx="1"/>
          </p:nvPr>
        </p:nvSpPr>
        <p:spPr>
          <a:xfrm>
            <a:off x="1828800" y="4572000"/>
            <a:ext cx="6578599" cy="9905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9626599" cy="9905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rPr>
              <a:t>Rational Number Breakdown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304800" y="1379000"/>
            <a:ext cx="9626699" cy="6012300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Arial"/>
              <a:buChar char="●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Rational numbers can be divided into 3 categories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                           REAL NUMBERS 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9" name="Shape 99"/>
          <p:cNvSpPr/>
          <p:nvPr/>
        </p:nvSpPr>
        <p:spPr>
          <a:xfrm rot="10800000" flipH="1">
            <a:off x="7531475" y="2711869"/>
            <a:ext cx="1032318" cy="1032318"/>
          </a:xfrm>
          <a:custGeom>
            <a:avLst/>
            <a:gdLst/>
            <a:ahLst/>
            <a:cxnLst/>
            <a:rect l="0" t="0" r="0" b="0"/>
            <a:pathLst>
              <a:path w="21600" h="21600" extrusionOk="0">
                <a:moveTo>
                  <a:pt x="0" y="13287"/>
                </a:moveTo>
                <a:lnTo>
                  <a:pt x="8352" y="4934"/>
                </a:lnTo>
                <a:cubicBezTo>
                  <a:pt x="8352" y="4934"/>
                  <a:pt x="4221" y="828"/>
                  <a:pt x="4196" y="779"/>
                </a:cubicBezTo>
                <a:cubicBezTo>
                  <a:pt x="3405" y="-10"/>
                  <a:pt x="4992" y="0"/>
                  <a:pt x="4992" y="0"/>
                </a:cubicBezTo>
                <a:lnTo>
                  <a:pt x="21460" y="141"/>
                </a:lnTo>
                <a:cubicBezTo>
                  <a:pt x="21460" y="141"/>
                  <a:pt x="21582" y="16584"/>
                  <a:pt x="21600" y="16601"/>
                </a:cubicBezTo>
                <a:cubicBezTo>
                  <a:pt x="21501" y="18344"/>
                  <a:pt x="20821" y="17402"/>
                  <a:pt x="20821" y="17402"/>
                </a:cubicBezTo>
                <a:lnTo>
                  <a:pt x="16665" y="13247"/>
                </a:lnTo>
                <a:lnTo>
                  <a:pt x="8312" y="21600"/>
                </a:lnTo>
                <a:lnTo>
                  <a:pt x="0" y="13287"/>
                </a:lnTo>
                <a:close/>
              </a:path>
            </a:pathLst>
          </a:custGeom>
          <a:solidFill>
            <a:srgbClr val="FFFFFF"/>
          </a:solidFill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0" name="Shape 100"/>
          <p:cNvSpPr/>
          <p:nvPr/>
        </p:nvSpPr>
        <p:spPr>
          <a:xfrm rot="10800000">
            <a:off x="4483490" y="2711878"/>
            <a:ext cx="1012284" cy="1012284"/>
          </a:xfrm>
          <a:custGeom>
            <a:avLst/>
            <a:gdLst/>
            <a:ahLst/>
            <a:cxnLst/>
            <a:rect l="0" t="0" r="0" b="0"/>
            <a:pathLst>
              <a:path w="21600" h="21600" extrusionOk="0">
                <a:moveTo>
                  <a:pt x="0" y="13287"/>
                </a:moveTo>
                <a:lnTo>
                  <a:pt x="8352" y="4934"/>
                </a:lnTo>
                <a:cubicBezTo>
                  <a:pt x="8352" y="4934"/>
                  <a:pt x="4221" y="828"/>
                  <a:pt x="4196" y="779"/>
                </a:cubicBezTo>
                <a:cubicBezTo>
                  <a:pt x="3405" y="-10"/>
                  <a:pt x="4992" y="0"/>
                  <a:pt x="4992" y="0"/>
                </a:cubicBezTo>
                <a:lnTo>
                  <a:pt x="21460" y="141"/>
                </a:lnTo>
                <a:cubicBezTo>
                  <a:pt x="21460" y="141"/>
                  <a:pt x="21582" y="16584"/>
                  <a:pt x="21600" y="16601"/>
                </a:cubicBezTo>
                <a:cubicBezTo>
                  <a:pt x="21501" y="18344"/>
                  <a:pt x="20821" y="17402"/>
                  <a:pt x="20821" y="17402"/>
                </a:cubicBezTo>
                <a:lnTo>
                  <a:pt x="16665" y="13247"/>
                </a:lnTo>
                <a:lnTo>
                  <a:pt x="8312" y="21600"/>
                </a:lnTo>
                <a:lnTo>
                  <a:pt x="0" y="13287"/>
                </a:lnTo>
                <a:close/>
              </a:path>
            </a:pathLst>
          </a:custGeom>
          <a:solidFill>
            <a:srgbClr val="FFFFFF"/>
          </a:solidFill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1" name="Shape 101"/>
          <p:cNvSpPr txBox="1"/>
          <p:nvPr/>
        </p:nvSpPr>
        <p:spPr>
          <a:xfrm>
            <a:off x="7527937" y="3808175"/>
            <a:ext cx="1485000" cy="5516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Rational</a:t>
            </a:r>
          </a:p>
        </p:txBody>
      </p:sp>
      <p:sp>
        <p:nvSpPr>
          <p:cNvPr id="102" name="Shape 102"/>
          <p:cNvSpPr txBox="1"/>
          <p:nvPr/>
        </p:nvSpPr>
        <p:spPr>
          <a:xfrm>
            <a:off x="3924100" y="3808175"/>
            <a:ext cx="1871100" cy="5378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Irrational</a:t>
            </a:r>
          </a:p>
        </p:txBody>
      </p:sp>
      <p:sp>
        <p:nvSpPr>
          <p:cNvPr id="103" name="Shape 103"/>
          <p:cNvSpPr/>
          <p:nvPr/>
        </p:nvSpPr>
        <p:spPr>
          <a:xfrm rot="10800000" flipH="1">
            <a:off x="7912250" y="4297880"/>
            <a:ext cx="563921" cy="551718"/>
          </a:xfrm>
          <a:custGeom>
            <a:avLst/>
            <a:gdLst/>
            <a:ahLst/>
            <a:cxnLst/>
            <a:rect l="0" t="0" r="0" b="0"/>
            <a:pathLst>
              <a:path w="21600" h="21600" extrusionOk="0">
                <a:moveTo>
                  <a:pt x="5615" y="21600"/>
                </a:moveTo>
                <a:lnTo>
                  <a:pt x="5615" y="11173"/>
                </a:lnTo>
                <a:cubicBezTo>
                  <a:pt x="5615" y="11173"/>
                  <a:pt x="481" y="11188"/>
                  <a:pt x="435" y="11173"/>
                </a:cubicBezTo>
                <a:cubicBezTo>
                  <a:pt x="-550" y="11173"/>
                  <a:pt x="445" y="10190"/>
                  <a:pt x="445" y="10190"/>
                </a:cubicBezTo>
                <a:lnTo>
                  <a:pt x="10795" y="0"/>
                </a:lnTo>
                <a:cubicBezTo>
                  <a:pt x="10795" y="0"/>
                  <a:pt x="21119" y="10187"/>
                  <a:pt x="21141" y="10187"/>
                </a:cubicBezTo>
                <a:cubicBezTo>
                  <a:pt x="22165" y="11337"/>
                  <a:pt x="21155" y="11173"/>
                  <a:pt x="21155" y="11173"/>
                </a:cubicBezTo>
                <a:lnTo>
                  <a:pt x="15976" y="11173"/>
                </a:lnTo>
                <a:lnTo>
                  <a:pt x="15976" y="21600"/>
                </a:lnTo>
                <a:lnTo>
                  <a:pt x="5615" y="21600"/>
                </a:lnTo>
                <a:close/>
              </a:path>
            </a:pathLst>
          </a:custGeom>
          <a:solidFill>
            <a:srgbClr val="FFFFFF"/>
          </a:solidFill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" name="Shape 104"/>
          <p:cNvSpPr txBox="1"/>
          <p:nvPr/>
        </p:nvSpPr>
        <p:spPr>
          <a:xfrm>
            <a:off x="6609487" y="6814250"/>
            <a:ext cx="3321900" cy="5516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Natural Numbers</a:t>
            </a:r>
          </a:p>
        </p:txBody>
      </p:sp>
      <p:sp>
        <p:nvSpPr>
          <p:cNvPr id="105" name="Shape 105"/>
          <p:cNvSpPr txBox="1"/>
          <p:nvPr/>
        </p:nvSpPr>
        <p:spPr>
          <a:xfrm>
            <a:off x="6829987" y="5786625"/>
            <a:ext cx="2880900" cy="5378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Whole Numbers</a:t>
            </a:r>
          </a:p>
        </p:txBody>
      </p:sp>
      <p:sp>
        <p:nvSpPr>
          <p:cNvPr id="106" name="Shape 106"/>
          <p:cNvSpPr txBox="1"/>
          <p:nvPr/>
        </p:nvSpPr>
        <p:spPr>
          <a:xfrm>
            <a:off x="7375512" y="4849587"/>
            <a:ext cx="1637399" cy="4473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Integers</a:t>
            </a:r>
          </a:p>
        </p:txBody>
      </p:sp>
      <p:sp>
        <p:nvSpPr>
          <p:cNvPr id="107" name="Shape 107"/>
          <p:cNvSpPr/>
          <p:nvPr/>
        </p:nvSpPr>
        <p:spPr>
          <a:xfrm rot="10800000" flipH="1">
            <a:off x="7912250" y="5325905"/>
            <a:ext cx="563921" cy="551718"/>
          </a:xfrm>
          <a:custGeom>
            <a:avLst/>
            <a:gdLst/>
            <a:ahLst/>
            <a:cxnLst/>
            <a:rect l="0" t="0" r="0" b="0"/>
            <a:pathLst>
              <a:path w="21600" h="21600" extrusionOk="0">
                <a:moveTo>
                  <a:pt x="5615" y="21600"/>
                </a:moveTo>
                <a:lnTo>
                  <a:pt x="5615" y="11173"/>
                </a:lnTo>
                <a:cubicBezTo>
                  <a:pt x="5615" y="11173"/>
                  <a:pt x="481" y="11188"/>
                  <a:pt x="435" y="11173"/>
                </a:cubicBezTo>
                <a:cubicBezTo>
                  <a:pt x="-550" y="11173"/>
                  <a:pt x="445" y="10190"/>
                  <a:pt x="445" y="10190"/>
                </a:cubicBezTo>
                <a:lnTo>
                  <a:pt x="10795" y="0"/>
                </a:lnTo>
                <a:cubicBezTo>
                  <a:pt x="10795" y="0"/>
                  <a:pt x="21119" y="10187"/>
                  <a:pt x="21141" y="10187"/>
                </a:cubicBezTo>
                <a:cubicBezTo>
                  <a:pt x="22165" y="11337"/>
                  <a:pt x="21155" y="11173"/>
                  <a:pt x="21155" y="11173"/>
                </a:cubicBezTo>
                <a:lnTo>
                  <a:pt x="15976" y="11173"/>
                </a:lnTo>
                <a:lnTo>
                  <a:pt x="15976" y="21600"/>
                </a:lnTo>
                <a:lnTo>
                  <a:pt x="5615" y="21600"/>
                </a:lnTo>
                <a:close/>
              </a:path>
            </a:pathLst>
          </a:custGeom>
          <a:solidFill>
            <a:srgbClr val="FFFFFF"/>
          </a:solidFill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8" name="Shape 108"/>
          <p:cNvSpPr/>
          <p:nvPr/>
        </p:nvSpPr>
        <p:spPr>
          <a:xfrm rot="10800000" flipH="1">
            <a:off x="7912250" y="6219156"/>
            <a:ext cx="563921" cy="551718"/>
          </a:xfrm>
          <a:custGeom>
            <a:avLst/>
            <a:gdLst/>
            <a:ahLst/>
            <a:cxnLst/>
            <a:rect l="0" t="0" r="0" b="0"/>
            <a:pathLst>
              <a:path w="21600" h="21600" extrusionOk="0">
                <a:moveTo>
                  <a:pt x="5615" y="21600"/>
                </a:moveTo>
                <a:lnTo>
                  <a:pt x="5615" y="11173"/>
                </a:lnTo>
                <a:cubicBezTo>
                  <a:pt x="5615" y="11173"/>
                  <a:pt x="481" y="11188"/>
                  <a:pt x="435" y="11173"/>
                </a:cubicBezTo>
                <a:cubicBezTo>
                  <a:pt x="-550" y="11173"/>
                  <a:pt x="445" y="10190"/>
                  <a:pt x="445" y="10190"/>
                </a:cubicBezTo>
                <a:lnTo>
                  <a:pt x="10795" y="0"/>
                </a:lnTo>
                <a:cubicBezTo>
                  <a:pt x="10795" y="0"/>
                  <a:pt x="21119" y="10187"/>
                  <a:pt x="21141" y="10187"/>
                </a:cubicBezTo>
                <a:cubicBezTo>
                  <a:pt x="22165" y="11337"/>
                  <a:pt x="21155" y="11173"/>
                  <a:pt x="21155" y="11173"/>
                </a:cubicBezTo>
                <a:lnTo>
                  <a:pt x="15976" y="11173"/>
                </a:lnTo>
                <a:lnTo>
                  <a:pt x="15976" y="21600"/>
                </a:lnTo>
                <a:lnTo>
                  <a:pt x="5615" y="21600"/>
                </a:lnTo>
                <a:close/>
              </a:path>
            </a:pathLst>
          </a:custGeom>
          <a:solidFill>
            <a:srgbClr val="FFFFFF"/>
          </a:solidFill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9626599" cy="9905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rPr>
              <a:t>Natural Numbers (</a:t>
            </a:r>
            <a:r>
              <a:rPr lang="en-US" sz="4266">
                <a:solidFill>
                  <a:srgbClr val="93FFC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ℕ</a:t>
            </a:r>
            <a:r>
              <a:rPr lang="en-US"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rPr>
              <a:t>)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9626599" cy="5562600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Arial"/>
              <a:buChar char="●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Natural numbers are the counting numbers.  They are probably the first numbers you learned about.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1, 2, 3, 4, 5 ...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15" name="Shape 1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46400" y="3860800"/>
            <a:ext cx="4175875" cy="3357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/>
          <p:nvPr/>
        </p:nvSpPr>
        <p:spPr>
          <a:xfrm>
            <a:off x="123450" y="661475"/>
            <a:ext cx="9816000" cy="6676199"/>
          </a:xfrm>
          <a:prstGeom prst="flowChartAlternateProcess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21" name="Shape 121"/>
          <p:cNvSpPr/>
          <p:nvPr/>
        </p:nvSpPr>
        <p:spPr>
          <a:xfrm>
            <a:off x="3472900" y="1031850"/>
            <a:ext cx="6316499" cy="6023699"/>
          </a:xfrm>
          <a:prstGeom prst="roundRect">
            <a:avLst>
              <a:gd name="adj" fmla="val 16667"/>
            </a:avLst>
          </a:prstGeom>
          <a:solidFill>
            <a:srgbClr val="F9CB9C"/>
          </a:solidFill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22" name="Shape 122"/>
          <p:cNvSpPr txBox="1"/>
          <p:nvPr/>
        </p:nvSpPr>
        <p:spPr>
          <a:xfrm>
            <a:off x="3472900" y="1210725"/>
            <a:ext cx="6235500" cy="1199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2000" b="1" u="sng">
                <a:latin typeface="Verdana"/>
                <a:ea typeface="Verdana"/>
                <a:cs typeface="Verdana"/>
                <a:sym typeface="Verdana"/>
              </a:rPr>
              <a:t>Rational Numbers (Q)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any number that can be written as a fraction (includes terminating and repeating decimals)</a:t>
            </a:r>
          </a:p>
        </p:txBody>
      </p:sp>
      <p:sp>
        <p:nvSpPr>
          <p:cNvPr id="123" name="Shape 123"/>
          <p:cNvSpPr/>
          <p:nvPr/>
        </p:nvSpPr>
        <p:spPr>
          <a:xfrm>
            <a:off x="5410675" y="4209275"/>
            <a:ext cx="2531400" cy="2231399"/>
          </a:xfrm>
          <a:prstGeom prst="roundRect">
            <a:avLst>
              <a:gd name="adj" fmla="val 16667"/>
            </a:avLst>
          </a:prstGeom>
          <a:solidFill>
            <a:srgbClr val="F4CCCC"/>
          </a:solidFill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24" name="Shape 124"/>
          <p:cNvSpPr txBox="1"/>
          <p:nvPr/>
        </p:nvSpPr>
        <p:spPr>
          <a:xfrm>
            <a:off x="5410675" y="4209275"/>
            <a:ext cx="2531400" cy="1129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2300" b="1" u="sng">
                <a:latin typeface="Verdana"/>
                <a:ea typeface="Verdana"/>
                <a:cs typeface="Verdana"/>
                <a:sym typeface="Verdana"/>
              </a:rPr>
              <a:t>Natural Numbers (N)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counting numbers</a:t>
            </a:r>
          </a:p>
        </p:txBody>
      </p:sp>
      <p:sp>
        <p:nvSpPr>
          <p:cNvPr id="125" name="Shape 125"/>
          <p:cNvSpPr/>
          <p:nvPr/>
        </p:nvSpPr>
        <p:spPr>
          <a:xfrm rot="737997">
            <a:off x="9271724" y="2361504"/>
            <a:ext cx="387299" cy="50528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434343"/>
                </a:solidFill>
                <a:latin typeface="Arial"/>
              </a:rPr>
              <a:t>½</a:t>
            </a:r>
          </a:p>
        </p:txBody>
      </p:sp>
      <p:sp>
        <p:nvSpPr>
          <p:cNvPr id="126" name="Shape 126"/>
          <p:cNvSpPr/>
          <p:nvPr/>
        </p:nvSpPr>
        <p:spPr>
          <a:xfrm rot="-1698472">
            <a:off x="3526046" y="2417614"/>
            <a:ext cx="669052" cy="393077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434343"/>
                </a:solidFill>
                <a:latin typeface="Arial"/>
              </a:rPr>
              <a:t>-3.7</a:t>
            </a:r>
          </a:p>
        </p:txBody>
      </p:sp>
      <p:sp>
        <p:nvSpPr>
          <p:cNvPr id="127" name="Shape 127"/>
          <p:cNvSpPr/>
          <p:nvPr/>
        </p:nvSpPr>
        <p:spPr>
          <a:xfrm>
            <a:off x="5587025" y="5527300"/>
            <a:ext cx="2222702" cy="424874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434343"/>
                </a:solidFill>
                <a:latin typeface="Arial"/>
              </a:rPr>
              <a:t>1, 2, 3, 4, 5 ...</a:t>
            </a:r>
          </a:p>
        </p:txBody>
      </p:sp>
      <p:grpSp>
        <p:nvGrpSpPr>
          <p:cNvPr id="128" name="Shape 128"/>
          <p:cNvGrpSpPr/>
          <p:nvPr/>
        </p:nvGrpSpPr>
        <p:grpSpPr>
          <a:xfrm>
            <a:off x="573275" y="1031875"/>
            <a:ext cx="2769299" cy="6023699"/>
            <a:chOff x="573275" y="1031875"/>
            <a:chExt cx="2769299" cy="6023699"/>
          </a:xfrm>
        </p:grpSpPr>
        <p:sp>
          <p:nvSpPr>
            <p:cNvPr id="129" name="Shape 129"/>
            <p:cNvSpPr/>
            <p:nvPr/>
          </p:nvSpPr>
          <p:spPr>
            <a:xfrm>
              <a:off x="573275" y="1031875"/>
              <a:ext cx="2769299" cy="6023699"/>
            </a:xfrm>
            <a:prstGeom prst="roundRect">
              <a:avLst>
                <a:gd name="adj" fmla="val 16667"/>
              </a:avLst>
            </a:prstGeom>
            <a:solidFill>
              <a:srgbClr val="9FC5E8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0" name="Shape 130"/>
            <p:cNvSpPr txBox="1"/>
            <p:nvPr/>
          </p:nvSpPr>
          <p:spPr>
            <a:xfrm>
              <a:off x="573275" y="1247200"/>
              <a:ext cx="2769299" cy="27339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-US" sz="2300" b="1" u="sng">
                  <a:latin typeface="Verdana"/>
                  <a:ea typeface="Verdana"/>
                  <a:cs typeface="Verdana"/>
                  <a:sym typeface="Verdana"/>
                </a:rPr>
                <a:t>Irrational Numbers (I*) </a:t>
              </a:r>
            </a:p>
            <a:p>
              <a:pPr lvl="0" algn="ctr" rtl="0">
                <a:spcBef>
                  <a:spcPts val="0"/>
                </a:spcBef>
                <a:buNone/>
              </a:pPr>
              <a:r>
                <a:rPr lang="en-US" sz="2000">
                  <a:latin typeface="Verdana"/>
                  <a:ea typeface="Verdana"/>
                  <a:cs typeface="Verdana"/>
                  <a:sym typeface="Verdana"/>
                </a:rPr>
                <a:t>any number that </a:t>
              </a:r>
              <a:r>
                <a:rPr lang="en-US" sz="2000" b="1">
                  <a:latin typeface="Verdana"/>
                  <a:ea typeface="Verdana"/>
                  <a:cs typeface="Verdana"/>
                  <a:sym typeface="Verdana"/>
                </a:rPr>
                <a:t>cannot</a:t>
              </a:r>
              <a:r>
                <a:rPr lang="en-US" sz="2000">
                  <a:latin typeface="Verdana"/>
                  <a:ea typeface="Verdana"/>
                  <a:cs typeface="Verdana"/>
                  <a:sym typeface="Verdana"/>
                </a:rPr>
                <a:t> be written as a fraction.  Non-terminating, non-repeating decimals</a:t>
              </a:r>
            </a:p>
          </p:txBody>
        </p:sp>
        <p:sp>
          <p:nvSpPr>
            <p:cNvPr id="131" name="Shape 131"/>
            <p:cNvSpPr/>
            <p:nvPr/>
          </p:nvSpPr>
          <p:spPr>
            <a:xfrm rot="737997">
              <a:off x="2519333" y="4519063"/>
              <a:ext cx="327480" cy="346879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algn="ctr"/>
              <a:r>
                <a:rPr b="0" i="0">
                  <a:ln w="19050" cap="flat" cmpd="sng">
                    <a:solidFill>
                      <a:schemeClr val="dk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solidFill>
                    <a:srgbClr val="434343"/>
                  </a:solidFill>
                  <a:latin typeface="Arial"/>
                </a:rPr>
                <a:t>π</a:t>
              </a:r>
            </a:p>
          </p:txBody>
        </p:sp>
        <p:sp>
          <p:nvSpPr>
            <p:cNvPr id="132" name="Shape 132"/>
            <p:cNvSpPr/>
            <p:nvPr/>
          </p:nvSpPr>
          <p:spPr>
            <a:xfrm rot="-965997">
              <a:off x="836247" y="4639680"/>
              <a:ext cx="775348" cy="572035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algn="ctr"/>
              <a:r>
                <a:rPr b="0" i="0">
                  <a:ln w="19050" cap="flat" cmpd="sng">
                    <a:solidFill>
                      <a:schemeClr val="dk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solidFill>
                    <a:srgbClr val="434343"/>
                  </a:solidFill>
                  <a:latin typeface="Arial"/>
                </a:rPr>
                <a:t>√ 2</a:t>
              </a:r>
            </a:p>
          </p:txBody>
        </p:sp>
        <p:sp>
          <p:nvSpPr>
            <p:cNvPr id="133" name="Shape 133"/>
            <p:cNvSpPr/>
            <p:nvPr/>
          </p:nvSpPr>
          <p:spPr>
            <a:xfrm rot="413993">
              <a:off x="721000" y="6017901"/>
              <a:ext cx="2473847" cy="275163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algn="ctr"/>
              <a:r>
                <a:rPr b="0" i="0">
                  <a:ln w="19050" cap="flat" cmpd="sng">
                    <a:solidFill>
                      <a:schemeClr val="dk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solidFill>
                    <a:srgbClr val="434343"/>
                  </a:solidFill>
                  <a:latin typeface="Arial"/>
                </a:rPr>
                <a:t>0.010010001...</a:t>
              </a:r>
            </a:p>
          </p:txBody>
        </p:sp>
      </p:grpSp>
      <p:sp>
        <p:nvSpPr>
          <p:cNvPr id="134" name="Shape 134"/>
          <p:cNvSpPr/>
          <p:nvPr/>
        </p:nvSpPr>
        <p:spPr>
          <a:xfrm>
            <a:off x="1675700" y="299850"/>
            <a:ext cx="6949800" cy="91080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5" name="Shape 135"/>
          <p:cNvSpPr txBox="1"/>
          <p:nvPr/>
        </p:nvSpPr>
        <p:spPr>
          <a:xfrm>
            <a:off x="1613300" y="318600"/>
            <a:ext cx="7074600" cy="873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2400" b="1" u="sng">
                <a:latin typeface="Verdana"/>
                <a:ea typeface="Verdana"/>
                <a:cs typeface="Verdana"/>
                <a:sym typeface="Verdana"/>
              </a:rPr>
              <a:t>Real Numbers (R)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2400">
                <a:latin typeface="Verdana"/>
                <a:ea typeface="Verdana"/>
                <a:cs typeface="Verdana"/>
                <a:sym typeface="Verdana"/>
              </a:rPr>
              <a:t>all numbers that are points on a number line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9626599" cy="9905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rPr>
              <a:t>Whole Numbers (</a:t>
            </a:r>
            <a:r>
              <a:rPr lang="en-US" sz="4266">
                <a:solidFill>
                  <a:srgbClr val="93FFC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</a:t>
            </a:r>
            <a:r>
              <a:rPr lang="en-US"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rPr>
              <a:t>)</a:t>
            </a:r>
          </a:p>
        </p:txBody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9626599" cy="5562600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Arial"/>
              <a:buChar char="●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Add a zero to the Natural Numbers and you'll get the set called "Whole Numbers"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0, 1, 2, 3, 4, 5 ...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/>
          <p:nvPr/>
        </p:nvSpPr>
        <p:spPr>
          <a:xfrm>
            <a:off x="123450" y="661475"/>
            <a:ext cx="9816000" cy="6676199"/>
          </a:xfrm>
          <a:prstGeom prst="flowChartAlternateProcess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7" name="Shape 147"/>
          <p:cNvSpPr/>
          <p:nvPr/>
        </p:nvSpPr>
        <p:spPr>
          <a:xfrm>
            <a:off x="3472900" y="1031850"/>
            <a:ext cx="6316499" cy="6023699"/>
          </a:xfrm>
          <a:prstGeom prst="roundRect">
            <a:avLst>
              <a:gd name="adj" fmla="val 16667"/>
            </a:avLst>
          </a:prstGeom>
          <a:solidFill>
            <a:srgbClr val="F9CB9C"/>
          </a:solidFill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8" name="Shape 148"/>
          <p:cNvSpPr txBox="1"/>
          <p:nvPr/>
        </p:nvSpPr>
        <p:spPr>
          <a:xfrm>
            <a:off x="3472900" y="1210725"/>
            <a:ext cx="6235500" cy="1199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2000" b="1" u="sng">
                <a:latin typeface="Verdana"/>
                <a:ea typeface="Verdana"/>
                <a:cs typeface="Verdana"/>
                <a:sym typeface="Verdana"/>
              </a:rPr>
              <a:t>Rational Numbers (Q)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any number that can be written as a fraction (includes terminating and repeating decimals)</a:t>
            </a:r>
          </a:p>
        </p:txBody>
      </p:sp>
      <p:sp>
        <p:nvSpPr>
          <p:cNvPr id="149" name="Shape 149"/>
          <p:cNvSpPr/>
          <p:nvPr/>
        </p:nvSpPr>
        <p:spPr>
          <a:xfrm>
            <a:off x="4652225" y="3397850"/>
            <a:ext cx="4065600" cy="3236699"/>
          </a:xfrm>
          <a:prstGeom prst="roundRect">
            <a:avLst>
              <a:gd name="adj" fmla="val 16667"/>
            </a:avLst>
          </a:prstGeom>
          <a:solidFill>
            <a:srgbClr val="D9EAD3"/>
          </a:solidFill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0" name="Shape 150"/>
          <p:cNvSpPr/>
          <p:nvPr/>
        </p:nvSpPr>
        <p:spPr>
          <a:xfrm>
            <a:off x="5410675" y="4209275"/>
            <a:ext cx="2531400" cy="2231399"/>
          </a:xfrm>
          <a:prstGeom prst="roundRect">
            <a:avLst>
              <a:gd name="adj" fmla="val 16667"/>
            </a:avLst>
          </a:prstGeom>
          <a:solidFill>
            <a:srgbClr val="F4CCCC"/>
          </a:solidFill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1" name="Shape 151"/>
          <p:cNvSpPr txBox="1"/>
          <p:nvPr/>
        </p:nvSpPr>
        <p:spPr>
          <a:xfrm>
            <a:off x="4652225" y="3373350"/>
            <a:ext cx="4092299" cy="873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2300" b="1" u="sng">
                <a:latin typeface="Verdana"/>
                <a:ea typeface="Verdana"/>
                <a:cs typeface="Verdana"/>
                <a:sym typeface="Verdana"/>
              </a:rPr>
              <a:t>Whole Numbers (W)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counting numbers and zero</a:t>
            </a:r>
          </a:p>
        </p:txBody>
      </p:sp>
      <p:sp>
        <p:nvSpPr>
          <p:cNvPr id="152" name="Shape 152"/>
          <p:cNvSpPr txBox="1"/>
          <p:nvPr/>
        </p:nvSpPr>
        <p:spPr>
          <a:xfrm>
            <a:off x="5410675" y="4209275"/>
            <a:ext cx="2531400" cy="1129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2300" b="1" u="sng">
                <a:latin typeface="Verdana"/>
                <a:ea typeface="Verdana"/>
                <a:cs typeface="Verdana"/>
                <a:sym typeface="Verdana"/>
              </a:rPr>
              <a:t>Natural Numbers (N)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counting numbers</a:t>
            </a:r>
          </a:p>
        </p:txBody>
      </p:sp>
      <p:sp>
        <p:nvSpPr>
          <p:cNvPr id="153" name="Shape 153"/>
          <p:cNvSpPr/>
          <p:nvPr/>
        </p:nvSpPr>
        <p:spPr>
          <a:xfrm rot="737997">
            <a:off x="9271724" y="2361504"/>
            <a:ext cx="387299" cy="50528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434343"/>
                </a:solidFill>
                <a:latin typeface="Arial"/>
              </a:rPr>
              <a:t>½</a:t>
            </a:r>
          </a:p>
        </p:txBody>
      </p:sp>
      <p:sp>
        <p:nvSpPr>
          <p:cNvPr id="154" name="Shape 154"/>
          <p:cNvSpPr/>
          <p:nvPr/>
        </p:nvSpPr>
        <p:spPr>
          <a:xfrm rot="-1698472">
            <a:off x="3526046" y="2417614"/>
            <a:ext cx="669052" cy="393077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434343"/>
                </a:solidFill>
                <a:latin typeface="Arial"/>
              </a:rPr>
              <a:t>-3.7</a:t>
            </a:r>
          </a:p>
        </p:txBody>
      </p:sp>
      <p:sp>
        <p:nvSpPr>
          <p:cNvPr id="155" name="Shape 155"/>
          <p:cNvSpPr/>
          <p:nvPr/>
        </p:nvSpPr>
        <p:spPr>
          <a:xfrm rot="737997">
            <a:off x="8173707" y="4448209"/>
            <a:ext cx="236739" cy="488572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434343"/>
                </a:solidFill>
                <a:latin typeface="Arial"/>
              </a:rPr>
              <a:t>0</a:t>
            </a:r>
          </a:p>
        </p:txBody>
      </p:sp>
      <p:sp>
        <p:nvSpPr>
          <p:cNvPr id="156" name="Shape 156"/>
          <p:cNvSpPr/>
          <p:nvPr/>
        </p:nvSpPr>
        <p:spPr>
          <a:xfrm>
            <a:off x="5587025" y="5527300"/>
            <a:ext cx="2222702" cy="424874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434343"/>
                </a:solidFill>
                <a:latin typeface="Arial"/>
              </a:rPr>
              <a:t>1, 2, 3, 4, 5 ...</a:t>
            </a:r>
          </a:p>
        </p:txBody>
      </p:sp>
      <p:grpSp>
        <p:nvGrpSpPr>
          <p:cNvPr id="157" name="Shape 157"/>
          <p:cNvGrpSpPr/>
          <p:nvPr/>
        </p:nvGrpSpPr>
        <p:grpSpPr>
          <a:xfrm>
            <a:off x="573275" y="1031875"/>
            <a:ext cx="2769299" cy="6023699"/>
            <a:chOff x="573275" y="1031875"/>
            <a:chExt cx="2769299" cy="6023699"/>
          </a:xfrm>
        </p:grpSpPr>
        <p:sp>
          <p:nvSpPr>
            <p:cNvPr id="158" name="Shape 158"/>
            <p:cNvSpPr/>
            <p:nvPr/>
          </p:nvSpPr>
          <p:spPr>
            <a:xfrm>
              <a:off x="573275" y="1031875"/>
              <a:ext cx="2769299" cy="6023699"/>
            </a:xfrm>
            <a:prstGeom prst="roundRect">
              <a:avLst>
                <a:gd name="adj" fmla="val 16667"/>
              </a:avLst>
            </a:prstGeom>
            <a:solidFill>
              <a:srgbClr val="9FC5E8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9" name="Shape 159"/>
            <p:cNvSpPr txBox="1"/>
            <p:nvPr/>
          </p:nvSpPr>
          <p:spPr>
            <a:xfrm>
              <a:off x="573275" y="1247200"/>
              <a:ext cx="2769299" cy="27339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-US" sz="2300" b="1" u="sng">
                  <a:latin typeface="Verdana"/>
                  <a:ea typeface="Verdana"/>
                  <a:cs typeface="Verdana"/>
                  <a:sym typeface="Verdana"/>
                </a:rPr>
                <a:t>Irrational Numbers (I*) </a:t>
              </a:r>
            </a:p>
            <a:p>
              <a:pPr lvl="0" algn="ctr" rtl="0">
                <a:spcBef>
                  <a:spcPts val="0"/>
                </a:spcBef>
                <a:buNone/>
              </a:pPr>
              <a:r>
                <a:rPr lang="en-US" sz="2000">
                  <a:latin typeface="Verdana"/>
                  <a:ea typeface="Verdana"/>
                  <a:cs typeface="Verdana"/>
                  <a:sym typeface="Verdana"/>
                </a:rPr>
                <a:t>any number that </a:t>
              </a:r>
              <a:r>
                <a:rPr lang="en-US" sz="2000" b="1">
                  <a:latin typeface="Verdana"/>
                  <a:ea typeface="Verdana"/>
                  <a:cs typeface="Verdana"/>
                  <a:sym typeface="Verdana"/>
                </a:rPr>
                <a:t>cannot</a:t>
              </a:r>
              <a:r>
                <a:rPr lang="en-US" sz="2000">
                  <a:latin typeface="Verdana"/>
                  <a:ea typeface="Verdana"/>
                  <a:cs typeface="Verdana"/>
                  <a:sym typeface="Verdana"/>
                </a:rPr>
                <a:t> be written as a fraction.  Non-terminating, non-repeating decimals</a:t>
              </a:r>
            </a:p>
          </p:txBody>
        </p:sp>
        <p:sp>
          <p:nvSpPr>
            <p:cNvPr id="160" name="Shape 160"/>
            <p:cNvSpPr/>
            <p:nvPr/>
          </p:nvSpPr>
          <p:spPr>
            <a:xfrm rot="737997">
              <a:off x="2519333" y="4519063"/>
              <a:ext cx="327480" cy="346879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algn="ctr"/>
              <a:r>
                <a:rPr b="0" i="0">
                  <a:ln w="19050" cap="flat" cmpd="sng">
                    <a:solidFill>
                      <a:schemeClr val="dk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solidFill>
                    <a:srgbClr val="434343"/>
                  </a:solidFill>
                  <a:latin typeface="Arial"/>
                </a:rPr>
                <a:t>π</a:t>
              </a:r>
            </a:p>
          </p:txBody>
        </p:sp>
        <p:sp>
          <p:nvSpPr>
            <p:cNvPr id="161" name="Shape 161"/>
            <p:cNvSpPr/>
            <p:nvPr/>
          </p:nvSpPr>
          <p:spPr>
            <a:xfrm rot="-965997">
              <a:off x="836247" y="4639680"/>
              <a:ext cx="775348" cy="572035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algn="ctr"/>
              <a:r>
                <a:rPr b="0" i="0">
                  <a:ln w="19050" cap="flat" cmpd="sng">
                    <a:solidFill>
                      <a:schemeClr val="dk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solidFill>
                    <a:srgbClr val="434343"/>
                  </a:solidFill>
                  <a:latin typeface="Arial"/>
                </a:rPr>
                <a:t>√ 2</a:t>
              </a:r>
            </a:p>
          </p:txBody>
        </p:sp>
        <p:sp>
          <p:nvSpPr>
            <p:cNvPr id="162" name="Shape 162"/>
            <p:cNvSpPr/>
            <p:nvPr/>
          </p:nvSpPr>
          <p:spPr>
            <a:xfrm rot="413993">
              <a:off x="721000" y="6017901"/>
              <a:ext cx="2473847" cy="275163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algn="ctr"/>
              <a:r>
                <a:rPr b="0" i="0">
                  <a:ln w="19050" cap="flat" cmpd="sng">
                    <a:solidFill>
                      <a:schemeClr val="dk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solidFill>
                    <a:srgbClr val="434343"/>
                  </a:solidFill>
                  <a:latin typeface="Arial"/>
                </a:rPr>
                <a:t>0.010010001...</a:t>
              </a:r>
            </a:p>
          </p:txBody>
        </p:sp>
      </p:grpSp>
      <p:sp>
        <p:nvSpPr>
          <p:cNvPr id="163" name="Shape 163"/>
          <p:cNvSpPr/>
          <p:nvPr/>
        </p:nvSpPr>
        <p:spPr>
          <a:xfrm>
            <a:off x="1675700" y="299850"/>
            <a:ext cx="6949800" cy="91080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4" name="Shape 164"/>
          <p:cNvSpPr txBox="1"/>
          <p:nvPr/>
        </p:nvSpPr>
        <p:spPr>
          <a:xfrm>
            <a:off x="1613300" y="318600"/>
            <a:ext cx="7074600" cy="873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2400" b="1" u="sng">
                <a:latin typeface="Verdana"/>
                <a:ea typeface="Verdana"/>
                <a:cs typeface="Verdana"/>
                <a:sym typeface="Verdana"/>
              </a:rPr>
              <a:t>Real Numbers (R)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2400">
                <a:latin typeface="Verdana"/>
                <a:ea typeface="Verdana"/>
                <a:cs typeface="Verdana"/>
                <a:sym typeface="Verdana"/>
              </a:rPr>
              <a:t>all numbers that are points on a number line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9626599" cy="9905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rPr>
              <a:t>Integers (ℤ)</a:t>
            </a:r>
          </a:p>
        </p:txBody>
      </p:sp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9626599" cy="5562600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Arial"/>
              <a:buChar char="●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Integers include all counting numbers, their opposites, and zero</a:t>
            </a:r>
            <a:b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 lang="en-US"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81000" marR="0" lvl="0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Arial"/>
              <a:buChar char="●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The opposites of the counting numbers are simply the negatives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... -5, -4, -3, -2, -1, 0, 1, 2, 3, 4, 5 ...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/>
          <p:nvPr/>
        </p:nvSpPr>
        <p:spPr>
          <a:xfrm>
            <a:off x="123450" y="661475"/>
            <a:ext cx="9816000" cy="6676199"/>
          </a:xfrm>
          <a:prstGeom prst="flowChartAlternateProcess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6" name="Shape 176"/>
          <p:cNvSpPr/>
          <p:nvPr/>
        </p:nvSpPr>
        <p:spPr>
          <a:xfrm>
            <a:off x="3472900" y="1031850"/>
            <a:ext cx="6316499" cy="6023699"/>
          </a:xfrm>
          <a:prstGeom prst="roundRect">
            <a:avLst>
              <a:gd name="adj" fmla="val 16667"/>
            </a:avLst>
          </a:prstGeom>
          <a:solidFill>
            <a:srgbClr val="F9CB9C"/>
          </a:solidFill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7" name="Shape 177"/>
          <p:cNvSpPr txBox="1"/>
          <p:nvPr/>
        </p:nvSpPr>
        <p:spPr>
          <a:xfrm>
            <a:off x="3472900" y="1210725"/>
            <a:ext cx="6235500" cy="1199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2000" b="1" u="sng">
                <a:latin typeface="Verdana"/>
                <a:ea typeface="Verdana"/>
                <a:cs typeface="Verdana"/>
                <a:sym typeface="Verdana"/>
              </a:rPr>
              <a:t>Rational Numbers (Q)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any number that can be written as a fraction (includes terminating and repeating decimals)</a:t>
            </a:r>
          </a:p>
        </p:txBody>
      </p:sp>
      <p:sp>
        <p:nvSpPr>
          <p:cNvPr id="178" name="Shape 178"/>
          <p:cNvSpPr/>
          <p:nvPr/>
        </p:nvSpPr>
        <p:spPr>
          <a:xfrm>
            <a:off x="3941200" y="2556200"/>
            <a:ext cx="5379900" cy="4272600"/>
          </a:xfrm>
          <a:prstGeom prst="roundRect">
            <a:avLst>
              <a:gd name="adj" fmla="val 16667"/>
            </a:avLst>
          </a:prstGeom>
          <a:solidFill>
            <a:srgbClr val="D9D2E9"/>
          </a:solidFill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9" name="Shape 179"/>
          <p:cNvSpPr/>
          <p:nvPr/>
        </p:nvSpPr>
        <p:spPr>
          <a:xfrm>
            <a:off x="4652225" y="3397850"/>
            <a:ext cx="4065600" cy="3236699"/>
          </a:xfrm>
          <a:prstGeom prst="roundRect">
            <a:avLst>
              <a:gd name="adj" fmla="val 16667"/>
            </a:avLst>
          </a:prstGeom>
          <a:solidFill>
            <a:srgbClr val="D9EAD3"/>
          </a:solidFill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0" name="Shape 180"/>
          <p:cNvSpPr/>
          <p:nvPr/>
        </p:nvSpPr>
        <p:spPr>
          <a:xfrm>
            <a:off x="5410675" y="4209275"/>
            <a:ext cx="2531400" cy="2231399"/>
          </a:xfrm>
          <a:prstGeom prst="roundRect">
            <a:avLst>
              <a:gd name="adj" fmla="val 16667"/>
            </a:avLst>
          </a:prstGeom>
          <a:solidFill>
            <a:srgbClr val="F4CCCC"/>
          </a:solidFill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1" name="Shape 181"/>
          <p:cNvSpPr txBox="1"/>
          <p:nvPr/>
        </p:nvSpPr>
        <p:spPr>
          <a:xfrm>
            <a:off x="3941250" y="2556200"/>
            <a:ext cx="5379900" cy="873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2300" b="1" u="sng">
                <a:latin typeface="Verdana"/>
                <a:ea typeface="Verdana"/>
                <a:cs typeface="Verdana"/>
                <a:sym typeface="Verdana"/>
              </a:rPr>
              <a:t>Integers (Z)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whole numbers and their opposites</a:t>
            </a:r>
          </a:p>
        </p:txBody>
      </p:sp>
      <p:sp>
        <p:nvSpPr>
          <p:cNvPr id="182" name="Shape 182"/>
          <p:cNvSpPr txBox="1"/>
          <p:nvPr/>
        </p:nvSpPr>
        <p:spPr>
          <a:xfrm>
            <a:off x="4652225" y="3373350"/>
            <a:ext cx="4092299" cy="873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2300" b="1" u="sng">
                <a:latin typeface="Verdana"/>
                <a:ea typeface="Verdana"/>
                <a:cs typeface="Verdana"/>
                <a:sym typeface="Verdana"/>
              </a:rPr>
              <a:t>Whole Numbers (W)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counting numbers and zero</a:t>
            </a:r>
          </a:p>
        </p:txBody>
      </p:sp>
      <p:sp>
        <p:nvSpPr>
          <p:cNvPr id="183" name="Shape 183"/>
          <p:cNvSpPr txBox="1"/>
          <p:nvPr/>
        </p:nvSpPr>
        <p:spPr>
          <a:xfrm>
            <a:off x="5410675" y="4209275"/>
            <a:ext cx="2531400" cy="1129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2300" b="1" u="sng">
                <a:latin typeface="Verdana"/>
                <a:ea typeface="Verdana"/>
                <a:cs typeface="Verdana"/>
                <a:sym typeface="Verdana"/>
              </a:rPr>
              <a:t>Natural Numbers (N)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counting numbers</a:t>
            </a:r>
          </a:p>
        </p:txBody>
      </p:sp>
      <p:sp>
        <p:nvSpPr>
          <p:cNvPr id="184" name="Shape 184"/>
          <p:cNvSpPr/>
          <p:nvPr/>
        </p:nvSpPr>
        <p:spPr>
          <a:xfrm rot="737997">
            <a:off x="9271724" y="2361504"/>
            <a:ext cx="387299" cy="50528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434343"/>
                </a:solidFill>
                <a:latin typeface="Arial"/>
              </a:rPr>
              <a:t>½</a:t>
            </a:r>
          </a:p>
        </p:txBody>
      </p:sp>
      <p:sp>
        <p:nvSpPr>
          <p:cNvPr id="185" name="Shape 185"/>
          <p:cNvSpPr/>
          <p:nvPr/>
        </p:nvSpPr>
        <p:spPr>
          <a:xfrm rot="-1698472">
            <a:off x="3526046" y="2417614"/>
            <a:ext cx="669052" cy="393077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434343"/>
                </a:solidFill>
                <a:latin typeface="Arial"/>
              </a:rPr>
              <a:t>-3.7</a:t>
            </a:r>
          </a:p>
        </p:txBody>
      </p:sp>
      <p:sp>
        <p:nvSpPr>
          <p:cNvPr id="186" name="Shape 186"/>
          <p:cNvSpPr/>
          <p:nvPr/>
        </p:nvSpPr>
        <p:spPr>
          <a:xfrm rot="737997">
            <a:off x="8796510" y="3749665"/>
            <a:ext cx="410111" cy="478547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434343"/>
                </a:solidFill>
                <a:latin typeface="Arial"/>
              </a:rPr>
              <a:t>-4</a:t>
            </a:r>
          </a:p>
        </p:txBody>
      </p:sp>
      <p:sp>
        <p:nvSpPr>
          <p:cNvPr id="187" name="Shape 187"/>
          <p:cNvSpPr/>
          <p:nvPr/>
        </p:nvSpPr>
        <p:spPr>
          <a:xfrm rot="-1698472">
            <a:off x="4002977" y="3493342"/>
            <a:ext cx="499959" cy="386624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434343"/>
                </a:solidFill>
                <a:latin typeface="Arial"/>
              </a:rPr>
              <a:t>-21</a:t>
            </a:r>
          </a:p>
        </p:txBody>
      </p:sp>
      <p:sp>
        <p:nvSpPr>
          <p:cNvPr id="188" name="Shape 188"/>
          <p:cNvSpPr/>
          <p:nvPr/>
        </p:nvSpPr>
        <p:spPr>
          <a:xfrm rot="737997">
            <a:off x="8173707" y="4448209"/>
            <a:ext cx="236739" cy="488572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434343"/>
                </a:solidFill>
                <a:latin typeface="Arial"/>
              </a:rPr>
              <a:t>0</a:t>
            </a:r>
          </a:p>
        </p:txBody>
      </p:sp>
      <p:sp>
        <p:nvSpPr>
          <p:cNvPr id="189" name="Shape 189"/>
          <p:cNvSpPr/>
          <p:nvPr/>
        </p:nvSpPr>
        <p:spPr>
          <a:xfrm>
            <a:off x="5587025" y="5527300"/>
            <a:ext cx="2222702" cy="424874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434343"/>
                </a:solidFill>
                <a:latin typeface="Arial"/>
              </a:rPr>
              <a:t>1, 2, 3, 4, 5 ...</a:t>
            </a:r>
          </a:p>
        </p:txBody>
      </p:sp>
      <p:grpSp>
        <p:nvGrpSpPr>
          <p:cNvPr id="190" name="Shape 190"/>
          <p:cNvGrpSpPr/>
          <p:nvPr/>
        </p:nvGrpSpPr>
        <p:grpSpPr>
          <a:xfrm>
            <a:off x="573275" y="1031875"/>
            <a:ext cx="2769299" cy="6023699"/>
            <a:chOff x="573275" y="1031875"/>
            <a:chExt cx="2769299" cy="6023699"/>
          </a:xfrm>
        </p:grpSpPr>
        <p:sp>
          <p:nvSpPr>
            <p:cNvPr id="191" name="Shape 191"/>
            <p:cNvSpPr/>
            <p:nvPr/>
          </p:nvSpPr>
          <p:spPr>
            <a:xfrm>
              <a:off x="573275" y="1031875"/>
              <a:ext cx="2769299" cy="6023699"/>
            </a:xfrm>
            <a:prstGeom prst="roundRect">
              <a:avLst>
                <a:gd name="adj" fmla="val 16667"/>
              </a:avLst>
            </a:prstGeom>
            <a:solidFill>
              <a:srgbClr val="9FC5E8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92" name="Shape 192"/>
            <p:cNvSpPr txBox="1"/>
            <p:nvPr/>
          </p:nvSpPr>
          <p:spPr>
            <a:xfrm>
              <a:off x="573275" y="1247200"/>
              <a:ext cx="2769299" cy="27339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-US" sz="2300" b="1" u="sng">
                  <a:latin typeface="Verdana"/>
                  <a:ea typeface="Verdana"/>
                  <a:cs typeface="Verdana"/>
                  <a:sym typeface="Verdana"/>
                </a:rPr>
                <a:t>Irrational Numbers (I*) </a:t>
              </a:r>
            </a:p>
            <a:p>
              <a:pPr lvl="0" algn="ctr" rtl="0">
                <a:spcBef>
                  <a:spcPts val="0"/>
                </a:spcBef>
                <a:buNone/>
              </a:pPr>
              <a:r>
                <a:rPr lang="en-US" sz="2000">
                  <a:latin typeface="Verdana"/>
                  <a:ea typeface="Verdana"/>
                  <a:cs typeface="Verdana"/>
                  <a:sym typeface="Verdana"/>
                </a:rPr>
                <a:t>any number that </a:t>
              </a:r>
              <a:r>
                <a:rPr lang="en-US" sz="2000" b="1">
                  <a:latin typeface="Verdana"/>
                  <a:ea typeface="Verdana"/>
                  <a:cs typeface="Verdana"/>
                  <a:sym typeface="Verdana"/>
                </a:rPr>
                <a:t>cannot</a:t>
              </a:r>
              <a:r>
                <a:rPr lang="en-US" sz="2000">
                  <a:latin typeface="Verdana"/>
                  <a:ea typeface="Verdana"/>
                  <a:cs typeface="Verdana"/>
                  <a:sym typeface="Verdana"/>
                </a:rPr>
                <a:t> be written as a fraction.  Non-terminating, non-repeating decimals</a:t>
              </a:r>
            </a:p>
          </p:txBody>
        </p:sp>
        <p:sp>
          <p:nvSpPr>
            <p:cNvPr id="193" name="Shape 193"/>
            <p:cNvSpPr/>
            <p:nvPr/>
          </p:nvSpPr>
          <p:spPr>
            <a:xfrm rot="737997">
              <a:off x="2519333" y="4519063"/>
              <a:ext cx="327480" cy="346879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algn="ctr"/>
              <a:r>
                <a:rPr b="0" i="0">
                  <a:ln w="19050" cap="flat" cmpd="sng">
                    <a:solidFill>
                      <a:schemeClr val="dk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solidFill>
                    <a:srgbClr val="434343"/>
                  </a:solidFill>
                  <a:latin typeface="Arial"/>
                </a:rPr>
                <a:t>π</a:t>
              </a:r>
            </a:p>
          </p:txBody>
        </p:sp>
        <p:sp>
          <p:nvSpPr>
            <p:cNvPr id="194" name="Shape 194"/>
            <p:cNvSpPr/>
            <p:nvPr/>
          </p:nvSpPr>
          <p:spPr>
            <a:xfrm rot="-965997">
              <a:off x="836247" y="4639680"/>
              <a:ext cx="775348" cy="572035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algn="ctr"/>
              <a:r>
                <a:rPr b="0" i="0">
                  <a:ln w="19050" cap="flat" cmpd="sng">
                    <a:solidFill>
                      <a:schemeClr val="dk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solidFill>
                    <a:srgbClr val="434343"/>
                  </a:solidFill>
                  <a:latin typeface="Arial"/>
                </a:rPr>
                <a:t>√ 2</a:t>
              </a:r>
            </a:p>
          </p:txBody>
        </p:sp>
        <p:sp>
          <p:nvSpPr>
            <p:cNvPr id="195" name="Shape 195"/>
            <p:cNvSpPr/>
            <p:nvPr/>
          </p:nvSpPr>
          <p:spPr>
            <a:xfrm rot="413993">
              <a:off x="721000" y="6017901"/>
              <a:ext cx="2473847" cy="275163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algn="ctr"/>
              <a:r>
                <a:rPr b="0" i="0">
                  <a:ln w="19050" cap="flat" cmpd="sng">
                    <a:solidFill>
                      <a:schemeClr val="dk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solidFill>
                    <a:srgbClr val="434343"/>
                  </a:solidFill>
                  <a:latin typeface="Arial"/>
                </a:rPr>
                <a:t>0.010010001...</a:t>
              </a:r>
            </a:p>
          </p:txBody>
        </p:sp>
      </p:grpSp>
      <p:sp>
        <p:nvSpPr>
          <p:cNvPr id="196" name="Shape 196"/>
          <p:cNvSpPr/>
          <p:nvPr/>
        </p:nvSpPr>
        <p:spPr>
          <a:xfrm>
            <a:off x="1675700" y="299850"/>
            <a:ext cx="6949800" cy="91080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7" name="Shape 197"/>
          <p:cNvSpPr txBox="1"/>
          <p:nvPr/>
        </p:nvSpPr>
        <p:spPr>
          <a:xfrm>
            <a:off x="1613300" y="318600"/>
            <a:ext cx="7074600" cy="873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2400" b="1" u="sng">
                <a:latin typeface="Verdana"/>
                <a:ea typeface="Verdana"/>
                <a:cs typeface="Verdana"/>
                <a:sym typeface="Verdana"/>
              </a:rPr>
              <a:t>Real Numbers (R)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2400">
                <a:latin typeface="Verdana"/>
                <a:ea typeface="Verdana"/>
                <a:cs typeface="Verdana"/>
                <a:sym typeface="Verdana"/>
              </a:rPr>
              <a:t>all numbers that are points on a number line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/>
          <p:nvPr/>
        </p:nvSpPr>
        <p:spPr>
          <a:xfrm>
            <a:off x="123450" y="661475"/>
            <a:ext cx="9816000" cy="6676199"/>
          </a:xfrm>
          <a:prstGeom prst="flowChartAlternateProcess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3" name="Shape 203"/>
          <p:cNvSpPr/>
          <p:nvPr/>
        </p:nvSpPr>
        <p:spPr>
          <a:xfrm>
            <a:off x="3472900" y="1031850"/>
            <a:ext cx="6316499" cy="6023699"/>
          </a:xfrm>
          <a:prstGeom prst="roundRect">
            <a:avLst>
              <a:gd name="adj" fmla="val 16667"/>
            </a:avLst>
          </a:prstGeom>
          <a:solidFill>
            <a:srgbClr val="F9CB9C"/>
          </a:solidFill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4" name="Shape 204"/>
          <p:cNvSpPr txBox="1"/>
          <p:nvPr/>
        </p:nvSpPr>
        <p:spPr>
          <a:xfrm>
            <a:off x="3472900" y="1210725"/>
            <a:ext cx="6235500" cy="1199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2000" b="1" u="sng">
                <a:latin typeface="Verdana"/>
                <a:ea typeface="Verdana"/>
                <a:cs typeface="Verdana"/>
                <a:sym typeface="Verdana"/>
              </a:rPr>
              <a:t>Rational Numbers (Q)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any number that can be written as a fraction (includes terminating and repeating decimals)</a:t>
            </a:r>
          </a:p>
        </p:txBody>
      </p:sp>
      <p:sp>
        <p:nvSpPr>
          <p:cNvPr id="205" name="Shape 205"/>
          <p:cNvSpPr/>
          <p:nvPr/>
        </p:nvSpPr>
        <p:spPr>
          <a:xfrm>
            <a:off x="3941200" y="2556200"/>
            <a:ext cx="5379900" cy="4272600"/>
          </a:xfrm>
          <a:prstGeom prst="roundRect">
            <a:avLst>
              <a:gd name="adj" fmla="val 16667"/>
            </a:avLst>
          </a:prstGeom>
          <a:solidFill>
            <a:srgbClr val="D9D2E9"/>
          </a:solidFill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6" name="Shape 206"/>
          <p:cNvSpPr/>
          <p:nvPr/>
        </p:nvSpPr>
        <p:spPr>
          <a:xfrm>
            <a:off x="4652225" y="3397850"/>
            <a:ext cx="4065600" cy="3236699"/>
          </a:xfrm>
          <a:prstGeom prst="roundRect">
            <a:avLst>
              <a:gd name="adj" fmla="val 16667"/>
            </a:avLst>
          </a:prstGeom>
          <a:solidFill>
            <a:srgbClr val="D9EAD3"/>
          </a:solidFill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7" name="Shape 207"/>
          <p:cNvSpPr/>
          <p:nvPr/>
        </p:nvSpPr>
        <p:spPr>
          <a:xfrm>
            <a:off x="5410675" y="4209275"/>
            <a:ext cx="2531400" cy="2231399"/>
          </a:xfrm>
          <a:prstGeom prst="roundRect">
            <a:avLst>
              <a:gd name="adj" fmla="val 16667"/>
            </a:avLst>
          </a:prstGeom>
          <a:solidFill>
            <a:srgbClr val="F4CCCC"/>
          </a:solidFill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8" name="Shape 208"/>
          <p:cNvSpPr txBox="1"/>
          <p:nvPr/>
        </p:nvSpPr>
        <p:spPr>
          <a:xfrm>
            <a:off x="3941250" y="2556200"/>
            <a:ext cx="5379900" cy="873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2300" b="1" u="sng">
                <a:latin typeface="Verdana"/>
                <a:ea typeface="Verdana"/>
                <a:cs typeface="Verdana"/>
                <a:sym typeface="Verdana"/>
              </a:rPr>
              <a:t>Integers (Z)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whole numbers and their opposites</a:t>
            </a:r>
          </a:p>
        </p:txBody>
      </p:sp>
      <p:sp>
        <p:nvSpPr>
          <p:cNvPr id="209" name="Shape 209"/>
          <p:cNvSpPr txBox="1"/>
          <p:nvPr/>
        </p:nvSpPr>
        <p:spPr>
          <a:xfrm>
            <a:off x="4652225" y="3373350"/>
            <a:ext cx="4092299" cy="873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2300" b="1" u="sng">
                <a:latin typeface="Verdana"/>
                <a:ea typeface="Verdana"/>
                <a:cs typeface="Verdana"/>
                <a:sym typeface="Verdana"/>
              </a:rPr>
              <a:t>Whole Numbers (W)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counting numbers and zero</a:t>
            </a:r>
          </a:p>
        </p:txBody>
      </p:sp>
      <p:sp>
        <p:nvSpPr>
          <p:cNvPr id="210" name="Shape 210"/>
          <p:cNvSpPr txBox="1"/>
          <p:nvPr/>
        </p:nvSpPr>
        <p:spPr>
          <a:xfrm>
            <a:off x="5410675" y="4209275"/>
            <a:ext cx="2531400" cy="1129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2300" b="1" u="sng">
                <a:latin typeface="Verdana"/>
                <a:ea typeface="Verdana"/>
                <a:cs typeface="Verdana"/>
                <a:sym typeface="Verdana"/>
              </a:rPr>
              <a:t>Natural Numbers (N)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counting numbers</a:t>
            </a:r>
          </a:p>
        </p:txBody>
      </p:sp>
      <p:sp>
        <p:nvSpPr>
          <p:cNvPr id="211" name="Shape 211"/>
          <p:cNvSpPr/>
          <p:nvPr/>
        </p:nvSpPr>
        <p:spPr>
          <a:xfrm rot="737997">
            <a:off x="9271724" y="2361504"/>
            <a:ext cx="387299" cy="50528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434343"/>
                </a:solidFill>
                <a:latin typeface="Arial"/>
              </a:rPr>
              <a:t>½</a:t>
            </a:r>
          </a:p>
        </p:txBody>
      </p:sp>
      <p:sp>
        <p:nvSpPr>
          <p:cNvPr id="212" name="Shape 212"/>
          <p:cNvSpPr/>
          <p:nvPr/>
        </p:nvSpPr>
        <p:spPr>
          <a:xfrm rot="-1698472">
            <a:off x="3526046" y="2417614"/>
            <a:ext cx="669052" cy="393077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434343"/>
                </a:solidFill>
                <a:latin typeface="Arial"/>
              </a:rPr>
              <a:t>-3.7</a:t>
            </a:r>
          </a:p>
        </p:txBody>
      </p:sp>
      <p:sp>
        <p:nvSpPr>
          <p:cNvPr id="213" name="Shape 213"/>
          <p:cNvSpPr/>
          <p:nvPr/>
        </p:nvSpPr>
        <p:spPr>
          <a:xfrm rot="737997">
            <a:off x="8796510" y="3749665"/>
            <a:ext cx="410111" cy="478547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434343"/>
                </a:solidFill>
                <a:latin typeface="Arial"/>
              </a:rPr>
              <a:t>-4</a:t>
            </a:r>
          </a:p>
        </p:txBody>
      </p:sp>
      <p:sp>
        <p:nvSpPr>
          <p:cNvPr id="214" name="Shape 214"/>
          <p:cNvSpPr/>
          <p:nvPr/>
        </p:nvSpPr>
        <p:spPr>
          <a:xfrm rot="-1698472">
            <a:off x="4002977" y="3493342"/>
            <a:ext cx="499959" cy="386624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434343"/>
                </a:solidFill>
                <a:latin typeface="Arial"/>
              </a:rPr>
              <a:t>-21</a:t>
            </a:r>
          </a:p>
        </p:txBody>
      </p:sp>
      <p:sp>
        <p:nvSpPr>
          <p:cNvPr id="215" name="Shape 215"/>
          <p:cNvSpPr/>
          <p:nvPr/>
        </p:nvSpPr>
        <p:spPr>
          <a:xfrm rot="737997">
            <a:off x="8173707" y="4448209"/>
            <a:ext cx="236739" cy="488572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434343"/>
                </a:solidFill>
                <a:latin typeface="Arial"/>
              </a:rPr>
              <a:t>0</a:t>
            </a:r>
          </a:p>
        </p:txBody>
      </p:sp>
      <p:sp>
        <p:nvSpPr>
          <p:cNvPr id="216" name="Shape 216"/>
          <p:cNvSpPr/>
          <p:nvPr/>
        </p:nvSpPr>
        <p:spPr>
          <a:xfrm>
            <a:off x="5587025" y="5527300"/>
            <a:ext cx="2222702" cy="424874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434343"/>
                </a:solidFill>
                <a:latin typeface="Arial"/>
              </a:rPr>
              <a:t>1, 2, 3, 4, 5 ...</a:t>
            </a:r>
          </a:p>
        </p:txBody>
      </p:sp>
      <p:grpSp>
        <p:nvGrpSpPr>
          <p:cNvPr id="217" name="Shape 217"/>
          <p:cNvGrpSpPr/>
          <p:nvPr/>
        </p:nvGrpSpPr>
        <p:grpSpPr>
          <a:xfrm>
            <a:off x="573275" y="1031875"/>
            <a:ext cx="2769299" cy="6023699"/>
            <a:chOff x="573275" y="1031875"/>
            <a:chExt cx="2769299" cy="6023699"/>
          </a:xfrm>
        </p:grpSpPr>
        <p:sp>
          <p:nvSpPr>
            <p:cNvPr id="218" name="Shape 218"/>
            <p:cNvSpPr/>
            <p:nvPr/>
          </p:nvSpPr>
          <p:spPr>
            <a:xfrm>
              <a:off x="573275" y="1031875"/>
              <a:ext cx="2769299" cy="6023699"/>
            </a:xfrm>
            <a:prstGeom prst="roundRect">
              <a:avLst>
                <a:gd name="adj" fmla="val 16667"/>
              </a:avLst>
            </a:prstGeom>
            <a:solidFill>
              <a:srgbClr val="9FC5E8"/>
            </a:solidFill>
            <a:ln w="3810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19" name="Shape 219"/>
            <p:cNvSpPr txBox="1"/>
            <p:nvPr/>
          </p:nvSpPr>
          <p:spPr>
            <a:xfrm>
              <a:off x="573275" y="1247200"/>
              <a:ext cx="2769299" cy="27339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r>
                <a:rPr lang="en-US" sz="2300" b="1" u="sng">
                  <a:latin typeface="Verdana"/>
                  <a:ea typeface="Verdana"/>
                  <a:cs typeface="Verdana"/>
                  <a:sym typeface="Verdana"/>
                </a:rPr>
                <a:t>Irrational Numbers (I*) </a:t>
              </a:r>
            </a:p>
            <a:p>
              <a:pPr lvl="0" algn="ctr" rtl="0">
                <a:spcBef>
                  <a:spcPts val="0"/>
                </a:spcBef>
                <a:buNone/>
              </a:pPr>
              <a:r>
                <a:rPr lang="en-US" sz="2000">
                  <a:latin typeface="Verdana"/>
                  <a:ea typeface="Verdana"/>
                  <a:cs typeface="Verdana"/>
                  <a:sym typeface="Verdana"/>
                </a:rPr>
                <a:t>any number that </a:t>
              </a:r>
              <a:r>
                <a:rPr lang="en-US" sz="2000" b="1">
                  <a:latin typeface="Verdana"/>
                  <a:ea typeface="Verdana"/>
                  <a:cs typeface="Verdana"/>
                  <a:sym typeface="Verdana"/>
                </a:rPr>
                <a:t>cannot</a:t>
              </a:r>
              <a:r>
                <a:rPr lang="en-US" sz="2000">
                  <a:latin typeface="Verdana"/>
                  <a:ea typeface="Verdana"/>
                  <a:cs typeface="Verdana"/>
                  <a:sym typeface="Verdana"/>
                </a:rPr>
                <a:t> be written as a fraction.  Non-terminating, non-repeating decimals</a:t>
              </a:r>
            </a:p>
          </p:txBody>
        </p:sp>
        <p:sp>
          <p:nvSpPr>
            <p:cNvPr id="220" name="Shape 220"/>
            <p:cNvSpPr/>
            <p:nvPr/>
          </p:nvSpPr>
          <p:spPr>
            <a:xfrm rot="737997">
              <a:off x="2519333" y="4519063"/>
              <a:ext cx="327480" cy="346879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algn="ctr"/>
              <a:r>
                <a:rPr b="0" i="0">
                  <a:ln w="19050" cap="flat" cmpd="sng">
                    <a:solidFill>
                      <a:schemeClr val="dk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solidFill>
                    <a:srgbClr val="434343"/>
                  </a:solidFill>
                  <a:latin typeface="Arial"/>
                </a:rPr>
                <a:t>π</a:t>
              </a:r>
            </a:p>
          </p:txBody>
        </p:sp>
        <p:sp>
          <p:nvSpPr>
            <p:cNvPr id="221" name="Shape 221"/>
            <p:cNvSpPr/>
            <p:nvPr/>
          </p:nvSpPr>
          <p:spPr>
            <a:xfrm rot="-965997">
              <a:off x="836247" y="4639680"/>
              <a:ext cx="775348" cy="572035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algn="ctr"/>
              <a:r>
                <a:rPr b="0" i="0">
                  <a:ln w="19050" cap="flat" cmpd="sng">
                    <a:solidFill>
                      <a:schemeClr val="dk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solidFill>
                    <a:srgbClr val="434343"/>
                  </a:solidFill>
                  <a:latin typeface="Arial"/>
                </a:rPr>
                <a:t>√ 2</a:t>
              </a:r>
            </a:p>
          </p:txBody>
        </p:sp>
        <p:sp>
          <p:nvSpPr>
            <p:cNvPr id="222" name="Shape 222"/>
            <p:cNvSpPr/>
            <p:nvPr/>
          </p:nvSpPr>
          <p:spPr>
            <a:xfrm rot="413993">
              <a:off x="721000" y="6017901"/>
              <a:ext cx="2473847" cy="275163"/>
            </a:xfrm>
            <a:prstGeom prst="rect">
              <a:avLst/>
            </a:prstGeom>
          </p:spPr>
          <p:txBody>
            <a:bodyPr>
              <a:prstTxWarp prst="textPlain">
                <a:avLst/>
              </a:prstTxWarp>
            </a:bodyPr>
            <a:lstStyle/>
            <a:p>
              <a:pPr algn="ctr"/>
              <a:r>
                <a:rPr b="0" i="0">
                  <a:ln w="19050" cap="flat" cmpd="sng">
                    <a:solidFill>
                      <a:schemeClr val="dk2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solidFill>
                    <a:srgbClr val="434343"/>
                  </a:solidFill>
                  <a:latin typeface="Arial"/>
                </a:rPr>
                <a:t>0.010010001...</a:t>
              </a:r>
            </a:p>
          </p:txBody>
        </p:sp>
      </p:grpSp>
      <p:sp>
        <p:nvSpPr>
          <p:cNvPr id="223" name="Shape 223"/>
          <p:cNvSpPr/>
          <p:nvPr/>
        </p:nvSpPr>
        <p:spPr>
          <a:xfrm>
            <a:off x="1675700" y="299850"/>
            <a:ext cx="6949800" cy="91080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4" name="Shape 224"/>
          <p:cNvSpPr txBox="1"/>
          <p:nvPr/>
        </p:nvSpPr>
        <p:spPr>
          <a:xfrm>
            <a:off x="1613300" y="318600"/>
            <a:ext cx="7074600" cy="873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2400" b="1" u="sng">
                <a:latin typeface="Verdana"/>
                <a:ea typeface="Verdana"/>
                <a:cs typeface="Verdana"/>
                <a:sym typeface="Verdana"/>
              </a:rPr>
              <a:t>Real Numbers (R)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2400">
                <a:latin typeface="Verdana"/>
                <a:ea typeface="Verdana"/>
                <a:cs typeface="Verdana"/>
                <a:sym typeface="Verdana"/>
              </a:rPr>
              <a:t>all numbers that are points on a number line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9626599" cy="9905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rPr>
              <a:t>Pop Quiz!</a:t>
            </a:r>
          </a:p>
        </p:txBody>
      </p:sp>
      <p:sp>
        <p:nvSpPr>
          <p:cNvPr id="230" name="Shape 230"/>
          <p:cNvSpPr txBox="1">
            <a:spLocks noGrp="1"/>
          </p:cNvSpPr>
          <p:nvPr>
            <p:ph type="body" idx="1"/>
          </p:nvPr>
        </p:nvSpPr>
        <p:spPr>
          <a:xfrm>
            <a:off x="304800" y="1320800"/>
            <a:ext cx="9487425" cy="597564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0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100000"/>
              <a:buFont typeface="Arial"/>
              <a:buChar char="●"/>
            </a:pPr>
            <a:r>
              <a:rPr lang="en-US" sz="2400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Name the set(s) of numbers to which each number belongs.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62000" marR="0" lvl="1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Trebuchet MS"/>
              <a:buAutoNum type="arabicPeriod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-1                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9626599" cy="9905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rPr>
              <a:t>Pop Quiz!</a:t>
            </a:r>
          </a:p>
        </p:txBody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304800" y="1320800"/>
            <a:ext cx="9487425" cy="597564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0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100000"/>
              <a:buFont typeface="Arial"/>
              <a:buChar char="●"/>
            </a:pPr>
            <a:r>
              <a:rPr lang="en-US" sz="2400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Name the set(s) of numbers to which each number belongs.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62000" marR="0" lvl="1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Trebuchet MS"/>
              <a:buAutoNum type="arabicPeriod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-1                </a:t>
            </a:r>
          </a:p>
          <a:p>
            <a:pPr marL="1524000" marR="0" lvl="3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Wingdings"/>
              <a:buChar char="§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(integers, rational numbers)</a:t>
            </a:r>
            <a:b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 lang="en-US"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9626599" cy="9905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rPr>
              <a:t>About Real Numbers</a:t>
            </a:r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9626599" cy="5562600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Arial"/>
              <a:buChar char="●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"Real Numbers" are all the numbers that we deal with in math class and in life!</a:t>
            </a:r>
            <a:b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 lang="en-US"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81000" marR="0" lvl="0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Arial"/>
              <a:buChar char="●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Real Numbers can be thought of as all the points that fall along a number line.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7" name="Shape 27"/>
          <p:cNvSpPr/>
          <p:nvPr/>
        </p:nvSpPr>
        <p:spPr>
          <a:xfrm>
            <a:off x="820575" y="4274400"/>
            <a:ext cx="8518825" cy="2659275"/>
          </a:xfrm>
          <a:prstGeom prst="rect">
            <a:avLst/>
          </a:prstGeom>
          <a:solidFill>
            <a:srgbClr val="FFFFFF"/>
          </a:solidFill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pic>
        <p:nvPicPr>
          <p:cNvPr id="28" name="Shape 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1200" y="4165600"/>
            <a:ext cx="8750300" cy="285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9626599" cy="9905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rPr>
              <a:t>Pop Quiz!</a:t>
            </a:r>
          </a:p>
        </p:txBody>
      </p:sp>
      <p:sp>
        <p:nvSpPr>
          <p:cNvPr id="242" name="Shape 242"/>
          <p:cNvSpPr txBox="1">
            <a:spLocks noGrp="1"/>
          </p:cNvSpPr>
          <p:nvPr>
            <p:ph type="body" idx="1"/>
          </p:nvPr>
        </p:nvSpPr>
        <p:spPr>
          <a:xfrm>
            <a:off x="304800" y="1320800"/>
            <a:ext cx="9487425" cy="597564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0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100000"/>
              <a:buFont typeface="Arial"/>
              <a:buChar char="●"/>
            </a:pPr>
            <a:r>
              <a:rPr lang="en-US" sz="2400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Name the set(s) of numbers to which each number belongs.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62000" marR="0" lvl="1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Trebuchet MS"/>
              <a:buAutoNum type="arabicPeriod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-1                </a:t>
            </a:r>
          </a:p>
          <a:p>
            <a:pPr marL="1524000" marR="0" lvl="3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Wingdings"/>
              <a:buChar char="§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(integers, rational numbers)</a:t>
            </a:r>
            <a:b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 lang="en-US"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62000" marR="0" lvl="1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Trebuchet MS"/>
              <a:buAutoNum type="arabicPeriod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-4.8</a:t>
            </a:r>
            <a:b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 lang="en-US"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9626599" cy="9905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rPr>
              <a:t>Pop Quiz!</a:t>
            </a:r>
          </a:p>
        </p:txBody>
      </p:sp>
      <p:sp>
        <p:nvSpPr>
          <p:cNvPr id="248" name="Shape 248"/>
          <p:cNvSpPr txBox="1">
            <a:spLocks noGrp="1"/>
          </p:cNvSpPr>
          <p:nvPr>
            <p:ph type="body" idx="1"/>
          </p:nvPr>
        </p:nvSpPr>
        <p:spPr>
          <a:xfrm>
            <a:off x="304800" y="1320800"/>
            <a:ext cx="9487425" cy="597564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0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100000"/>
              <a:buFont typeface="Arial"/>
              <a:buChar char="●"/>
            </a:pPr>
            <a:r>
              <a:rPr lang="en-US" sz="2400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Name the set(s) of numbers to which each number belongs.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62000" marR="0" lvl="1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Trebuchet MS"/>
              <a:buAutoNum type="arabicPeriod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-1                </a:t>
            </a:r>
          </a:p>
          <a:p>
            <a:pPr marL="1524000" marR="0" lvl="3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Wingdings"/>
              <a:buChar char="§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(integers, rational numbers)</a:t>
            </a:r>
            <a:b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 lang="en-US"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62000" marR="0" lvl="1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Trebuchet MS"/>
              <a:buAutoNum type="arabicPeriod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-4.8</a:t>
            </a:r>
          </a:p>
          <a:p>
            <a:pPr marL="1524000" marR="0" lvl="3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Wingdings"/>
              <a:buChar char="§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(rational numbers)</a:t>
            </a:r>
            <a:b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 lang="en-US"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9626599" cy="9905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rPr>
              <a:t>Pop Quiz!</a:t>
            </a:r>
          </a:p>
        </p:txBody>
      </p:sp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304800" y="1320800"/>
            <a:ext cx="9487425" cy="597564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0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100000"/>
              <a:buFont typeface="Arial"/>
              <a:buChar char="●"/>
            </a:pPr>
            <a:r>
              <a:rPr lang="en-US" sz="2400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Name the set(s) of numbers to which each number belongs.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62000" marR="0" lvl="1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Trebuchet MS"/>
              <a:buAutoNum type="arabicPeriod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-1                </a:t>
            </a:r>
          </a:p>
          <a:p>
            <a:pPr marL="1524000" marR="0" lvl="3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Wingdings"/>
              <a:buChar char="§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(integers, rational numbers)</a:t>
            </a:r>
            <a:b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 lang="en-US"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62000" marR="0" lvl="1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Trebuchet MS"/>
              <a:buAutoNum type="arabicPeriod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-4.8</a:t>
            </a:r>
          </a:p>
          <a:p>
            <a:pPr marL="1524000" marR="0" lvl="3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Wingdings"/>
              <a:buChar char="§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(rational numbers)</a:t>
            </a:r>
            <a:b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 lang="en-US"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62000" marR="0" lvl="1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Trebuchet MS"/>
              <a:buAutoNum type="arabicPeriod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-20/4</a:t>
            </a: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9626599" cy="9905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rPr>
              <a:t>Pop Quiz!</a:t>
            </a:r>
          </a:p>
        </p:txBody>
      </p:sp>
      <p:sp>
        <p:nvSpPr>
          <p:cNvPr id="260" name="Shape 260"/>
          <p:cNvSpPr txBox="1">
            <a:spLocks noGrp="1"/>
          </p:cNvSpPr>
          <p:nvPr>
            <p:ph type="body" idx="1"/>
          </p:nvPr>
        </p:nvSpPr>
        <p:spPr>
          <a:xfrm>
            <a:off x="304800" y="1320800"/>
            <a:ext cx="9487425" cy="597564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0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100000"/>
              <a:buFont typeface="Arial"/>
              <a:buChar char="●"/>
            </a:pPr>
            <a:r>
              <a:rPr lang="en-US" sz="2400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Name the set(s) of numbers to which each number belongs.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62000" marR="0" lvl="1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Trebuchet MS"/>
              <a:buAutoNum type="arabicPeriod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-1                </a:t>
            </a:r>
          </a:p>
          <a:p>
            <a:pPr marL="1524000" marR="0" lvl="3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Wingdings"/>
              <a:buChar char="§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(integers, rational numbers)</a:t>
            </a:r>
            <a:b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 lang="en-US"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62000" marR="0" lvl="1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Trebuchet MS"/>
              <a:buAutoNum type="arabicPeriod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-4.8</a:t>
            </a:r>
          </a:p>
          <a:p>
            <a:pPr marL="1524000" marR="0" lvl="3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Wingdings"/>
              <a:buChar char="§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(rational numbers)</a:t>
            </a:r>
            <a:b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 lang="en-US"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62000" marR="0" lvl="1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Trebuchet MS"/>
              <a:buAutoNum type="arabicPeriod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-20/4</a:t>
            </a:r>
          </a:p>
          <a:p>
            <a:pPr marL="1524000" marR="0" lvl="3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Wingdings"/>
              <a:buChar char="§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(integers, rational numbers)</a:t>
            </a:r>
            <a:b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 lang="en-US"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9626599" cy="9905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rPr>
              <a:t>Pop Quiz!</a:t>
            </a:r>
          </a:p>
        </p:txBody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304800" y="1320800"/>
            <a:ext cx="9487425" cy="597564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0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100000"/>
              <a:buFont typeface="Arial"/>
              <a:buChar char="●"/>
            </a:pPr>
            <a:r>
              <a:rPr lang="en-US" sz="2400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Name the set(s) of numbers to which each number belongs.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62000" marR="0" lvl="1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Trebuchet MS"/>
              <a:buAutoNum type="arabicPeriod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-1                </a:t>
            </a:r>
          </a:p>
          <a:p>
            <a:pPr marL="1524000" marR="0" lvl="3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Wingdings"/>
              <a:buChar char="§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(integers, rational numbers)</a:t>
            </a:r>
            <a:b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 lang="en-US"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62000" marR="0" lvl="1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Trebuchet MS"/>
              <a:buAutoNum type="arabicPeriod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-4.8</a:t>
            </a:r>
          </a:p>
          <a:p>
            <a:pPr marL="1524000" marR="0" lvl="3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Wingdings"/>
              <a:buChar char="§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(rational numbers)</a:t>
            </a:r>
            <a:b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 lang="en-US"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62000" marR="0" lvl="1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Trebuchet MS"/>
              <a:buAutoNum type="arabicPeriod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-20/4</a:t>
            </a:r>
          </a:p>
          <a:p>
            <a:pPr marL="1524000" marR="0" lvl="3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Wingdings"/>
              <a:buChar char="§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(integers, rational numbers)</a:t>
            </a:r>
            <a:b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 lang="en-US"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62000" marR="0" lvl="1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Trebuchet MS"/>
              <a:buAutoNum type="arabicPeriod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7</a:t>
            </a: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hape 271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9626599" cy="9905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rPr>
              <a:t>Pop Quiz!</a:t>
            </a:r>
          </a:p>
        </p:txBody>
      </p:sp>
      <p:sp>
        <p:nvSpPr>
          <p:cNvPr id="272" name="Shape 272"/>
          <p:cNvSpPr txBox="1">
            <a:spLocks noGrp="1"/>
          </p:cNvSpPr>
          <p:nvPr>
            <p:ph type="body" idx="1"/>
          </p:nvPr>
        </p:nvSpPr>
        <p:spPr>
          <a:xfrm>
            <a:off x="304800" y="1320800"/>
            <a:ext cx="9487425" cy="597564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0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100000"/>
              <a:buFont typeface="Arial"/>
              <a:buChar char="●"/>
            </a:pPr>
            <a:r>
              <a:rPr lang="en-US" sz="2400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Name the set(s) of numbers to which each number belongs.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62000" marR="0" lvl="1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Trebuchet MS"/>
              <a:buAutoNum type="arabicPeriod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-1                </a:t>
            </a:r>
          </a:p>
          <a:p>
            <a:pPr marL="1524000" marR="0" lvl="3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Wingdings"/>
              <a:buChar char="§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(integers, rational numbers)</a:t>
            </a:r>
            <a:b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 lang="en-US"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62000" marR="0" lvl="1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Trebuchet MS"/>
              <a:buAutoNum type="arabicPeriod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-4.8</a:t>
            </a:r>
          </a:p>
          <a:p>
            <a:pPr marL="1524000" marR="0" lvl="3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Wingdings"/>
              <a:buChar char="§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(rational numbers)</a:t>
            </a:r>
            <a:b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 lang="en-US"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62000" marR="0" lvl="1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Trebuchet MS"/>
              <a:buAutoNum type="arabicPeriod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-20/4</a:t>
            </a:r>
          </a:p>
          <a:p>
            <a:pPr marL="1524000" marR="0" lvl="3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Wingdings"/>
              <a:buChar char="§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(integers, rational numbers)</a:t>
            </a:r>
            <a:b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 lang="en-US"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762000" marR="0" lvl="1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Trebuchet MS"/>
              <a:buAutoNum type="arabicPeriod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7</a:t>
            </a:r>
          </a:p>
          <a:p>
            <a:pPr marL="1524000" marR="0" lvl="3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Wingdings"/>
              <a:buChar char="§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(natural numbers, whole numbers, integers, rational numbers)</a:t>
            </a:r>
          </a:p>
        </p:txBody>
      </p: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>
            <a:spLocks noGrp="1"/>
          </p:cNvSpPr>
          <p:nvPr>
            <p:ph type="ctrTitle"/>
          </p:nvPr>
        </p:nvSpPr>
        <p:spPr>
          <a:xfrm>
            <a:off x="914400" y="3048000"/>
            <a:ext cx="8407399" cy="1295400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800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rPr>
              <a:t>Exploring Real Numbers</a:t>
            </a:r>
          </a:p>
        </p:txBody>
      </p:sp>
      <p:sp>
        <p:nvSpPr>
          <p:cNvPr id="278" name="Shape 278"/>
          <p:cNvSpPr txBox="1">
            <a:spLocks noGrp="1"/>
          </p:cNvSpPr>
          <p:nvPr>
            <p:ph type="subTitle" idx="1"/>
          </p:nvPr>
        </p:nvSpPr>
        <p:spPr>
          <a:xfrm>
            <a:off x="1828800" y="4572000"/>
            <a:ext cx="6578599" cy="9905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>
                <a:solidFill>
                  <a:srgbClr val="7EDBFE"/>
                </a:solidFill>
                <a:latin typeface="Trebuchet MS"/>
                <a:ea typeface="Trebuchet MS"/>
                <a:cs typeface="Trebuchet MS"/>
                <a:sym typeface="Trebuchet MS"/>
              </a:rPr>
              <a:t>THE END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/>
        </p:nvSpPr>
        <p:spPr>
          <a:xfrm>
            <a:off x="123450" y="661475"/>
            <a:ext cx="9816000" cy="6676199"/>
          </a:xfrm>
          <a:prstGeom prst="flowChartAlternateProcess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4" name="Shape 34"/>
          <p:cNvSpPr/>
          <p:nvPr/>
        </p:nvSpPr>
        <p:spPr>
          <a:xfrm>
            <a:off x="1675700" y="299850"/>
            <a:ext cx="6949800" cy="91080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5" name="Shape 35"/>
          <p:cNvSpPr txBox="1"/>
          <p:nvPr/>
        </p:nvSpPr>
        <p:spPr>
          <a:xfrm>
            <a:off x="1613300" y="318600"/>
            <a:ext cx="7074600" cy="873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2400" b="1" u="sng">
                <a:latin typeface="Verdana"/>
                <a:ea typeface="Verdana"/>
                <a:cs typeface="Verdana"/>
                <a:sym typeface="Verdana"/>
              </a:rPr>
              <a:t>Real Numbers (R)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2400">
                <a:latin typeface="Verdana"/>
                <a:ea typeface="Verdana"/>
                <a:cs typeface="Verdana"/>
                <a:sym typeface="Verdana"/>
              </a:rPr>
              <a:t>all numbers that are points on a number line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9626599" cy="9905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rPr>
              <a:t>Let's be rational...or irrational!</a:t>
            </a:r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304800" y="1828800"/>
            <a:ext cx="9626599" cy="5562600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Arial"/>
              <a:buChar char="●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Real numbers can be divided into two categories: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REAL NUMBERS 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2" name="Shape 42"/>
          <p:cNvSpPr/>
          <p:nvPr/>
        </p:nvSpPr>
        <p:spPr>
          <a:xfrm rot="10800000" flipH="1">
            <a:off x="6203950" y="3155949"/>
            <a:ext cx="1032325" cy="1032325"/>
          </a:xfrm>
          <a:custGeom>
            <a:avLst/>
            <a:gdLst/>
            <a:ahLst/>
            <a:cxnLst/>
            <a:rect l="0" t="0" r="0" b="0"/>
            <a:pathLst>
              <a:path w="21600" h="21600" extrusionOk="0">
                <a:moveTo>
                  <a:pt x="0" y="13287"/>
                </a:moveTo>
                <a:lnTo>
                  <a:pt x="8352" y="4934"/>
                </a:lnTo>
                <a:cubicBezTo>
                  <a:pt x="8352" y="4934"/>
                  <a:pt x="4221" y="828"/>
                  <a:pt x="4196" y="779"/>
                </a:cubicBezTo>
                <a:cubicBezTo>
                  <a:pt x="3405" y="-10"/>
                  <a:pt x="4992" y="0"/>
                  <a:pt x="4992" y="0"/>
                </a:cubicBezTo>
                <a:lnTo>
                  <a:pt x="21460" y="141"/>
                </a:lnTo>
                <a:cubicBezTo>
                  <a:pt x="21460" y="141"/>
                  <a:pt x="21582" y="16584"/>
                  <a:pt x="21600" y="16601"/>
                </a:cubicBezTo>
                <a:cubicBezTo>
                  <a:pt x="21501" y="18344"/>
                  <a:pt x="20821" y="17402"/>
                  <a:pt x="20821" y="17402"/>
                </a:cubicBezTo>
                <a:lnTo>
                  <a:pt x="16665" y="13247"/>
                </a:lnTo>
                <a:lnTo>
                  <a:pt x="8312" y="21600"/>
                </a:lnTo>
                <a:lnTo>
                  <a:pt x="0" y="13287"/>
                </a:lnTo>
                <a:close/>
              </a:path>
            </a:pathLst>
          </a:custGeom>
          <a:solidFill>
            <a:srgbClr val="FFFFFF"/>
          </a:solidFill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3" name="Shape 43"/>
          <p:cNvSpPr/>
          <p:nvPr/>
        </p:nvSpPr>
        <p:spPr>
          <a:xfrm rot="10800000">
            <a:off x="2851150" y="3155950"/>
            <a:ext cx="1012299" cy="1012299"/>
          </a:xfrm>
          <a:custGeom>
            <a:avLst/>
            <a:gdLst/>
            <a:ahLst/>
            <a:cxnLst/>
            <a:rect l="0" t="0" r="0" b="0"/>
            <a:pathLst>
              <a:path w="21600" h="21600" extrusionOk="0">
                <a:moveTo>
                  <a:pt x="0" y="13287"/>
                </a:moveTo>
                <a:lnTo>
                  <a:pt x="8352" y="4934"/>
                </a:lnTo>
                <a:cubicBezTo>
                  <a:pt x="8352" y="4934"/>
                  <a:pt x="4221" y="828"/>
                  <a:pt x="4196" y="779"/>
                </a:cubicBezTo>
                <a:cubicBezTo>
                  <a:pt x="3405" y="-10"/>
                  <a:pt x="4992" y="0"/>
                  <a:pt x="4992" y="0"/>
                </a:cubicBezTo>
                <a:lnTo>
                  <a:pt x="21460" y="141"/>
                </a:lnTo>
                <a:cubicBezTo>
                  <a:pt x="21460" y="141"/>
                  <a:pt x="21582" y="16584"/>
                  <a:pt x="21600" y="16601"/>
                </a:cubicBezTo>
                <a:cubicBezTo>
                  <a:pt x="21501" y="18344"/>
                  <a:pt x="20821" y="17402"/>
                  <a:pt x="20821" y="17402"/>
                </a:cubicBezTo>
                <a:lnTo>
                  <a:pt x="16665" y="13247"/>
                </a:lnTo>
                <a:lnTo>
                  <a:pt x="8312" y="21600"/>
                </a:lnTo>
                <a:lnTo>
                  <a:pt x="0" y="13287"/>
                </a:lnTo>
                <a:close/>
              </a:path>
            </a:pathLst>
          </a:custGeom>
          <a:solidFill>
            <a:srgbClr val="FFFFFF"/>
          </a:solidFill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4" name="Shape 44"/>
          <p:cNvSpPr txBox="1"/>
          <p:nvPr/>
        </p:nvSpPr>
        <p:spPr>
          <a:xfrm>
            <a:off x="1625600" y="4368775"/>
            <a:ext cx="1864500" cy="5516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Irrational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5" name="Shape 45"/>
          <p:cNvSpPr txBox="1"/>
          <p:nvPr/>
        </p:nvSpPr>
        <p:spPr>
          <a:xfrm>
            <a:off x="6807425" y="4362400"/>
            <a:ext cx="1864500" cy="5340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Rational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"/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"/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"/>
                                        <p:tgtEl>
                                          <p:spTgt spid="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"/>
                                        <p:tgtEl>
                                          <p:spTgt spid="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9626599" cy="9905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rPr>
              <a:t>Rational Numbers (ℚ)</a:t>
            </a:r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299300" y="1830125"/>
            <a:ext cx="9620924" cy="56164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Arial"/>
              <a:buChar char="●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any number that can be written as a fraction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1/2            3.5         9/3        -1/3 </a:t>
            </a: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  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81000" marR="0" lvl="0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Arial"/>
              <a:buChar char="●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any decimal that terminates (ends) or repeats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0.325            -0.3333333...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/>
        </p:nvSpPr>
        <p:spPr>
          <a:xfrm>
            <a:off x="123450" y="661475"/>
            <a:ext cx="9816000" cy="6676199"/>
          </a:xfrm>
          <a:prstGeom prst="flowChartAlternateProcess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57" name="Shape 57"/>
          <p:cNvSpPr/>
          <p:nvPr/>
        </p:nvSpPr>
        <p:spPr>
          <a:xfrm>
            <a:off x="3472900" y="1031850"/>
            <a:ext cx="6316499" cy="6023699"/>
          </a:xfrm>
          <a:prstGeom prst="roundRect">
            <a:avLst>
              <a:gd name="adj" fmla="val 16667"/>
            </a:avLst>
          </a:prstGeom>
          <a:solidFill>
            <a:srgbClr val="F9CB9C"/>
          </a:solidFill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58" name="Shape 58"/>
          <p:cNvSpPr txBox="1"/>
          <p:nvPr/>
        </p:nvSpPr>
        <p:spPr>
          <a:xfrm>
            <a:off x="3472900" y="1210725"/>
            <a:ext cx="6235500" cy="1199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2000" b="1" u="sng">
                <a:latin typeface="Verdana"/>
                <a:ea typeface="Verdana"/>
                <a:cs typeface="Verdana"/>
                <a:sym typeface="Verdana"/>
              </a:rPr>
              <a:t>Rational Numbers (Q)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any number that can be written as a fraction (includes terminating and repeating decimals)</a:t>
            </a:r>
          </a:p>
        </p:txBody>
      </p:sp>
      <p:sp>
        <p:nvSpPr>
          <p:cNvPr id="59" name="Shape 59"/>
          <p:cNvSpPr/>
          <p:nvPr/>
        </p:nvSpPr>
        <p:spPr>
          <a:xfrm rot="737997">
            <a:off x="9271724" y="2361504"/>
            <a:ext cx="387299" cy="50528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434343"/>
                </a:solidFill>
                <a:latin typeface="Arial"/>
              </a:rPr>
              <a:t>½</a:t>
            </a:r>
          </a:p>
        </p:txBody>
      </p:sp>
      <p:sp>
        <p:nvSpPr>
          <p:cNvPr id="60" name="Shape 60"/>
          <p:cNvSpPr/>
          <p:nvPr/>
        </p:nvSpPr>
        <p:spPr>
          <a:xfrm rot="-1698472">
            <a:off x="3526046" y="2417614"/>
            <a:ext cx="669052" cy="393077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434343"/>
                </a:solidFill>
                <a:latin typeface="Arial"/>
              </a:rPr>
              <a:t>-3.7</a:t>
            </a:r>
          </a:p>
        </p:txBody>
      </p:sp>
      <p:sp>
        <p:nvSpPr>
          <p:cNvPr id="61" name="Shape 61"/>
          <p:cNvSpPr/>
          <p:nvPr/>
        </p:nvSpPr>
        <p:spPr>
          <a:xfrm>
            <a:off x="1675700" y="299850"/>
            <a:ext cx="6949800" cy="91080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2" name="Shape 62"/>
          <p:cNvSpPr txBox="1"/>
          <p:nvPr/>
        </p:nvSpPr>
        <p:spPr>
          <a:xfrm>
            <a:off x="1613300" y="318600"/>
            <a:ext cx="7074600" cy="873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2400" b="1" u="sng">
                <a:latin typeface="Verdana"/>
                <a:ea typeface="Verdana"/>
                <a:cs typeface="Verdana"/>
                <a:sym typeface="Verdana"/>
              </a:rPr>
              <a:t>Real Numbers (R)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2400">
                <a:latin typeface="Verdana"/>
                <a:ea typeface="Verdana"/>
                <a:cs typeface="Verdana"/>
                <a:sym typeface="Verdana"/>
              </a:rPr>
              <a:t>all numbers that are points on a number line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9626599" cy="9905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rPr>
              <a:t>Irrational Numbers (</a:t>
            </a:r>
            <a:r>
              <a:rPr lang="en-US" sz="4266">
                <a:solidFill>
                  <a:srgbClr val="93FFC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lang="en-US" sz="4266">
                <a:solidFill>
                  <a:srgbClr val="93FFC9"/>
                </a:solidFill>
                <a:latin typeface="Trebuchet MS"/>
                <a:ea typeface="Trebuchet MS"/>
                <a:cs typeface="Trebuchet MS"/>
                <a:sym typeface="Trebuchet MS"/>
              </a:rPr>
              <a:t>)*</a:t>
            </a:r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302375" y="1829400"/>
            <a:ext cx="9631424" cy="5564399"/>
          </a:xfrm>
          <a:prstGeom prst="rect">
            <a:avLst/>
          </a:prstGeom>
        </p:spPr>
        <p:txBody>
          <a:bodyPr lIns="38100" tIns="38100" rIns="38100" bIns="38100" anchor="t" anchorCtr="0">
            <a:noAutofit/>
          </a:bodyPr>
          <a:lstStyle/>
          <a:p>
            <a:pPr marL="381000" marR="0" lvl="0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Arial"/>
              <a:buChar char="●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any number that can </a:t>
            </a:r>
            <a:r>
              <a:rPr lang="en-US" sz="2666" u="sng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not</a:t>
            </a: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 be written as a fraction (as a ratio of 2 whole numbers)</a:t>
            </a:r>
            <a:b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 lang="en-US"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81000" marR="0" lvl="0" indent="-22013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EFFF"/>
              </a:buClr>
              <a:buSzPct val="98765"/>
              <a:buFont typeface="Arial"/>
              <a:buChar char="●"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a non-repeating, non-terminating decimal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 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66">
                <a:solidFill>
                  <a:srgbClr val="C6EFFF"/>
                </a:solidFill>
                <a:latin typeface="Trebuchet MS"/>
                <a:ea typeface="Trebuchet MS"/>
                <a:cs typeface="Trebuchet MS"/>
                <a:sym typeface="Trebuchet MS"/>
              </a:rPr>
              <a:t> </a:t>
            </a:r>
          </a:p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endParaRPr sz="2666">
              <a:solidFill>
                <a:srgbClr val="C6E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69" name="Shape 6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28800" y="4267200"/>
            <a:ext cx="1688200" cy="1688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Shape 7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84250" y="4165600"/>
            <a:ext cx="1991474" cy="1991474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Shape 7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05600" y="4267200"/>
            <a:ext cx="1996850" cy="1669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/>
        </p:nvSpPr>
        <p:spPr>
          <a:xfrm>
            <a:off x="123450" y="661475"/>
            <a:ext cx="9816000" cy="6676199"/>
          </a:xfrm>
          <a:prstGeom prst="flowChartAlternateProcess">
            <a:avLst/>
          </a:prstGeom>
          <a:solidFill>
            <a:schemeClr val="lt2"/>
          </a:solidFill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7" name="Shape 77"/>
          <p:cNvSpPr/>
          <p:nvPr/>
        </p:nvSpPr>
        <p:spPr>
          <a:xfrm>
            <a:off x="3472900" y="1031850"/>
            <a:ext cx="6316499" cy="6023699"/>
          </a:xfrm>
          <a:prstGeom prst="roundRect">
            <a:avLst>
              <a:gd name="adj" fmla="val 16667"/>
            </a:avLst>
          </a:prstGeom>
          <a:solidFill>
            <a:srgbClr val="F9CB9C"/>
          </a:solidFill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8" name="Shape 78"/>
          <p:cNvSpPr txBox="1"/>
          <p:nvPr/>
        </p:nvSpPr>
        <p:spPr>
          <a:xfrm>
            <a:off x="3472900" y="1210725"/>
            <a:ext cx="6235500" cy="1199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2000" b="1" u="sng">
                <a:latin typeface="Verdana"/>
                <a:ea typeface="Verdana"/>
                <a:cs typeface="Verdana"/>
                <a:sym typeface="Verdana"/>
              </a:rPr>
              <a:t>Rational Numbers (Q)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any number that can be written as a fraction (includes terminating and repeating decimals)</a:t>
            </a:r>
          </a:p>
        </p:txBody>
      </p:sp>
      <p:sp>
        <p:nvSpPr>
          <p:cNvPr id="79" name="Shape 79"/>
          <p:cNvSpPr/>
          <p:nvPr/>
        </p:nvSpPr>
        <p:spPr>
          <a:xfrm rot="737997">
            <a:off x="9271724" y="2361504"/>
            <a:ext cx="387299" cy="50528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434343"/>
                </a:solidFill>
                <a:latin typeface="Arial"/>
              </a:rPr>
              <a:t>½</a:t>
            </a:r>
          </a:p>
        </p:txBody>
      </p:sp>
      <p:sp>
        <p:nvSpPr>
          <p:cNvPr id="80" name="Shape 80"/>
          <p:cNvSpPr/>
          <p:nvPr/>
        </p:nvSpPr>
        <p:spPr>
          <a:xfrm rot="-1698472">
            <a:off x="3526046" y="2417614"/>
            <a:ext cx="669052" cy="393077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434343"/>
                </a:solidFill>
                <a:latin typeface="Arial"/>
              </a:rPr>
              <a:t>-3.7</a:t>
            </a:r>
          </a:p>
        </p:txBody>
      </p:sp>
      <p:sp>
        <p:nvSpPr>
          <p:cNvPr id="81" name="Shape 81"/>
          <p:cNvSpPr/>
          <p:nvPr/>
        </p:nvSpPr>
        <p:spPr>
          <a:xfrm>
            <a:off x="573275" y="1031875"/>
            <a:ext cx="2769299" cy="6023699"/>
          </a:xfrm>
          <a:prstGeom prst="roundRect">
            <a:avLst>
              <a:gd name="adj" fmla="val 16667"/>
            </a:avLst>
          </a:prstGeom>
          <a:solidFill>
            <a:srgbClr val="9FC5E8"/>
          </a:solidFill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 txBox="1"/>
          <p:nvPr/>
        </p:nvSpPr>
        <p:spPr>
          <a:xfrm>
            <a:off x="573275" y="1247200"/>
            <a:ext cx="2769299" cy="2733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2300" b="1" u="sng">
                <a:latin typeface="Verdana"/>
                <a:ea typeface="Verdana"/>
                <a:cs typeface="Verdana"/>
                <a:sym typeface="Verdana"/>
              </a:rPr>
              <a:t>Irrational Numbers (I*)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any number that </a:t>
            </a:r>
            <a:r>
              <a:rPr lang="en-US" sz="2000" b="1">
                <a:latin typeface="Verdana"/>
                <a:ea typeface="Verdana"/>
                <a:cs typeface="Verdana"/>
                <a:sym typeface="Verdana"/>
              </a:rPr>
              <a:t>cannot</a:t>
            </a:r>
            <a:r>
              <a:rPr lang="en-US" sz="2000">
                <a:latin typeface="Verdana"/>
                <a:ea typeface="Verdana"/>
                <a:cs typeface="Verdana"/>
                <a:sym typeface="Verdana"/>
              </a:rPr>
              <a:t> be written as a fraction.  Non-terminating, non-repeating decimals</a:t>
            </a:r>
          </a:p>
        </p:txBody>
      </p:sp>
      <p:sp>
        <p:nvSpPr>
          <p:cNvPr id="83" name="Shape 83"/>
          <p:cNvSpPr/>
          <p:nvPr/>
        </p:nvSpPr>
        <p:spPr>
          <a:xfrm rot="737997">
            <a:off x="2519333" y="4519063"/>
            <a:ext cx="327480" cy="34687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434343"/>
                </a:solidFill>
                <a:latin typeface="Arial"/>
              </a:rPr>
              <a:t>π</a:t>
            </a:r>
          </a:p>
        </p:txBody>
      </p:sp>
      <p:sp>
        <p:nvSpPr>
          <p:cNvPr id="84" name="Shape 84"/>
          <p:cNvSpPr/>
          <p:nvPr/>
        </p:nvSpPr>
        <p:spPr>
          <a:xfrm rot="-965997">
            <a:off x="836247" y="4639680"/>
            <a:ext cx="775348" cy="572035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434343"/>
                </a:solidFill>
                <a:latin typeface="Arial"/>
              </a:rPr>
              <a:t>√ 2</a:t>
            </a:r>
          </a:p>
        </p:txBody>
      </p:sp>
      <p:sp>
        <p:nvSpPr>
          <p:cNvPr id="85" name="Shape 85"/>
          <p:cNvSpPr/>
          <p:nvPr/>
        </p:nvSpPr>
        <p:spPr>
          <a:xfrm rot="413993">
            <a:off x="721000" y="6017901"/>
            <a:ext cx="2473847" cy="275163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/>
            <a:r>
              <a:rPr b="0" i="0">
                <a:ln w="19050" cap="flat" cmpd="sng">
                  <a:solidFill>
                    <a:schemeClr val="dk2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434343"/>
                </a:solidFill>
                <a:latin typeface="Arial"/>
              </a:rPr>
              <a:t>0.010010001...</a:t>
            </a:r>
          </a:p>
        </p:txBody>
      </p:sp>
      <p:sp>
        <p:nvSpPr>
          <p:cNvPr id="86" name="Shape 86"/>
          <p:cNvSpPr/>
          <p:nvPr/>
        </p:nvSpPr>
        <p:spPr>
          <a:xfrm>
            <a:off x="1675700" y="299850"/>
            <a:ext cx="6949800" cy="91080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 txBox="1"/>
          <p:nvPr/>
        </p:nvSpPr>
        <p:spPr>
          <a:xfrm>
            <a:off x="1613300" y="318600"/>
            <a:ext cx="7074600" cy="873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2400" b="1" u="sng">
                <a:latin typeface="Verdana"/>
                <a:ea typeface="Verdana"/>
                <a:cs typeface="Verdana"/>
                <a:sym typeface="Verdana"/>
              </a:rPr>
              <a:t>Real Numbers (R)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2400">
                <a:latin typeface="Verdana"/>
                <a:ea typeface="Verdana"/>
                <a:cs typeface="Verdana"/>
                <a:sym typeface="Verdana"/>
              </a:rPr>
              <a:t>all numbers that are points on a number line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Shape 9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22125" y="452125"/>
            <a:ext cx="6715725" cy="6715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Custom Theme">
  <a:themeElements>
    <a:clrScheme name="liquid">
      <a:dk1>
        <a:srgbClr val="00BDEC"/>
      </a:dk1>
      <a:lt1>
        <a:srgbClr val="E0F5FA"/>
      </a:lt1>
      <a:dk2>
        <a:srgbClr val="000000"/>
      </a:dk2>
      <a:lt2>
        <a:srgbClr val="FFFFFF"/>
      </a:lt2>
      <a:accent1>
        <a:srgbClr val="38CBF0"/>
      </a:accent1>
      <a:accent2>
        <a:srgbClr val="70D9F4"/>
      </a:accent2>
      <a:accent3>
        <a:srgbClr val="A8E7F7"/>
      </a:accent3>
      <a:accent4>
        <a:srgbClr val="69AE7A"/>
      </a:accent4>
      <a:accent5>
        <a:srgbClr val="8CE8A3"/>
      </a:accent5>
      <a:accent6>
        <a:srgbClr val="B2F0C2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747</Words>
  <Application>Microsoft Office PowerPoint</Application>
  <PresentationFormat>Custom</PresentationFormat>
  <Paragraphs>222</Paragraphs>
  <Slides>26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Custom Theme</vt:lpstr>
      <vt:lpstr>Exploring Real Numbers</vt:lpstr>
      <vt:lpstr>About Real Numbers</vt:lpstr>
      <vt:lpstr>PowerPoint Presentation</vt:lpstr>
      <vt:lpstr>Let's be rational...or irrational!</vt:lpstr>
      <vt:lpstr>Rational Numbers (ℚ)</vt:lpstr>
      <vt:lpstr>PowerPoint Presentation</vt:lpstr>
      <vt:lpstr>Irrational Numbers (I)*</vt:lpstr>
      <vt:lpstr>PowerPoint Presentation</vt:lpstr>
      <vt:lpstr>PowerPoint Presentation</vt:lpstr>
      <vt:lpstr>Rational Number Breakdown</vt:lpstr>
      <vt:lpstr>Natural Numbers (ℕ)</vt:lpstr>
      <vt:lpstr>PowerPoint Presentation</vt:lpstr>
      <vt:lpstr>Whole Numbers (W)</vt:lpstr>
      <vt:lpstr>PowerPoint Presentation</vt:lpstr>
      <vt:lpstr>Integers (ℤ)</vt:lpstr>
      <vt:lpstr>PowerPoint Presentation</vt:lpstr>
      <vt:lpstr>PowerPoint Presentation</vt:lpstr>
      <vt:lpstr>Pop Quiz!</vt:lpstr>
      <vt:lpstr>Pop Quiz!</vt:lpstr>
      <vt:lpstr>Pop Quiz!</vt:lpstr>
      <vt:lpstr>Pop Quiz!</vt:lpstr>
      <vt:lpstr>Pop Quiz!</vt:lpstr>
      <vt:lpstr>Pop Quiz!</vt:lpstr>
      <vt:lpstr>Pop Quiz!</vt:lpstr>
      <vt:lpstr>Pop Quiz!</vt:lpstr>
      <vt:lpstr>Exploring Real Numbers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Exploring Real Numbers</dc:title>
  <dc:creator>Beth Mathis</dc:creator>
  <cp:lastModifiedBy>Beth Mathis</cp:lastModifiedBy>
  <cp:revision>1</cp:revision>
  <dcterms:modified xsi:type="dcterms:W3CDTF">2015-08-07T19:39:48Z</dcterms:modified>
</cp:coreProperties>
</file>