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29"/>
  </p:notesMasterIdLst>
  <p:handoutMasterIdLst>
    <p:handoutMasterId r:id="rId30"/>
  </p:handoutMasterIdLst>
  <p:sldIdLst>
    <p:sldId id="287" r:id="rId2"/>
    <p:sldId id="274" r:id="rId3"/>
    <p:sldId id="297" r:id="rId4"/>
    <p:sldId id="283" r:id="rId5"/>
    <p:sldId id="286" r:id="rId6"/>
    <p:sldId id="284" r:id="rId7"/>
    <p:sldId id="285" r:id="rId8"/>
    <p:sldId id="288" r:id="rId9"/>
    <p:sldId id="300" r:id="rId10"/>
    <p:sldId id="282" r:id="rId11"/>
    <p:sldId id="265" r:id="rId12"/>
    <p:sldId id="293" r:id="rId13"/>
    <p:sldId id="294" r:id="rId14"/>
    <p:sldId id="295" r:id="rId15"/>
    <p:sldId id="289" r:id="rId16"/>
    <p:sldId id="290" r:id="rId17"/>
    <p:sldId id="291" r:id="rId18"/>
    <p:sldId id="292" r:id="rId19"/>
    <p:sldId id="275" r:id="rId20"/>
    <p:sldId id="276" r:id="rId21"/>
    <p:sldId id="270" r:id="rId22"/>
    <p:sldId id="271" r:id="rId23"/>
    <p:sldId id="301" r:id="rId24"/>
    <p:sldId id="272" r:id="rId25"/>
    <p:sldId id="298" r:id="rId26"/>
    <p:sldId id="278" r:id="rId27"/>
    <p:sldId id="279" r:id="rId28"/>
  </p:sldIdLst>
  <p:sldSz cx="9144000" cy="6858000" type="screen4x3"/>
  <p:notesSz cx="7010400" cy="9296400"/>
  <p:defaultTextStyle>
    <a:defPPr>
      <a:defRPr lang="en-US"/>
    </a:defPPr>
    <a:lvl1pPr algn="ctr" rtl="0" fontAlgn="base">
      <a:spcBef>
        <a:spcPct val="20000"/>
      </a:spcBef>
      <a:spcAft>
        <a:spcPct val="0"/>
      </a:spcAft>
      <a:defRPr sz="2400" kern="1200">
        <a:solidFill>
          <a:schemeClr val="tx1"/>
        </a:solidFill>
        <a:latin typeface="Times New Roman" pitchFamily="18" charset="0"/>
        <a:ea typeface="+mn-ea"/>
        <a:cs typeface="+mn-cs"/>
      </a:defRPr>
    </a:lvl1pPr>
    <a:lvl2pPr marL="457200" algn="ctr" rtl="0" fontAlgn="base">
      <a:spcBef>
        <a:spcPct val="20000"/>
      </a:spcBef>
      <a:spcAft>
        <a:spcPct val="0"/>
      </a:spcAft>
      <a:defRPr sz="2400" kern="1200">
        <a:solidFill>
          <a:schemeClr val="tx1"/>
        </a:solidFill>
        <a:latin typeface="Times New Roman" pitchFamily="18" charset="0"/>
        <a:ea typeface="+mn-ea"/>
        <a:cs typeface="+mn-cs"/>
      </a:defRPr>
    </a:lvl2pPr>
    <a:lvl3pPr marL="914400" algn="ctr" rtl="0" fontAlgn="base">
      <a:spcBef>
        <a:spcPct val="20000"/>
      </a:spcBef>
      <a:spcAft>
        <a:spcPct val="0"/>
      </a:spcAft>
      <a:defRPr sz="2400" kern="1200">
        <a:solidFill>
          <a:schemeClr val="tx1"/>
        </a:solidFill>
        <a:latin typeface="Times New Roman" pitchFamily="18" charset="0"/>
        <a:ea typeface="+mn-ea"/>
        <a:cs typeface="+mn-cs"/>
      </a:defRPr>
    </a:lvl3pPr>
    <a:lvl4pPr marL="1371600" algn="ctr" rtl="0" fontAlgn="base">
      <a:spcBef>
        <a:spcPct val="20000"/>
      </a:spcBef>
      <a:spcAft>
        <a:spcPct val="0"/>
      </a:spcAft>
      <a:defRPr sz="2400" kern="1200">
        <a:solidFill>
          <a:schemeClr val="tx1"/>
        </a:solidFill>
        <a:latin typeface="Times New Roman" pitchFamily="18" charset="0"/>
        <a:ea typeface="+mn-ea"/>
        <a:cs typeface="+mn-cs"/>
      </a:defRPr>
    </a:lvl4pPr>
    <a:lvl5pPr marL="1828800" algn="ctr" rtl="0" fontAlgn="base">
      <a:spcBef>
        <a:spcPct val="2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787"/>
    <p:restoredTop sz="80764" autoAdjust="0"/>
  </p:normalViewPr>
  <p:slideViewPr>
    <p:cSldViewPr>
      <p:cViewPr varScale="1">
        <p:scale>
          <a:sx n="55" d="100"/>
          <a:sy n="55" d="100"/>
        </p:scale>
        <p:origin x="-4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CE5341-98A8-4A4A-9745-77E8372B3B8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A261A143-E866-49C2-9C21-C243745CD73A}">
      <dgm:prSet phldrT="[Text]"/>
      <dgm:spPr/>
      <dgm:t>
        <a:bodyPr/>
        <a:lstStyle/>
        <a:p>
          <a:r>
            <a:rPr lang="en-US" b="1" dirty="0" smtClean="0">
              <a:solidFill>
                <a:schemeClr val="tx1"/>
              </a:solidFill>
            </a:rPr>
            <a:t>Thou Shall Not Kill/Murder</a:t>
          </a:r>
          <a:endParaRPr lang="en-US" b="1" dirty="0">
            <a:solidFill>
              <a:schemeClr val="tx1"/>
            </a:solidFill>
          </a:endParaRPr>
        </a:p>
      </dgm:t>
    </dgm:pt>
    <dgm:pt modelId="{41971953-4895-4D0F-9E3E-1A9BAABDD51C}" type="parTrans" cxnId="{811C754A-4C1B-4D28-9884-2EFB6BE3198E}">
      <dgm:prSet/>
      <dgm:spPr/>
      <dgm:t>
        <a:bodyPr/>
        <a:lstStyle/>
        <a:p>
          <a:endParaRPr lang="en-US"/>
        </a:p>
      </dgm:t>
    </dgm:pt>
    <dgm:pt modelId="{D8B5ABAD-5C1E-4C42-9471-305B8870C1AB}" type="sibTrans" cxnId="{811C754A-4C1B-4D28-9884-2EFB6BE3198E}">
      <dgm:prSet/>
      <dgm:spPr/>
      <dgm:t>
        <a:bodyPr/>
        <a:lstStyle/>
        <a:p>
          <a:endParaRPr lang="en-US"/>
        </a:p>
      </dgm:t>
    </dgm:pt>
    <dgm:pt modelId="{3A291B29-1F04-406E-86CB-B161AD9F92C6}">
      <dgm:prSet phldrT="[Text]"/>
      <dgm:spPr/>
      <dgm:t>
        <a:bodyPr/>
        <a:lstStyle/>
        <a:p>
          <a:r>
            <a:rPr lang="en-US" b="1" dirty="0" smtClean="0">
              <a:solidFill>
                <a:schemeClr val="tx1"/>
              </a:solidFill>
            </a:rPr>
            <a:t>Still against the law today</a:t>
          </a:r>
          <a:endParaRPr lang="en-US" b="1" dirty="0">
            <a:solidFill>
              <a:schemeClr val="tx1"/>
            </a:solidFill>
          </a:endParaRPr>
        </a:p>
      </dgm:t>
    </dgm:pt>
    <dgm:pt modelId="{965EF0FC-EC18-4D98-935C-21C84E2755BB}" type="parTrans" cxnId="{394DC414-315D-491E-8CE2-43436838404E}">
      <dgm:prSet/>
      <dgm:spPr/>
      <dgm:t>
        <a:bodyPr/>
        <a:lstStyle/>
        <a:p>
          <a:endParaRPr lang="en-US"/>
        </a:p>
      </dgm:t>
    </dgm:pt>
    <dgm:pt modelId="{04B9372A-4F2C-4C68-90C2-B65CB0D41C0D}" type="sibTrans" cxnId="{394DC414-315D-491E-8CE2-43436838404E}">
      <dgm:prSet/>
      <dgm:spPr/>
      <dgm:t>
        <a:bodyPr/>
        <a:lstStyle/>
        <a:p>
          <a:endParaRPr lang="en-US"/>
        </a:p>
      </dgm:t>
    </dgm:pt>
    <dgm:pt modelId="{3263B497-D8D0-4B32-B4B1-9E8593981D59}">
      <dgm:prSet phldrT="[Text]"/>
      <dgm:spPr/>
      <dgm:t>
        <a:bodyPr/>
        <a:lstStyle/>
        <a:p>
          <a:r>
            <a:rPr lang="en-US" b="1" dirty="0" smtClean="0"/>
            <a:t>Rationale to differentiate between Murder, Capital Punishment, Warfare, Self-Defense and Manslaughter.</a:t>
          </a:r>
          <a:endParaRPr lang="en-US" b="1" dirty="0"/>
        </a:p>
      </dgm:t>
    </dgm:pt>
    <dgm:pt modelId="{DDAB95AC-A3C8-4D87-8C61-3176367BBF97}" type="parTrans" cxnId="{9EC3FF00-8990-4AC6-A2C3-CDAC61B16B77}">
      <dgm:prSet/>
      <dgm:spPr/>
      <dgm:t>
        <a:bodyPr/>
        <a:lstStyle/>
        <a:p>
          <a:endParaRPr lang="en-US"/>
        </a:p>
      </dgm:t>
    </dgm:pt>
    <dgm:pt modelId="{C174E2E2-23F4-4DDF-A35F-E9AD2294788E}" type="sibTrans" cxnId="{9EC3FF00-8990-4AC6-A2C3-CDAC61B16B77}">
      <dgm:prSet/>
      <dgm:spPr/>
      <dgm:t>
        <a:bodyPr/>
        <a:lstStyle/>
        <a:p>
          <a:endParaRPr lang="en-US"/>
        </a:p>
      </dgm:t>
    </dgm:pt>
    <dgm:pt modelId="{FCD850EA-AE75-41B2-8FB6-0895DF5193D5}">
      <dgm:prSet phldrT="[Text]"/>
      <dgm:spPr/>
      <dgm:t>
        <a:bodyPr/>
        <a:lstStyle/>
        <a:p>
          <a:r>
            <a:rPr lang="en-US" b="1" dirty="0" smtClean="0">
              <a:solidFill>
                <a:schemeClr val="tx1"/>
              </a:solidFill>
            </a:rPr>
            <a:t>Thou Shall Not Bear False Witness Against thy Neighbor</a:t>
          </a:r>
          <a:endParaRPr lang="en-US" b="1" dirty="0">
            <a:solidFill>
              <a:schemeClr val="tx1"/>
            </a:solidFill>
          </a:endParaRPr>
        </a:p>
      </dgm:t>
    </dgm:pt>
    <dgm:pt modelId="{55AE286C-3627-4F94-8289-49FC78C5F117}" type="parTrans" cxnId="{83745BE4-F0DA-4083-9450-E2FA927B3729}">
      <dgm:prSet/>
      <dgm:spPr/>
      <dgm:t>
        <a:bodyPr/>
        <a:lstStyle/>
        <a:p>
          <a:endParaRPr lang="en-US"/>
        </a:p>
      </dgm:t>
    </dgm:pt>
    <dgm:pt modelId="{6C9C2DFE-A669-4279-8A5C-3B5380BAAE94}" type="sibTrans" cxnId="{83745BE4-F0DA-4083-9450-E2FA927B3729}">
      <dgm:prSet/>
      <dgm:spPr/>
      <dgm:t>
        <a:bodyPr/>
        <a:lstStyle/>
        <a:p>
          <a:endParaRPr lang="en-US"/>
        </a:p>
      </dgm:t>
    </dgm:pt>
    <dgm:pt modelId="{3B645C21-4A93-422B-ACC7-7F4E71179857}">
      <dgm:prSet phldrT="[Text]"/>
      <dgm:spPr/>
      <dgm:t>
        <a:bodyPr/>
        <a:lstStyle/>
        <a:p>
          <a:r>
            <a:rPr lang="en-US" b="1" dirty="0" smtClean="0"/>
            <a:t>Oath-taking -In American courts of law – most people promise to tell the truth – so help them God.  </a:t>
          </a:r>
          <a:endParaRPr lang="en-US" b="1" dirty="0"/>
        </a:p>
      </dgm:t>
    </dgm:pt>
    <dgm:pt modelId="{D19B07EA-21E1-4D81-9DBB-41AF51933247}" type="parTrans" cxnId="{AD531295-3395-4B8B-A666-F8C3CC9D1724}">
      <dgm:prSet/>
      <dgm:spPr/>
      <dgm:t>
        <a:bodyPr/>
        <a:lstStyle/>
        <a:p>
          <a:endParaRPr lang="en-US"/>
        </a:p>
      </dgm:t>
    </dgm:pt>
    <dgm:pt modelId="{9CE776D3-B717-44D6-93F4-4156B54C12C9}" type="sibTrans" cxnId="{AD531295-3395-4B8B-A666-F8C3CC9D1724}">
      <dgm:prSet/>
      <dgm:spPr/>
      <dgm:t>
        <a:bodyPr/>
        <a:lstStyle/>
        <a:p>
          <a:endParaRPr lang="en-US"/>
        </a:p>
      </dgm:t>
    </dgm:pt>
    <dgm:pt modelId="{D06F121F-C471-466C-84C2-45F666D70A4F}">
      <dgm:prSet phldrT="[Text]"/>
      <dgm:spPr/>
      <dgm:t>
        <a:bodyPr/>
        <a:lstStyle/>
        <a:p>
          <a:r>
            <a:rPr lang="en-US" b="1" dirty="0" smtClean="0"/>
            <a:t>The penalty for lying under oath is called perjury, and it carries a penalty – fine/jail time.</a:t>
          </a:r>
          <a:endParaRPr lang="en-US" b="1" dirty="0"/>
        </a:p>
      </dgm:t>
    </dgm:pt>
    <dgm:pt modelId="{8A8363F5-8FAA-4606-A7D1-868BD0C63E08}" type="parTrans" cxnId="{09C1E6BD-716A-4C15-BCBD-DF0B777025FA}">
      <dgm:prSet/>
      <dgm:spPr/>
      <dgm:t>
        <a:bodyPr/>
        <a:lstStyle/>
        <a:p>
          <a:endParaRPr lang="en-US"/>
        </a:p>
      </dgm:t>
    </dgm:pt>
    <dgm:pt modelId="{898F3457-576E-4799-9BFB-8BE65E1A9B7E}" type="sibTrans" cxnId="{09C1E6BD-716A-4C15-BCBD-DF0B777025FA}">
      <dgm:prSet/>
      <dgm:spPr/>
      <dgm:t>
        <a:bodyPr/>
        <a:lstStyle/>
        <a:p>
          <a:endParaRPr lang="en-US"/>
        </a:p>
      </dgm:t>
    </dgm:pt>
    <dgm:pt modelId="{300EAB8D-2F94-4CA4-B1E9-FE3C3DEC25BD}">
      <dgm:prSet phldrT="[Text]"/>
      <dgm:spPr/>
      <dgm:t>
        <a:bodyPr/>
        <a:lstStyle/>
        <a:p>
          <a:r>
            <a:rPr lang="en-US" b="1" dirty="0" smtClean="0">
              <a:solidFill>
                <a:schemeClr val="tx1"/>
              </a:solidFill>
            </a:rPr>
            <a:t>Thou Shall Not Steal</a:t>
          </a:r>
          <a:endParaRPr lang="en-US" b="1" dirty="0">
            <a:solidFill>
              <a:schemeClr val="tx1"/>
            </a:solidFill>
          </a:endParaRPr>
        </a:p>
      </dgm:t>
    </dgm:pt>
    <dgm:pt modelId="{23A31043-783F-49DA-BBFA-201FB73F9CB4}" type="parTrans" cxnId="{D3EA2E07-B536-4FBA-98BC-1BF07419802A}">
      <dgm:prSet/>
      <dgm:spPr/>
      <dgm:t>
        <a:bodyPr/>
        <a:lstStyle/>
        <a:p>
          <a:endParaRPr lang="en-US"/>
        </a:p>
      </dgm:t>
    </dgm:pt>
    <dgm:pt modelId="{E9880341-1943-441A-B8A1-879C7D438CA4}" type="sibTrans" cxnId="{D3EA2E07-B536-4FBA-98BC-1BF07419802A}">
      <dgm:prSet/>
      <dgm:spPr/>
      <dgm:t>
        <a:bodyPr/>
        <a:lstStyle/>
        <a:p>
          <a:endParaRPr lang="en-US"/>
        </a:p>
      </dgm:t>
    </dgm:pt>
    <dgm:pt modelId="{FA383B80-8D78-4974-8524-D58A18200020}">
      <dgm:prSet phldrT="[Text]"/>
      <dgm:spPr/>
      <dgm:t>
        <a:bodyPr/>
        <a:lstStyle/>
        <a:p>
          <a:r>
            <a:rPr lang="en-US" b="1" dirty="0" smtClean="0">
              <a:solidFill>
                <a:schemeClr val="tx1"/>
              </a:solidFill>
            </a:rPr>
            <a:t>Stealing is still against the law. Crimes of theft were also categorized according to how severe they were.</a:t>
          </a:r>
          <a:endParaRPr lang="en-US" b="1" dirty="0">
            <a:solidFill>
              <a:schemeClr val="tx1"/>
            </a:solidFill>
          </a:endParaRPr>
        </a:p>
      </dgm:t>
    </dgm:pt>
    <dgm:pt modelId="{E62BC773-999B-46D8-BB1E-D927ECAF1CD3}" type="parTrans" cxnId="{9BCA7D06-6A16-4300-9F9E-2A387256B4ED}">
      <dgm:prSet/>
      <dgm:spPr/>
      <dgm:t>
        <a:bodyPr/>
        <a:lstStyle/>
        <a:p>
          <a:endParaRPr lang="en-US"/>
        </a:p>
      </dgm:t>
    </dgm:pt>
    <dgm:pt modelId="{480A9CE4-73DA-41C3-B2A0-9936D9A79B38}" type="sibTrans" cxnId="{9BCA7D06-6A16-4300-9F9E-2A387256B4ED}">
      <dgm:prSet/>
      <dgm:spPr/>
      <dgm:t>
        <a:bodyPr/>
        <a:lstStyle/>
        <a:p>
          <a:endParaRPr lang="en-US"/>
        </a:p>
      </dgm:t>
    </dgm:pt>
    <dgm:pt modelId="{F929BF77-9166-4946-960E-1C65D9BDAA7D}" type="pres">
      <dgm:prSet presAssocID="{3BCE5341-98A8-4A4A-9745-77E8372B3B86}" presName="Name0" presStyleCnt="0">
        <dgm:presLayoutVars>
          <dgm:dir/>
          <dgm:animLvl val="lvl"/>
          <dgm:resizeHandles val="exact"/>
        </dgm:presLayoutVars>
      </dgm:prSet>
      <dgm:spPr/>
      <dgm:t>
        <a:bodyPr/>
        <a:lstStyle/>
        <a:p>
          <a:endParaRPr lang="en-US"/>
        </a:p>
      </dgm:t>
    </dgm:pt>
    <dgm:pt modelId="{3B9F74F1-DBFE-486A-A892-BC10F64357CC}" type="pres">
      <dgm:prSet presAssocID="{300EAB8D-2F94-4CA4-B1E9-FE3C3DEC25BD}" presName="boxAndChildren" presStyleCnt="0"/>
      <dgm:spPr/>
    </dgm:pt>
    <dgm:pt modelId="{465312A9-EA0E-40BA-91D7-034C3D98DC8A}" type="pres">
      <dgm:prSet presAssocID="{300EAB8D-2F94-4CA4-B1E9-FE3C3DEC25BD}" presName="parentTextBox" presStyleLbl="node1" presStyleIdx="0" presStyleCnt="3"/>
      <dgm:spPr/>
      <dgm:t>
        <a:bodyPr/>
        <a:lstStyle/>
        <a:p>
          <a:endParaRPr lang="en-US"/>
        </a:p>
      </dgm:t>
    </dgm:pt>
    <dgm:pt modelId="{B230732F-4BDC-46D6-80A8-043D16678BE2}" type="pres">
      <dgm:prSet presAssocID="{300EAB8D-2F94-4CA4-B1E9-FE3C3DEC25BD}" presName="entireBox" presStyleLbl="node1" presStyleIdx="0" presStyleCnt="3"/>
      <dgm:spPr/>
      <dgm:t>
        <a:bodyPr/>
        <a:lstStyle/>
        <a:p>
          <a:endParaRPr lang="en-US"/>
        </a:p>
      </dgm:t>
    </dgm:pt>
    <dgm:pt modelId="{1B61D776-CEDC-4B65-B30F-AEF525BC3871}" type="pres">
      <dgm:prSet presAssocID="{300EAB8D-2F94-4CA4-B1E9-FE3C3DEC25BD}" presName="descendantBox" presStyleCnt="0"/>
      <dgm:spPr/>
    </dgm:pt>
    <dgm:pt modelId="{17447341-768A-4F42-A917-A076833EE458}" type="pres">
      <dgm:prSet presAssocID="{FA383B80-8D78-4974-8524-D58A18200020}" presName="childTextBox" presStyleLbl="fgAccFollowNode1" presStyleIdx="0" presStyleCnt="5">
        <dgm:presLayoutVars>
          <dgm:bulletEnabled val="1"/>
        </dgm:presLayoutVars>
      </dgm:prSet>
      <dgm:spPr/>
      <dgm:t>
        <a:bodyPr/>
        <a:lstStyle/>
        <a:p>
          <a:endParaRPr lang="en-US"/>
        </a:p>
      </dgm:t>
    </dgm:pt>
    <dgm:pt modelId="{D4078AE5-062D-455B-B241-8B445470782A}" type="pres">
      <dgm:prSet presAssocID="{6C9C2DFE-A669-4279-8A5C-3B5380BAAE94}" presName="sp" presStyleCnt="0"/>
      <dgm:spPr/>
    </dgm:pt>
    <dgm:pt modelId="{89197882-1E4B-4BB1-B9FA-93C9BC72624A}" type="pres">
      <dgm:prSet presAssocID="{FCD850EA-AE75-41B2-8FB6-0895DF5193D5}" presName="arrowAndChildren" presStyleCnt="0"/>
      <dgm:spPr/>
    </dgm:pt>
    <dgm:pt modelId="{158280F1-00BA-4865-88C5-30B360B4E13E}" type="pres">
      <dgm:prSet presAssocID="{FCD850EA-AE75-41B2-8FB6-0895DF5193D5}" presName="parentTextArrow" presStyleLbl="node1" presStyleIdx="0" presStyleCnt="3"/>
      <dgm:spPr/>
      <dgm:t>
        <a:bodyPr/>
        <a:lstStyle/>
        <a:p>
          <a:endParaRPr lang="en-US"/>
        </a:p>
      </dgm:t>
    </dgm:pt>
    <dgm:pt modelId="{61CDD2CE-A421-4DED-AFA6-A5664F307E30}" type="pres">
      <dgm:prSet presAssocID="{FCD850EA-AE75-41B2-8FB6-0895DF5193D5}" presName="arrow" presStyleLbl="node1" presStyleIdx="1" presStyleCnt="3"/>
      <dgm:spPr/>
      <dgm:t>
        <a:bodyPr/>
        <a:lstStyle/>
        <a:p>
          <a:endParaRPr lang="en-US"/>
        </a:p>
      </dgm:t>
    </dgm:pt>
    <dgm:pt modelId="{5626E0C0-7432-459B-AC6D-732449C07CD8}" type="pres">
      <dgm:prSet presAssocID="{FCD850EA-AE75-41B2-8FB6-0895DF5193D5}" presName="descendantArrow" presStyleCnt="0"/>
      <dgm:spPr/>
    </dgm:pt>
    <dgm:pt modelId="{EFCA0C8A-940A-473B-A097-83C9BAD939AC}" type="pres">
      <dgm:prSet presAssocID="{3B645C21-4A93-422B-ACC7-7F4E71179857}" presName="childTextArrow" presStyleLbl="fgAccFollowNode1" presStyleIdx="1" presStyleCnt="5">
        <dgm:presLayoutVars>
          <dgm:bulletEnabled val="1"/>
        </dgm:presLayoutVars>
      </dgm:prSet>
      <dgm:spPr/>
      <dgm:t>
        <a:bodyPr/>
        <a:lstStyle/>
        <a:p>
          <a:endParaRPr lang="en-US"/>
        </a:p>
      </dgm:t>
    </dgm:pt>
    <dgm:pt modelId="{D7D33288-8B88-4E43-9B78-71DE1BFBDC34}" type="pres">
      <dgm:prSet presAssocID="{D06F121F-C471-466C-84C2-45F666D70A4F}" presName="childTextArrow" presStyleLbl="fgAccFollowNode1" presStyleIdx="2" presStyleCnt="5">
        <dgm:presLayoutVars>
          <dgm:bulletEnabled val="1"/>
        </dgm:presLayoutVars>
      </dgm:prSet>
      <dgm:spPr/>
      <dgm:t>
        <a:bodyPr/>
        <a:lstStyle/>
        <a:p>
          <a:endParaRPr lang="en-US"/>
        </a:p>
      </dgm:t>
    </dgm:pt>
    <dgm:pt modelId="{5075C3F2-5C8A-46AE-9564-AA8667448781}" type="pres">
      <dgm:prSet presAssocID="{D8B5ABAD-5C1E-4C42-9471-305B8870C1AB}" presName="sp" presStyleCnt="0"/>
      <dgm:spPr/>
    </dgm:pt>
    <dgm:pt modelId="{BE15CA66-29ED-4ADA-8284-F8EED024E603}" type="pres">
      <dgm:prSet presAssocID="{A261A143-E866-49C2-9C21-C243745CD73A}" presName="arrowAndChildren" presStyleCnt="0"/>
      <dgm:spPr/>
    </dgm:pt>
    <dgm:pt modelId="{59684C99-2A36-4572-9D7A-6C23ED8A7CD2}" type="pres">
      <dgm:prSet presAssocID="{A261A143-E866-49C2-9C21-C243745CD73A}" presName="parentTextArrow" presStyleLbl="node1" presStyleIdx="1" presStyleCnt="3"/>
      <dgm:spPr/>
      <dgm:t>
        <a:bodyPr/>
        <a:lstStyle/>
        <a:p>
          <a:endParaRPr lang="en-US"/>
        </a:p>
      </dgm:t>
    </dgm:pt>
    <dgm:pt modelId="{300C89E2-8BC0-4828-8D36-60924DFF93F6}" type="pres">
      <dgm:prSet presAssocID="{A261A143-E866-49C2-9C21-C243745CD73A}" presName="arrow" presStyleLbl="node1" presStyleIdx="2" presStyleCnt="3"/>
      <dgm:spPr/>
      <dgm:t>
        <a:bodyPr/>
        <a:lstStyle/>
        <a:p>
          <a:endParaRPr lang="en-US"/>
        </a:p>
      </dgm:t>
    </dgm:pt>
    <dgm:pt modelId="{01318809-D389-4A98-B861-307FDCA3CD6B}" type="pres">
      <dgm:prSet presAssocID="{A261A143-E866-49C2-9C21-C243745CD73A}" presName="descendantArrow" presStyleCnt="0"/>
      <dgm:spPr/>
    </dgm:pt>
    <dgm:pt modelId="{EFA6CDAB-E93B-4E0E-A9DF-0648FF0698B3}" type="pres">
      <dgm:prSet presAssocID="{3A291B29-1F04-406E-86CB-B161AD9F92C6}" presName="childTextArrow" presStyleLbl="fgAccFollowNode1" presStyleIdx="3" presStyleCnt="5" custLinFactNeighborX="-33" custLinFactNeighborY="-7529">
        <dgm:presLayoutVars>
          <dgm:bulletEnabled val="1"/>
        </dgm:presLayoutVars>
      </dgm:prSet>
      <dgm:spPr/>
      <dgm:t>
        <a:bodyPr/>
        <a:lstStyle/>
        <a:p>
          <a:endParaRPr lang="en-US"/>
        </a:p>
      </dgm:t>
    </dgm:pt>
    <dgm:pt modelId="{15F532D2-2B29-4344-BF3E-E54FE0BBEBFF}" type="pres">
      <dgm:prSet presAssocID="{3263B497-D8D0-4B32-B4B1-9E8593981D59}" presName="childTextArrow" presStyleLbl="fgAccFollowNode1" presStyleIdx="4" presStyleCnt="5" custScaleX="233485" custLinFactNeighborX="-4137" custLinFactNeighborY="-7529">
        <dgm:presLayoutVars>
          <dgm:bulletEnabled val="1"/>
        </dgm:presLayoutVars>
      </dgm:prSet>
      <dgm:spPr/>
      <dgm:t>
        <a:bodyPr/>
        <a:lstStyle/>
        <a:p>
          <a:endParaRPr lang="en-US"/>
        </a:p>
      </dgm:t>
    </dgm:pt>
  </dgm:ptLst>
  <dgm:cxnLst>
    <dgm:cxn modelId="{16A1A5BE-C3B9-46B6-968F-C307263495E1}" type="presOf" srcId="{3263B497-D8D0-4B32-B4B1-9E8593981D59}" destId="{15F532D2-2B29-4344-BF3E-E54FE0BBEBFF}" srcOrd="0" destOrd="0" presId="urn:microsoft.com/office/officeart/2005/8/layout/process4"/>
    <dgm:cxn modelId="{44A78762-C8CA-4B70-9DB5-16DEB748DEB7}" type="presOf" srcId="{FCD850EA-AE75-41B2-8FB6-0895DF5193D5}" destId="{61CDD2CE-A421-4DED-AFA6-A5664F307E30}" srcOrd="1" destOrd="0" presId="urn:microsoft.com/office/officeart/2005/8/layout/process4"/>
    <dgm:cxn modelId="{F96497DA-9B9A-4DF4-AA41-DC2AC75ABEB0}" type="presOf" srcId="{3BCE5341-98A8-4A4A-9745-77E8372B3B86}" destId="{F929BF77-9166-4946-960E-1C65D9BDAA7D}" srcOrd="0" destOrd="0" presId="urn:microsoft.com/office/officeart/2005/8/layout/process4"/>
    <dgm:cxn modelId="{6DCD52EB-F568-4B48-B517-9610BD53E02A}" type="presOf" srcId="{A261A143-E866-49C2-9C21-C243745CD73A}" destId="{59684C99-2A36-4572-9D7A-6C23ED8A7CD2}" srcOrd="0" destOrd="0" presId="urn:microsoft.com/office/officeart/2005/8/layout/process4"/>
    <dgm:cxn modelId="{11A107D9-C0F8-4A2E-8485-E11BF57A2557}" type="presOf" srcId="{FA383B80-8D78-4974-8524-D58A18200020}" destId="{17447341-768A-4F42-A917-A076833EE458}" srcOrd="0" destOrd="0" presId="urn:microsoft.com/office/officeart/2005/8/layout/process4"/>
    <dgm:cxn modelId="{394DC414-315D-491E-8CE2-43436838404E}" srcId="{A261A143-E866-49C2-9C21-C243745CD73A}" destId="{3A291B29-1F04-406E-86CB-B161AD9F92C6}" srcOrd="0" destOrd="0" parTransId="{965EF0FC-EC18-4D98-935C-21C84E2755BB}" sibTransId="{04B9372A-4F2C-4C68-90C2-B65CB0D41C0D}"/>
    <dgm:cxn modelId="{0FBD2F80-5B4C-49C2-9F97-3E1742DE3F50}" type="presOf" srcId="{FCD850EA-AE75-41B2-8FB6-0895DF5193D5}" destId="{158280F1-00BA-4865-88C5-30B360B4E13E}" srcOrd="0" destOrd="0" presId="urn:microsoft.com/office/officeart/2005/8/layout/process4"/>
    <dgm:cxn modelId="{576CA387-A72F-4B4F-A0A8-9BAC6B7A454A}" type="presOf" srcId="{300EAB8D-2F94-4CA4-B1E9-FE3C3DEC25BD}" destId="{B230732F-4BDC-46D6-80A8-043D16678BE2}" srcOrd="1" destOrd="0" presId="urn:microsoft.com/office/officeart/2005/8/layout/process4"/>
    <dgm:cxn modelId="{9EC3FF00-8990-4AC6-A2C3-CDAC61B16B77}" srcId="{A261A143-E866-49C2-9C21-C243745CD73A}" destId="{3263B497-D8D0-4B32-B4B1-9E8593981D59}" srcOrd="1" destOrd="0" parTransId="{DDAB95AC-A3C8-4D87-8C61-3176367BBF97}" sibTransId="{C174E2E2-23F4-4DDF-A35F-E9AD2294788E}"/>
    <dgm:cxn modelId="{D3EA2E07-B536-4FBA-98BC-1BF07419802A}" srcId="{3BCE5341-98A8-4A4A-9745-77E8372B3B86}" destId="{300EAB8D-2F94-4CA4-B1E9-FE3C3DEC25BD}" srcOrd="2" destOrd="0" parTransId="{23A31043-783F-49DA-BBFA-201FB73F9CB4}" sibTransId="{E9880341-1943-441A-B8A1-879C7D438CA4}"/>
    <dgm:cxn modelId="{8BE48387-9B2A-4EE1-BB3D-9EB70AF36F19}" type="presOf" srcId="{D06F121F-C471-466C-84C2-45F666D70A4F}" destId="{D7D33288-8B88-4E43-9B78-71DE1BFBDC34}" srcOrd="0" destOrd="0" presId="urn:microsoft.com/office/officeart/2005/8/layout/process4"/>
    <dgm:cxn modelId="{0974EF4F-7FF3-4C94-9619-95EEA9FB2BD7}" type="presOf" srcId="{3A291B29-1F04-406E-86CB-B161AD9F92C6}" destId="{EFA6CDAB-E93B-4E0E-A9DF-0648FF0698B3}" srcOrd="0" destOrd="0" presId="urn:microsoft.com/office/officeart/2005/8/layout/process4"/>
    <dgm:cxn modelId="{3FACB8EE-E398-438F-8565-CB2F089125DD}" type="presOf" srcId="{A261A143-E866-49C2-9C21-C243745CD73A}" destId="{300C89E2-8BC0-4828-8D36-60924DFF93F6}" srcOrd="1" destOrd="0" presId="urn:microsoft.com/office/officeart/2005/8/layout/process4"/>
    <dgm:cxn modelId="{9BCA7D06-6A16-4300-9F9E-2A387256B4ED}" srcId="{300EAB8D-2F94-4CA4-B1E9-FE3C3DEC25BD}" destId="{FA383B80-8D78-4974-8524-D58A18200020}" srcOrd="0" destOrd="0" parTransId="{E62BC773-999B-46D8-BB1E-D927ECAF1CD3}" sibTransId="{480A9CE4-73DA-41C3-B2A0-9936D9A79B38}"/>
    <dgm:cxn modelId="{83745BE4-F0DA-4083-9450-E2FA927B3729}" srcId="{3BCE5341-98A8-4A4A-9745-77E8372B3B86}" destId="{FCD850EA-AE75-41B2-8FB6-0895DF5193D5}" srcOrd="1" destOrd="0" parTransId="{55AE286C-3627-4F94-8289-49FC78C5F117}" sibTransId="{6C9C2DFE-A669-4279-8A5C-3B5380BAAE94}"/>
    <dgm:cxn modelId="{3E0927AC-4F2F-483E-BC58-69AC206464A8}" type="presOf" srcId="{300EAB8D-2F94-4CA4-B1E9-FE3C3DEC25BD}" destId="{465312A9-EA0E-40BA-91D7-034C3D98DC8A}" srcOrd="0" destOrd="0" presId="urn:microsoft.com/office/officeart/2005/8/layout/process4"/>
    <dgm:cxn modelId="{09C1E6BD-716A-4C15-BCBD-DF0B777025FA}" srcId="{FCD850EA-AE75-41B2-8FB6-0895DF5193D5}" destId="{D06F121F-C471-466C-84C2-45F666D70A4F}" srcOrd="1" destOrd="0" parTransId="{8A8363F5-8FAA-4606-A7D1-868BD0C63E08}" sibTransId="{898F3457-576E-4799-9BFB-8BE65E1A9B7E}"/>
    <dgm:cxn modelId="{2F932837-F658-4CFD-8FDB-E1D4284CBE89}" type="presOf" srcId="{3B645C21-4A93-422B-ACC7-7F4E71179857}" destId="{EFCA0C8A-940A-473B-A097-83C9BAD939AC}" srcOrd="0" destOrd="0" presId="urn:microsoft.com/office/officeart/2005/8/layout/process4"/>
    <dgm:cxn modelId="{811C754A-4C1B-4D28-9884-2EFB6BE3198E}" srcId="{3BCE5341-98A8-4A4A-9745-77E8372B3B86}" destId="{A261A143-E866-49C2-9C21-C243745CD73A}" srcOrd="0" destOrd="0" parTransId="{41971953-4895-4D0F-9E3E-1A9BAABDD51C}" sibTransId="{D8B5ABAD-5C1E-4C42-9471-305B8870C1AB}"/>
    <dgm:cxn modelId="{AD531295-3395-4B8B-A666-F8C3CC9D1724}" srcId="{FCD850EA-AE75-41B2-8FB6-0895DF5193D5}" destId="{3B645C21-4A93-422B-ACC7-7F4E71179857}" srcOrd="0" destOrd="0" parTransId="{D19B07EA-21E1-4D81-9DBB-41AF51933247}" sibTransId="{9CE776D3-B717-44D6-93F4-4156B54C12C9}"/>
    <dgm:cxn modelId="{68164B00-1A03-4432-8DAA-D079CE51FBB7}" type="presParOf" srcId="{F929BF77-9166-4946-960E-1C65D9BDAA7D}" destId="{3B9F74F1-DBFE-486A-A892-BC10F64357CC}" srcOrd="0" destOrd="0" presId="urn:microsoft.com/office/officeart/2005/8/layout/process4"/>
    <dgm:cxn modelId="{925F2104-F80E-4325-8C31-58491CDCB291}" type="presParOf" srcId="{3B9F74F1-DBFE-486A-A892-BC10F64357CC}" destId="{465312A9-EA0E-40BA-91D7-034C3D98DC8A}" srcOrd="0" destOrd="0" presId="urn:microsoft.com/office/officeart/2005/8/layout/process4"/>
    <dgm:cxn modelId="{51CA3103-ECC5-4FAA-BC66-54B62EA907A2}" type="presParOf" srcId="{3B9F74F1-DBFE-486A-A892-BC10F64357CC}" destId="{B230732F-4BDC-46D6-80A8-043D16678BE2}" srcOrd="1" destOrd="0" presId="urn:microsoft.com/office/officeart/2005/8/layout/process4"/>
    <dgm:cxn modelId="{460F8944-ACE0-4B78-AA82-43B3794EC4F6}" type="presParOf" srcId="{3B9F74F1-DBFE-486A-A892-BC10F64357CC}" destId="{1B61D776-CEDC-4B65-B30F-AEF525BC3871}" srcOrd="2" destOrd="0" presId="urn:microsoft.com/office/officeart/2005/8/layout/process4"/>
    <dgm:cxn modelId="{EA416932-1A73-4EA6-A3D6-D5B8ECA22DD4}" type="presParOf" srcId="{1B61D776-CEDC-4B65-B30F-AEF525BC3871}" destId="{17447341-768A-4F42-A917-A076833EE458}" srcOrd="0" destOrd="0" presId="urn:microsoft.com/office/officeart/2005/8/layout/process4"/>
    <dgm:cxn modelId="{880E4880-F111-4427-BD26-F96483D7E898}" type="presParOf" srcId="{F929BF77-9166-4946-960E-1C65D9BDAA7D}" destId="{D4078AE5-062D-455B-B241-8B445470782A}" srcOrd="1" destOrd="0" presId="urn:microsoft.com/office/officeart/2005/8/layout/process4"/>
    <dgm:cxn modelId="{9D56900B-B203-41FD-AF29-62C3B9804AEA}" type="presParOf" srcId="{F929BF77-9166-4946-960E-1C65D9BDAA7D}" destId="{89197882-1E4B-4BB1-B9FA-93C9BC72624A}" srcOrd="2" destOrd="0" presId="urn:microsoft.com/office/officeart/2005/8/layout/process4"/>
    <dgm:cxn modelId="{A09258D6-0CC4-4FA3-BC0D-1E53C42785AC}" type="presParOf" srcId="{89197882-1E4B-4BB1-B9FA-93C9BC72624A}" destId="{158280F1-00BA-4865-88C5-30B360B4E13E}" srcOrd="0" destOrd="0" presId="urn:microsoft.com/office/officeart/2005/8/layout/process4"/>
    <dgm:cxn modelId="{1180A1E5-FEAD-4B8A-A91C-84E9C737B9BF}" type="presParOf" srcId="{89197882-1E4B-4BB1-B9FA-93C9BC72624A}" destId="{61CDD2CE-A421-4DED-AFA6-A5664F307E30}" srcOrd="1" destOrd="0" presId="urn:microsoft.com/office/officeart/2005/8/layout/process4"/>
    <dgm:cxn modelId="{8BD84786-10C3-4D59-87EB-17F93D797909}" type="presParOf" srcId="{89197882-1E4B-4BB1-B9FA-93C9BC72624A}" destId="{5626E0C0-7432-459B-AC6D-732449C07CD8}" srcOrd="2" destOrd="0" presId="urn:microsoft.com/office/officeart/2005/8/layout/process4"/>
    <dgm:cxn modelId="{B683EEB4-79D5-4440-971F-1C46597D7EEA}" type="presParOf" srcId="{5626E0C0-7432-459B-AC6D-732449C07CD8}" destId="{EFCA0C8A-940A-473B-A097-83C9BAD939AC}" srcOrd="0" destOrd="0" presId="urn:microsoft.com/office/officeart/2005/8/layout/process4"/>
    <dgm:cxn modelId="{9729EF75-6B4F-49E1-A4C8-51BF3F3C07F9}" type="presParOf" srcId="{5626E0C0-7432-459B-AC6D-732449C07CD8}" destId="{D7D33288-8B88-4E43-9B78-71DE1BFBDC34}" srcOrd="1" destOrd="0" presId="urn:microsoft.com/office/officeart/2005/8/layout/process4"/>
    <dgm:cxn modelId="{618A1962-952E-4C74-8D23-43730A0B214E}" type="presParOf" srcId="{F929BF77-9166-4946-960E-1C65D9BDAA7D}" destId="{5075C3F2-5C8A-46AE-9564-AA8667448781}" srcOrd="3" destOrd="0" presId="urn:microsoft.com/office/officeart/2005/8/layout/process4"/>
    <dgm:cxn modelId="{F2C5FE49-3659-4490-86C7-02AF8B6A95C1}" type="presParOf" srcId="{F929BF77-9166-4946-960E-1C65D9BDAA7D}" destId="{BE15CA66-29ED-4ADA-8284-F8EED024E603}" srcOrd="4" destOrd="0" presId="urn:microsoft.com/office/officeart/2005/8/layout/process4"/>
    <dgm:cxn modelId="{D938E711-586A-424A-8799-85A9C12CDF0F}" type="presParOf" srcId="{BE15CA66-29ED-4ADA-8284-F8EED024E603}" destId="{59684C99-2A36-4572-9D7A-6C23ED8A7CD2}" srcOrd="0" destOrd="0" presId="urn:microsoft.com/office/officeart/2005/8/layout/process4"/>
    <dgm:cxn modelId="{857E26C1-BC70-49CF-84AE-EE3AA70541A6}" type="presParOf" srcId="{BE15CA66-29ED-4ADA-8284-F8EED024E603}" destId="{300C89E2-8BC0-4828-8D36-60924DFF93F6}" srcOrd="1" destOrd="0" presId="urn:microsoft.com/office/officeart/2005/8/layout/process4"/>
    <dgm:cxn modelId="{EF148A94-51DD-4EBA-B458-8A844C9F411B}" type="presParOf" srcId="{BE15CA66-29ED-4ADA-8284-F8EED024E603}" destId="{01318809-D389-4A98-B861-307FDCA3CD6B}" srcOrd="2" destOrd="0" presId="urn:microsoft.com/office/officeart/2005/8/layout/process4"/>
    <dgm:cxn modelId="{6C337037-9D45-4329-A541-A7909878D3FC}" type="presParOf" srcId="{01318809-D389-4A98-B861-307FDCA3CD6B}" destId="{EFA6CDAB-E93B-4E0E-A9DF-0648FF0698B3}" srcOrd="0" destOrd="0" presId="urn:microsoft.com/office/officeart/2005/8/layout/process4"/>
    <dgm:cxn modelId="{1C2D674B-42AB-440C-8FED-045675A49CAF}" type="presParOf" srcId="{01318809-D389-4A98-B861-307FDCA3CD6B}" destId="{15F532D2-2B29-4344-BF3E-E54FE0BBEBFF}"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30732F-4BDC-46D6-80A8-043D16678BE2}">
      <dsp:nvSpPr>
        <dsp:cNvPr id="0" name=""/>
        <dsp:cNvSpPr/>
      </dsp:nvSpPr>
      <dsp:spPr>
        <a:xfrm>
          <a:off x="0" y="3881344"/>
          <a:ext cx="6477000" cy="12739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Thou Shall Not Steal</a:t>
          </a:r>
          <a:endParaRPr lang="en-US" sz="1800" b="1" kern="1200" dirty="0">
            <a:solidFill>
              <a:schemeClr val="tx1"/>
            </a:solidFill>
          </a:endParaRPr>
        </a:p>
      </dsp:txBody>
      <dsp:txXfrm>
        <a:off x="0" y="3881344"/>
        <a:ext cx="6477000" cy="687929"/>
      </dsp:txXfrm>
    </dsp:sp>
    <dsp:sp modelId="{17447341-768A-4F42-A917-A076833EE458}">
      <dsp:nvSpPr>
        <dsp:cNvPr id="0" name=""/>
        <dsp:cNvSpPr/>
      </dsp:nvSpPr>
      <dsp:spPr>
        <a:xfrm>
          <a:off x="0" y="4543795"/>
          <a:ext cx="6477000" cy="5860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Stealing is still against the law. Crimes of theft were also categorized according to how severe they were.</a:t>
          </a:r>
          <a:endParaRPr lang="en-US" sz="1300" b="1" kern="1200" dirty="0">
            <a:solidFill>
              <a:schemeClr val="tx1"/>
            </a:solidFill>
          </a:endParaRPr>
        </a:p>
      </dsp:txBody>
      <dsp:txXfrm>
        <a:off x="0" y="4543795"/>
        <a:ext cx="6477000" cy="586014"/>
      </dsp:txXfrm>
    </dsp:sp>
    <dsp:sp modelId="{61CDD2CE-A421-4DED-AFA6-A5664F307E30}">
      <dsp:nvSpPr>
        <dsp:cNvPr id="0" name=""/>
        <dsp:cNvSpPr/>
      </dsp:nvSpPr>
      <dsp:spPr>
        <a:xfrm rot="10800000">
          <a:off x="0" y="1941128"/>
          <a:ext cx="6477000" cy="195932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Thou Shall Not Bear False Witness Against thy Neighbor</a:t>
          </a:r>
          <a:endParaRPr lang="en-US" sz="1800" b="1" kern="1200" dirty="0">
            <a:solidFill>
              <a:schemeClr val="tx1"/>
            </a:solidFill>
          </a:endParaRPr>
        </a:p>
      </dsp:txBody>
      <dsp:txXfrm>
        <a:off x="0" y="1941128"/>
        <a:ext cx="6477000" cy="687723"/>
      </dsp:txXfrm>
    </dsp:sp>
    <dsp:sp modelId="{EFCA0C8A-940A-473B-A097-83C9BAD939AC}">
      <dsp:nvSpPr>
        <dsp:cNvPr id="0" name=""/>
        <dsp:cNvSpPr/>
      </dsp:nvSpPr>
      <dsp:spPr>
        <a:xfrm>
          <a:off x="0" y="2628851"/>
          <a:ext cx="3238500" cy="58583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b="1" kern="1200" dirty="0" smtClean="0"/>
            <a:t>Oath-taking -In American courts of law – most people promise to tell the truth – so help them God.  </a:t>
          </a:r>
          <a:endParaRPr lang="en-US" sz="1300" b="1" kern="1200" dirty="0"/>
        </a:p>
      </dsp:txBody>
      <dsp:txXfrm>
        <a:off x="0" y="2628851"/>
        <a:ext cx="3238500" cy="585838"/>
      </dsp:txXfrm>
    </dsp:sp>
    <dsp:sp modelId="{D7D33288-8B88-4E43-9B78-71DE1BFBDC34}">
      <dsp:nvSpPr>
        <dsp:cNvPr id="0" name=""/>
        <dsp:cNvSpPr/>
      </dsp:nvSpPr>
      <dsp:spPr>
        <a:xfrm>
          <a:off x="3238500" y="2628851"/>
          <a:ext cx="3238500" cy="58583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b="1" kern="1200" dirty="0" smtClean="0"/>
            <a:t>The penalty for lying under oath is called perjury, and it carries a penalty – fine/jail time.</a:t>
          </a:r>
          <a:endParaRPr lang="en-US" sz="1300" b="1" kern="1200" dirty="0"/>
        </a:p>
      </dsp:txBody>
      <dsp:txXfrm>
        <a:off x="3238500" y="2628851"/>
        <a:ext cx="3238500" cy="585838"/>
      </dsp:txXfrm>
    </dsp:sp>
    <dsp:sp modelId="{300C89E2-8BC0-4828-8D36-60924DFF93F6}">
      <dsp:nvSpPr>
        <dsp:cNvPr id="0" name=""/>
        <dsp:cNvSpPr/>
      </dsp:nvSpPr>
      <dsp:spPr>
        <a:xfrm rot="10800000">
          <a:off x="0" y="911"/>
          <a:ext cx="6477000" cy="1959325"/>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Thou Shall Not Kill/Murder</a:t>
          </a:r>
          <a:endParaRPr lang="en-US" sz="1800" b="1" kern="1200" dirty="0">
            <a:solidFill>
              <a:schemeClr val="tx1"/>
            </a:solidFill>
          </a:endParaRPr>
        </a:p>
      </dsp:txBody>
      <dsp:txXfrm>
        <a:off x="0" y="911"/>
        <a:ext cx="6477000" cy="687723"/>
      </dsp:txXfrm>
    </dsp:sp>
    <dsp:sp modelId="{EFA6CDAB-E93B-4E0E-A9DF-0648FF0698B3}">
      <dsp:nvSpPr>
        <dsp:cNvPr id="0" name=""/>
        <dsp:cNvSpPr/>
      </dsp:nvSpPr>
      <dsp:spPr>
        <a:xfrm>
          <a:off x="0" y="644526"/>
          <a:ext cx="1941834" cy="58583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Still against the law today</a:t>
          </a:r>
          <a:endParaRPr lang="en-US" sz="1300" b="1" kern="1200" dirty="0">
            <a:solidFill>
              <a:schemeClr val="tx1"/>
            </a:solidFill>
          </a:endParaRPr>
        </a:p>
      </dsp:txBody>
      <dsp:txXfrm>
        <a:off x="0" y="644526"/>
        <a:ext cx="1941834" cy="585838"/>
      </dsp:txXfrm>
    </dsp:sp>
    <dsp:sp modelId="{15F532D2-2B29-4344-BF3E-E54FE0BBEBFF}">
      <dsp:nvSpPr>
        <dsp:cNvPr id="0" name=""/>
        <dsp:cNvSpPr/>
      </dsp:nvSpPr>
      <dsp:spPr>
        <a:xfrm>
          <a:off x="1862137" y="644526"/>
          <a:ext cx="4533893" cy="58583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en-US" sz="1300" b="1" kern="1200" dirty="0" smtClean="0"/>
            <a:t>Rationale to differentiate between Murder, Capital Punishment, Warfare, Self-Defense and Manslaughter.</a:t>
          </a:r>
          <a:endParaRPr lang="en-US" sz="1300" b="1" kern="1200" dirty="0"/>
        </a:p>
      </dsp:txBody>
      <dsp:txXfrm>
        <a:off x="1862137" y="644526"/>
        <a:ext cx="4533893" cy="5858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1026"/>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vl1pPr>
          </a:lstStyle>
          <a:p>
            <a:pPr>
              <a:defRPr/>
            </a:pPr>
            <a:endParaRPr lang="en-US"/>
          </a:p>
        </p:txBody>
      </p:sp>
      <p:sp>
        <p:nvSpPr>
          <p:cNvPr id="54275" name="Rectangle 1027"/>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54276" name="Rectangle 1028"/>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vl1pPr>
          </a:lstStyle>
          <a:p>
            <a:pPr>
              <a:defRPr/>
            </a:pPr>
            <a:endParaRPr lang="en-US"/>
          </a:p>
        </p:txBody>
      </p:sp>
      <p:sp>
        <p:nvSpPr>
          <p:cNvPr id="54277" name="Rectangle 1029"/>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14E7CB9F-33EE-4285-A035-3F10BFBCDC2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vl1pPr>
          </a:lstStyle>
          <a:p>
            <a:pPr>
              <a:defRPr/>
            </a:pPr>
            <a:endParaRPr lang="en-US"/>
          </a:p>
        </p:txBody>
      </p:sp>
      <p:sp>
        <p:nvSpPr>
          <p:cNvPr id="1027"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vl1pPr>
          </a:lstStyle>
          <a:p>
            <a:pPr>
              <a:defRPr/>
            </a:pPr>
            <a:endParaRPr lang="en-US"/>
          </a:p>
        </p:txBody>
      </p:sp>
      <p:sp>
        <p:nvSpPr>
          <p:cNvPr id="103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7809F799-157C-41E8-8A9D-88FFE8A27BC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0D7A85-0D6F-40A9-AF82-AE27069209B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FFEEFFF-5B30-4FD6-A7B5-A3E2A80669DC}" type="slidenum">
              <a:rPr lang="en-US" smtClean="0"/>
              <a:pPr/>
              <a:t>12</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E15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FFEEFFF-5B30-4FD6-A7B5-A3E2A80669DC}" type="slidenum">
              <a:rPr lang="en-US" smtClean="0"/>
              <a:pPr/>
              <a:t>13</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E15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FFEEFFF-5B30-4FD6-A7B5-A3E2A80669DC}" type="slidenum">
              <a:rPr lang="en-US" smtClean="0"/>
              <a:pPr/>
              <a:t>14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E15</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FFEEFFF-5B30-4FD6-A7B5-A3E2A80669DC}" type="slidenum">
              <a:rPr lang="en-US" smtClean="0"/>
              <a:pPr/>
              <a:t>19</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E15</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FFEEFFF-5B30-4FD6-A7B5-A3E2A80669DC}" type="slidenum">
              <a:rPr lang="en-US" smtClean="0"/>
              <a:pPr/>
              <a:t>20</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E15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0D7A85-0D6F-40A9-AF82-AE27069209B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FADE01C-CCE8-4F1A-BCF4-0FCDE2531DCF}" type="slidenum">
              <a:rPr lang="en-US" smtClean="0">
                <a:latin typeface="Arial" pitchFamily="34" charset="0"/>
              </a:rPr>
              <a:pPr/>
              <a:t>4</a:t>
            </a:fld>
            <a:endParaRPr lang="en-US" smtClean="0">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8D5EC25-AFC1-4DAC-91CC-43FDDACBBFB5}" type="slidenum">
              <a:rPr lang="en-US" smtClean="0">
                <a:latin typeface="Arial" pitchFamily="34" charset="0"/>
              </a:rPr>
              <a:pPr/>
              <a:t>5</a:t>
            </a:fld>
            <a:endParaRPr lang="en-US" smtClean="0">
              <a:latin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Second, there were striking parallels between some of Hammurabi's statutes and those of Moses in the Book of the Covenant. For example, in citing the law for personal injury, Hammurabi's statute 206 states: "If a man wound another accidentally in a quarrel with a stone or his fist, and oblige him to take his bed, he shall pay for the lass of his time and for the doctor's." The law of Moses, for the same offense, is remarkably similar (Exodus 21:18-19).</a:t>
            </a:r>
          </a:p>
          <a:p>
            <a:r>
              <a:rPr lang="en-US" dirty="0" smtClean="0"/>
              <a:t>The similarity between these and a few other statutes left the way open for some critical scholars to postulate that the Mosaic law in the Bible was derived from the Code of Hammurabi. Most scholars, however, have abandoned this theory, since further research has shown that, in ancient times, there were codes of law in various countries. Some of these were even older than Hammurabi's stele.</a:t>
            </a:r>
          </a:p>
          <a:p>
            <a:r>
              <a:rPr lang="en-US" dirty="0" smtClean="0"/>
              <a:t>Furthermore, Mosaic law moved beyond the Code of Hammurabi, or any of the ancient law codes, because it is grounded in the worship of one God. The ethical principles in the law of Moses spring from love toward the one true God. Such love demands that one also love fellow human beings, whom God made in his image. Moses thus talks about human sin and our responsibility to God in resisting sin. Hammurabi and other ancient law-givers, however, do not address this issue.</a:t>
            </a:r>
          </a:p>
          <a:p>
            <a:r>
              <a:rPr lang="en-US" dirty="0" smtClean="0"/>
              <a:t>Hammurabi's law code is exclusively civil and criminal. Moses' law code, on the other hand, begins with spiritual principles — love toward God and humans — from which the civil and criminal laws are derived. From its stress on the motive of love, the law of Moses demanded more humane treatment for slaves, gave higher regard for womanhood, and placed greater value upon human life in general. The priority given to such spiritual values made the Mosaic law unique among all the ancient law codes.</a:t>
            </a:r>
          </a:p>
          <a:p>
            <a:pPr eaLnBrk="1" hangingPunct="1"/>
            <a:r>
              <a:rPr lang="en-US" dirty="0" smtClean="0">
                <a:latin typeface="Arial" pitchFamily="34" charset="0"/>
              </a:rPr>
              <a:t>http://www.gci.org/bible/torah/steal10</a:t>
            </a:r>
          </a:p>
          <a:p>
            <a:endParaRPr lang="en-US" dirty="0"/>
          </a:p>
        </p:txBody>
      </p:sp>
      <p:sp>
        <p:nvSpPr>
          <p:cNvPr id="4" name="Slide Number Placeholder 3"/>
          <p:cNvSpPr>
            <a:spLocks noGrp="1"/>
          </p:cNvSpPr>
          <p:nvPr>
            <p:ph type="sldNum" sz="quarter" idx="10"/>
          </p:nvPr>
        </p:nvSpPr>
        <p:spPr/>
        <p:txBody>
          <a:bodyPr/>
          <a:lstStyle/>
          <a:p>
            <a:pPr>
              <a:defRPr/>
            </a:pPr>
            <a:fld id="{7809F799-157C-41E8-8A9D-88FFE8A27BC7}"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ADEA69C5-3CA3-4AAB-8A7E-AD9888A08D69}" type="slidenum">
              <a:rPr lang="en-US"/>
              <a:pPr/>
              <a:t>8</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ADEA69C5-3CA3-4AAB-8A7E-AD9888A08D69}" type="slidenum">
              <a:rPr lang="en-US"/>
              <a:pPr/>
              <a:t>9</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Probably born May 31, 1162</a:t>
            </a:r>
            <a:endParaRPr lang="en-US" dirty="0"/>
          </a:p>
        </p:txBody>
      </p:sp>
      <p:sp>
        <p:nvSpPr>
          <p:cNvPr id="4" name="Slide Number Placeholder 3"/>
          <p:cNvSpPr>
            <a:spLocks noGrp="1"/>
          </p:cNvSpPr>
          <p:nvPr>
            <p:ph type="sldNum" sz="quarter" idx="10"/>
          </p:nvPr>
        </p:nvSpPr>
        <p:spPr/>
        <p:txBody>
          <a:bodyPr/>
          <a:lstStyle/>
          <a:p>
            <a:fld id="{F90D7A85-0D6F-40A9-AF82-AE27069209B6}"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FFEEFFF-5B30-4FD6-A7B5-A3E2A80669DC}" type="slidenum">
              <a:rPr lang="en-US" smtClean="0"/>
              <a:pPr/>
              <a:t>11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E15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16F1F8-DDEC-46F0-8462-E5A21EBD73DB}"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3A978E-5AE0-4975-AF30-D9EE1DACE6F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9FC6FB-56CE-4D86-B5A2-0843702BED4C}"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BD21E0-17B3-46F0-9C1D-FC8938E35E34}"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2038" y="1766888"/>
            <a:ext cx="3808412"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2850" y="1766888"/>
            <a:ext cx="3808413" cy="4113212"/>
          </a:xfrm>
        </p:spPr>
        <p:txBody>
          <a:bodyPr/>
          <a:lstStyle/>
          <a:p>
            <a:pPr lvl="0"/>
            <a:endParaRPr lang="en-US" noProof="0" smtClean="0"/>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C2EF9979-EAEC-41CC-8C88-325E7CEBCBB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0C24DB-CF09-499C-B1CB-E514CDDE245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637E79-01A2-482C-81F1-5856BBBEB604}"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04E576-C090-49B4-BACB-BE3E8925C5EB}"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5B523EF-3DE1-473F-96EB-06851D1C2E7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917481-198A-4292-A854-4FDE9D723300}"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CD8ABB0-047E-490B-AC1C-EAB9648D638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451BFA-0B7E-44BF-8115-BCE2EDA2D27A}"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52C8E5-1C03-4E77-85D5-AE5D3B490363}"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2BD21E0-17B3-46F0-9C1D-FC8938E35E3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80"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4.wmf"/><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gif"/><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gif"/><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gif"/><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diagramLayout" Target="../diagrams/layout1.xml"/><Relationship Id="rId7" Type="http://schemas.openxmlformats.org/officeDocument/2006/relationships/image" Target="../media/image15.wm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14.gif"/><Relationship Id="rId11"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8.jpeg"/><Relationship Id="rId4" Type="http://schemas.openxmlformats.org/officeDocument/2006/relationships/diagramQuickStyle" Target="../diagrams/quickStyle1.xml"/><Relationship Id="rId9" Type="http://schemas.openxmlformats.org/officeDocument/2006/relationships/image" Target="../media/image17.wmf"/></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6" descr="E015"/>
          <p:cNvPicPr>
            <a:picLocks noChangeAspect="1" noChangeArrowheads="1"/>
          </p:cNvPicPr>
          <p:nvPr/>
        </p:nvPicPr>
        <p:blipFill>
          <a:blip r:embed="rId2" cstate="print"/>
          <a:srcRect/>
          <a:stretch>
            <a:fillRect/>
          </a:stretch>
        </p:blipFill>
        <p:spPr>
          <a:xfrm>
            <a:off x="6564107" y="3657600"/>
            <a:ext cx="2579893" cy="3200400"/>
          </a:xfrm>
          <a:prstGeom prst="rect">
            <a:avLst/>
          </a:prstGeom>
          <a:noFill/>
          <a:ln w="38100">
            <a:solidFill>
              <a:schemeClr val="bg2"/>
            </a:solidFill>
          </a:ln>
        </p:spPr>
      </p:pic>
      <p:pic>
        <p:nvPicPr>
          <p:cNvPr id="6" name="Picture 2"/>
          <p:cNvPicPr>
            <a:picLocks noChangeAspect="1" noChangeArrowheads="1"/>
          </p:cNvPicPr>
          <p:nvPr/>
        </p:nvPicPr>
        <p:blipFill>
          <a:blip r:embed="rId3" cstate="print"/>
          <a:srcRect/>
          <a:stretch>
            <a:fillRect/>
          </a:stretch>
        </p:blipFill>
        <p:spPr bwMode="auto">
          <a:xfrm>
            <a:off x="-1" y="2514600"/>
            <a:ext cx="3291993" cy="4343400"/>
          </a:xfrm>
          <a:prstGeom prst="rect">
            <a:avLst/>
          </a:prstGeom>
          <a:noFill/>
          <a:ln w="38100">
            <a:solidFill>
              <a:schemeClr val="tx1"/>
            </a:solidFill>
            <a:miter lim="800000"/>
            <a:headEnd/>
            <a:tailEnd/>
          </a:ln>
        </p:spPr>
      </p:pic>
      <p:pic>
        <p:nvPicPr>
          <p:cNvPr id="7" name="Picture 2" descr="http://sc94.ameslab.gov/TOUR/tjefferson.gif"/>
          <p:cNvPicPr>
            <a:picLocks noChangeAspect="1" noChangeArrowheads="1"/>
          </p:cNvPicPr>
          <p:nvPr/>
        </p:nvPicPr>
        <p:blipFill>
          <a:blip r:embed="rId4" cstate="print"/>
          <a:srcRect/>
          <a:stretch>
            <a:fillRect/>
          </a:stretch>
        </p:blipFill>
        <p:spPr bwMode="auto">
          <a:xfrm>
            <a:off x="6350959" y="0"/>
            <a:ext cx="2793041" cy="3581399"/>
          </a:xfrm>
          <a:prstGeom prst="rect">
            <a:avLst/>
          </a:prstGeom>
          <a:noFill/>
        </p:spPr>
      </p:pic>
      <p:pic>
        <p:nvPicPr>
          <p:cNvPr id="8" name="Picture 2" descr="http://www.christsambassadors.com/assets/images/autogen/a_constitution_parchment.gif"/>
          <p:cNvPicPr>
            <a:picLocks noChangeAspect="1" noChangeArrowheads="1"/>
          </p:cNvPicPr>
          <p:nvPr/>
        </p:nvPicPr>
        <p:blipFill>
          <a:blip r:embed="rId5" cstate="print"/>
          <a:srcRect/>
          <a:stretch>
            <a:fillRect/>
          </a:stretch>
        </p:blipFill>
        <p:spPr bwMode="auto">
          <a:xfrm>
            <a:off x="1" y="0"/>
            <a:ext cx="2286000" cy="2608119"/>
          </a:xfrm>
          <a:prstGeom prst="rect">
            <a:avLst/>
          </a:prstGeom>
          <a:noFill/>
        </p:spPr>
      </p:pic>
      <p:pic>
        <p:nvPicPr>
          <p:cNvPr id="5" name="Picture 2"/>
          <p:cNvPicPr>
            <a:picLocks noChangeAspect="1" noChangeArrowheads="1"/>
          </p:cNvPicPr>
          <p:nvPr/>
        </p:nvPicPr>
        <p:blipFill>
          <a:blip r:embed="rId6" cstate="print"/>
          <a:srcRect/>
          <a:stretch>
            <a:fillRect/>
          </a:stretch>
        </p:blipFill>
        <p:spPr bwMode="auto">
          <a:xfrm>
            <a:off x="4343400" y="0"/>
            <a:ext cx="1971040" cy="3048000"/>
          </a:xfrm>
          <a:prstGeom prst="rect">
            <a:avLst/>
          </a:prstGeom>
          <a:noFill/>
          <a:ln w="38100">
            <a:solidFill>
              <a:schemeClr val="tx1"/>
            </a:solidFill>
            <a:miter lim="800000"/>
            <a:headEnd/>
            <a:tailEnd/>
          </a:ln>
        </p:spPr>
      </p:pic>
      <p:pic>
        <p:nvPicPr>
          <p:cNvPr id="9" name="Picture 2" descr="http://rogueoperator.files.wordpress.com/2011/08/john-locke1.jpg"/>
          <p:cNvPicPr>
            <a:picLocks noChangeAspect="1" noChangeArrowheads="1"/>
          </p:cNvPicPr>
          <p:nvPr/>
        </p:nvPicPr>
        <p:blipFill>
          <a:blip r:embed="rId7" cstate="print"/>
          <a:srcRect/>
          <a:stretch>
            <a:fillRect/>
          </a:stretch>
        </p:blipFill>
        <p:spPr bwMode="auto">
          <a:xfrm>
            <a:off x="3276600" y="3091793"/>
            <a:ext cx="3276600" cy="3766207"/>
          </a:xfrm>
          <a:prstGeom prst="rect">
            <a:avLst/>
          </a:prstGeom>
          <a:noFill/>
          <a:ln>
            <a:solidFill>
              <a:schemeClr val="tx2"/>
            </a:solidFill>
          </a:ln>
        </p:spPr>
      </p:pic>
      <p:pic>
        <p:nvPicPr>
          <p:cNvPr id="10" name="Picture 2" descr="http://upload.wikimedia.org/wikipedia/commons/thumb/e/e5/Milkau_Oberer_Teil_der_Stele_mit_dem_Text_von_Hammurapis_Gesetzescode_369-2.png/220px-Milkau_Oberer_Teil_der_Stele_mit_dem_Text_von_Hammurapis_Gesetzescode_369-2.png"/>
          <p:cNvPicPr>
            <a:picLocks noChangeAspect="1" noChangeArrowheads="1"/>
          </p:cNvPicPr>
          <p:nvPr/>
        </p:nvPicPr>
        <p:blipFill>
          <a:blip r:embed="rId8" cstate="print"/>
          <a:srcRect/>
          <a:stretch>
            <a:fillRect/>
          </a:stretch>
        </p:blipFill>
        <p:spPr bwMode="auto">
          <a:xfrm>
            <a:off x="2209800" y="0"/>
            <a:ext cx="2286000" cy="3127664"/>
          </a:xfrm>
          <a:prstGeom prst="rect">
            <a:avLst/>
          </a:prstGeom>
          <a:noFill/>
        </p:spPr>
      </p:pic>
      <p:sp>
        <p:nvSpPr>
          <p:cNvPr id="11" name="Rectangle 10"/>
          <p:cNvSpPr/>
          <p:nvPr/>
        </p:nvSpPr>
        <p:spPr>
          <a:xfrm>
            <a:off x="1676400" y="2438400"/>
            <a:ext cx="6096000" cy="19205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Key Documents in</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World History</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6" y="152400"/>
            <a:ext cx="9335249"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Magna Carter (Great Charter)</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8" descr="line with silver scroll.gif"/>
          <p:cNvPicPr>
            <a:picLocks noChangeAspect="1"/>
          </p:cNvPicPr>
          <p:nvPr/>
        </p:nvPicPr>
        <p:blipFill>
          <a:blip r:embed="rId3" cstate="print"/>
          <a:stretch>
            <a:fillRect/>
          </a:stretch>
        </p:blipFill>
        <p:spPr>
          <a:xfrm>
            <a:off x="1524000" y="1219200"/>
            <a:ext cx="6339840" cy="330200"/>
          </a:xfrm>
          <a:prstGeom prst="rect">
            <a:avLst/>
          </a:prstGeom>
        </p:spPr>
      </p:pic>
      <p:pic>
        <p:nvPicPr>
          <p:cNvPr id="7" name="Picture 6" descr="E014"/>
          <p:cNvPicPr>
            <a:picLocks noChangeAspect="1" noChangeArrowheads="1"/>
          </p:cNvPicPr>
          <p:nvPr/>
        </p:nvPicPr>
        <p:blipFill>
          <a:blip r:embed="rId4" cstate="print"/>
          <a:srcRect l="21904" r="23337"/>
          <a:stretch>
            <a:fillRect/>
          </a:stretch>
        </p:blipFill>
        <p:spPr>
          <a:xfrm>
            <a:off x="5410200" y="1676400"/>
            <a:ext cx="2819400" cy="5076600"/>
          </a:xfrm>
          <a:prstGeom prst="rect">
            <a:avLst/>
          </a:prstGeom>
          <a:noFill/>
        </p:spPr>
      </p:pic>
      <p:sp>
        <p:nvSpPr>
          <p:cNvPr id="10" name="Rectangle 4"/>
          <p:cNvSpPr txBox="1">
            <a:spLocks noChangeArrowheads="1"/>
          </p:cNvSpPr>
          <p:nvPr/>
        </p:nvSpPr>
        <p:spPr>
          <a:xfrm>
            <a:off x="762000" y="1905000"/>
            <a:ext cx="4191000" cy="4191000"/>
          </a:xfrm>
          <a:prstGeom prst="rect">
            <a:avLst/>
          </a:prstGeom>
        </p:spPr>
        <p:txBody>
          <a:bodyPr/>
          <a:lstStyle/>
          <a:p>
            <a:pPr marR="0" lvl="0" indent="-342900" algn="l" fontAlgn="base">
              <a:lnSpc>
                <a:spcPct val="100000"/>
              </a:lnSpc>
              <a:spcBef>
                <a:spcPct val="20000"/>
              </a:spcBef>
              <a:spcAft>
                <a:spcPct val="0"/>
              </a:spcAft>
              <a:buClr>
                <a:schemeClr val="tx1"/>
              </a:buClr>
              <a:buSzTx/>
              <a:buFont typeface="Arial" pitchFamily="34" charset="0"/>
              <a:buChar char="•"/>
              <a:tabLst/>
              <a:defRPr/>
            </a:pPr>
            <a:r>
              <a:rPr lang="en-US" sz="4000" b="1" dirty="0" smtClean="0">
                <a:cs typeface="Times New Roman" pitchFamily="18" charset="0"/>
              </a:rPr>
              <a:t>English </a:t>
            </a:r>
            <a:r>
              <a:rPr lang="en-US" sz="4000" b="1" u="sng" dirty="0" smtClean="0">
                <a:cs typeface="Times New Roman" pitchFamily="18" charset="0"/>
              </a:rPr>
              <a:t>nobles</a:t>
            </a:r>
            <a:r>
              <a:rPr lang="en-US" sz="4000" b="1" dirty="0" smtClean="0">
                <a:cs typeface="Times New Roman" pitchFamily="18" charset="0"/>
              </a:rPr>
              <a:t> forced John to sign</a:t>
            </a:r>
          </a:p>
          <a:p>
            <a:pPr marR="0" lvl="0" indent="-342900" algn="l" fontAlgn="base">
              <a:lnSpc>
                <a:spcPct val="100000"/>
              </a:lnSpc>
              <a:spcBef>
                <a:spcPct val="20000"/>
              </a:spcBef>
              <a:spcAft>
                <a:spcPct val="0"/>
              </a:spcAft>
              <a:buClr>
                <a:schemeClr val="tx1"/>
              </a:buClr>
              <a:buSzTx/>
              <a:buFont typeface="Arial" pitchFamily="34" charset="0"/>
              <a:buChar char="•"/>
              <a:tabLst/>
              <a:defRPr/>
            </a:pPr>
            <a:r>
              <a:rPr lang="en-US" sz="4000" b="1" dirty="0" smtClean="0">
                <a:cs typeface="Times New Roman" pitchFamily="18" charset="0"/>
              </a:rPr>
              <a:t>Gave political </a:t>
            </a:r>
            <a:r>
              <a:rPr lang="en-US" sz="4000" b="1" u="sng" dirty="0" smtClean="0">
                <a:cs typeface="Times New Roman" pitchFamily="18" charset="0"/>
              </a:rPr>
              <a:t>rights</a:t>
            </a:r>
            <a:r>
              <a:rPr lang="en-US" sz="4000" b="1" dirty="0" smtClean="0">
                <a:cs typeface="Times New Roman" pitchFamily="18" charset="0"/>
              </a:rPr>
              <a:t> to nobles and </a:t>
            </a:r>
            <a:r>
              <a:rPr lang="en-US" sz="4000" b="1" u="sng" dirty="0" smtClean="0">
                <a:cs typeface="Times New Roman" pitchFamily="18" charset="0"/>
              </a:rPr>
              <a:t>limited</a:t>
            </a:r>
            <a:r>
              <a:rPr lang="en-US" sz="4000" b="1" dirty="0" smtClean="0">
                <a:cs typeface="Times New Roman" pitchFamily="18" charset="0"/>
              </a:rPr>
              <a:t> King’s power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 y="0"/>
            <a:ext cx="9372600" cy="1143000"/>
          </a:xfrm>
        </p:spPr>
        <p:txBody>
          <a:bodyPr/>
          <a:lstStyle/>
          <a:p>
            <a:pPr>
              <a:defRPr/>
            </a:pPr>
            <a:r>
              <a:rPr lang="en-US" sz="5400" b="1" kern="12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mn-ea"/>
                <a:cs typeface="+mn-cs"/>
              </a:rPr>
              <a:t>Magna </a:t>
            </a:r>
            <a:r>
              <a:rPr lang="en-US" sz="5400" b="1" kern="120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mn-ea"/>
                <a:cs typeface="+mn-cs"/>
              </a:rPr>
              <a:t>Carta</a:t>
            </a:r>
            <a:r>
              <a:rPr lang="en-US" sz="5400" b="1" kern="12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mn-ea"/>
                <a:cs typeface="+mn-cs"/>
              </a:rPr>
              <a:t> (Great Charter)</a:t>
            </a:r>
          </a:p>
        </p:txBody>
      </p:sp>
      <p:sp>
        <p:nvSpPr>
          <p:cNvPr id="18435" name="Rectangle 3"/>
          <p:cNvSpPr>
            <a:spLocks noGrp="1" noChangeArrowheads="1"/>
          </p:cNvSpPr>
          <p:nvPr>
            <p:ph type="body" sz="half" idx="1"/>
          </p:nvPr>
        </p:nvSpPr>
        <p:spPr>
          <a:xfrm>
            <a:off x="457200" y="1828800"/>
            <a:ext cx="4114800" cy="4343400"/>
          </a:xfrm>
        </p:spPr>
        <p:txBody>
          <a:bodyPr/>
          <a:lstStyle/>
          <a:p>
            <a:pPr eaLnBrk="1" hangingPunct="1">
              <a:lnSpc>
                <a:spcPct val="90000"/>
              </a:lnSpc>
              <a:buClr>
                <a:schemeClr val="tx1"/>
              </a:buClr>
            </a:pPr>
            <a:r>
              <a:rPr lang="en-US" sz="3600" b="1" dirty="0" smtClean="0">
                <a:latin typeface="Times New Roman" pitchFamily="18" charset="0"/>
                <a:cs typeface="Times New Roman" pitchFamily="18" charset="0"/>
              </a:rPr>
              <a:t>No </a:t>
            </a:r>
            <a:r>
              <a:rPr lang="en-US" sz="3600" b="1" u="sng" dirty="0" smtClean="0">
                <a:latin typeface="Times New Roman" pitchFamily="18" charset="0"/>
                <a:cs typeface="Times New Roman" pitchFamily="18" charset="0"/>
              </a:rPr>
              <a:t>taxation</a:t>
            </a:r>
            <a:r>
              <a:rPr lang="en-US" sz="3600" b="1" dirty="0" smtClean="0">
                <a:latin typeface="Times New Roman" pitchFamily="18" charset="0"/>
                <a:cs typeface="Times New Roman" pitchFamily="18" charset="0"/>
              </a:rPr>
              <a:t> without representation.</a:t>
            </a:r>
          </a:p>
          <a:p>
            <a:pPr eaLnBrk="1" hangingPunct="1">
              <a:lnSpc>
                <a:spcPct val="90000"/>
              </a:lnSpc>
              <a:buClr>
                <a:schemeClr val="tx1"/>
              </a:buClr>
            </a:pPr>
            <a:r>
              <a:rPr lang="en-US" sz="3600" b="1" dirty="0" smtClean="0">
                <a:latin typeface="Times New Roman" pitchFamily="18" charset="0"/>
                <a:cs typeface="Times New Roman" pitchFamily="18" charset="0"/>
              </a:rPr>
              <a:t>Right to a </a:t>
            </a:r>
            <a:r>
              <a:rPr lang="en-US" sz="3600" b="1" u="sng" dirty="0" smtClean="0">
                <a:latin typeface="Times New Roman" pitchFamily="18" charset="0"/>
                <a:cs typeface="Times New Roman" pitchFamily="18" charset="0"/>
              </a:rPr>
              <a:t>jury</a:t>
            </a:r>
            <a:r>
              <a:rPr lang="en-US" sz="3600" b="1" dirty="0" smtClean="0">
                <a:latin typeface="Times New Roman" pitchFamily="18" charset="0"/>
                <a:cs typeface="Times New Roman" pitchFamily="18" charset="0"/>
              </a:rPr>
              <a:t> trial.</a:t>
            </a:r>
          </a:p>
          <a:p>
            <a:pPr eaLnBrk="1" hangingPunct="1">
              <a:lnSpc>
                <a:spcPct val="90000"/>
              </a:lnSpc>
              <a:buClr>
                <a:schemeClr val="tx1"/>
              </a:buClr>
            </a:pPr>
            <a:r>
              <a:rPr lang="en-US" sz="3600" b="1" dirty="0" smtClean="0">
                <a:latin typeface="Times New Roman" pitchFamily="18" charset="0"/>
                <a:cs typeface="Times New Roman" pitchFamily="18" charset="0"/>
              </a:rPr>
              <a:t>Protection under the law.</a:t>
            </a:r>
          </a:p>
        </p:txBody>
      </p:sp>
      <p:pic>
        <p:nvPicPr>
          <p:cNvPr id="18436" name="Picture 6" descr="E015"/>
          <p:cNvPicPr>
            <a:picLocks noGrp="1" noChangeAspect="1" noChangeArrowheads="1"/>
          </p:cNvPicPr>
          <p:nvPr>
            <p:ph type="clipArt" sz="half" idx="2"/>
          </p:nvPr>
        </p:nvPicPr>
        <p:blipFill>
          <a:blip r:embed="rId3" cstate="print"/>
          <a:srcRect/>
          <a:stretch>
            <a:fillRect/>
          </a:stretch>
        </p:blipFill>
        <p:spPr>
          <a:xfrm>
            <a:off x="4876800" y="1752600"/>
            <a:ext cx="3808413" cy="4724400"/>
          </a:xfrm>
          <a:noFill/>
          <a:ln w="38100">
            <a:solidFill>
              <a:schemeClr val="bg2"/>
            </a:solidFill>
          </a:ln>
        </p:spPr>
      </p:pic>
      <p:pic>
        <p:nvPicPr>
          <p:cNvPr id="5" name="Picture 4" descr="line with silver scroll.gif"/>
          <p:cNvPicPr>
            <a:picLocks noChangeAspect="1"/>
          </p:cNvPicPr>
          <p:nvPr/>
        </p:nvPicPr>
        <p:blipFill>
          <a:blip r:embed="rId4" cstate="print"/>
          <a:stretch>
            <a:fillRect/>
          </a:stretch>
        </p:blipFill>
        <p:spPr>
          <a:xfrm>
            <a:off x="1524000" y="1219200"/>
            <a:ext cx="6339840" cy="330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 y="0"/>
            <a:ext cx="9372600" cy="1143000"/>
          </a:xfrm>
        </p:spPr>
        <p:txBody>
          <a:bodyPr/>
          <a:lstStyle/>
          <a:p>
            <a:pPr>
              <a:defRPr/>
            </a:pPr>
            <a:r>
              <a:rPr lang="en-US" sz="5400" b="1" kern="12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mn-ea"/>
                <a:cs typeface="+mn-cs"/>
              </a:rPr>
              <a:t>English Bill of Rights </a:t>
            </a:r>
          </a:p>
        </p:txBody>
      </p:sp>
      <p:sp>
        <p:nvSpPr>
          <p:cNvPr id="18435" name="Rectangle 3"/>
          <p:cNvSpPr>
            <a:spLocks noGrp="1" noChangeArrowheads="1"/>
          </p:cNvSpPr>
          <p:nvPr>
            <p:ph type="body" sz="half" idx="1"/>
          </p:nvPr>
        </p:nvSpPr>
        <p:spPr>
          <a:xfrm>
            <a:off x="228600" y="1752600"/>
            <a:ext cx="4495800" cy="4419600"/>
          </a:xfrm>
        </p:spPr>
        <p:txBody>
          <a:bodyPr/>
          <a:lstStyle/>
          <a:p>
            <a:r>
              <a:rPr lang="en-US" sz="3600" b="1" dirty="0" smtClean="0">
                <a:latin typeface="Times New Roman" pitchFamily="18" charset="0"/>
                <a:cs typeface="Times New Roman" pitchFamily="18" charset="0"/>
              </a:rPr>
              <a:t>Signed in 1689 by </a:t>
            </a:r>
            <a:r>
              <a:rPr lang="en-US" sz="3600" b="1" u="sng" dirty="0" smtClean="0">
                <a:latin typeface="Times New Roman" pitchFamily="18" charset="0"/>
                <a:cs typeface="Times New Roman" pitchFamily="18" charset="0"/>
              </a:rPr>
              <a:t>William</a:t>
            </a:r>
            <a:r>
              <a:rPr lang="en-US" sz="3600" b="1" dirty="0" smtClean="0">
                <a:latin typeface="Times New Roman" pitchFamily="18" charset="0"/>
                <a:cs typeface="Times New Roman" pitchFamily="18" charset="0"/>
              </a:rPr>
              <a:t> and </a:t>
            </a:r>
            <a:r>
              <a:rPr lang="en-US" sz="3600" b="1" u="sng" dirty="0" smtClean="0">
                <a:latin typeface="Times New Roman" pitchFamily="18" charset="0"/>
                <a:cs typeface="Times New Roman" pitchFamily="18" charset="0"/>
              </a:rPr>
              <a:t>Mary</a:t>
            </a:r>
            <a:r>
              <a:rPr lang="en-US" sz="3600" b="1" dirty="0" smtClean="0">
                <a:latin typeface="Times New Roman" pitchFamily="18" charset="0"/>
                <a:cs typeface="Times New Roman" pitchFamily="18" charset="0"/>
              </a:rPr>
              <a:t> of Orange when they were invited to become </a:t>
            </a:r>
            <a:r>
              <a:rPr lang="en-US" sz="3600" b="1" u="sng" dirty="0" smtClean="0">
                <a:latin typeface="Times New Roman" pitchFamily="18" charset="0"/>
                <a:cs typeface="Times New Roman" pitchFamily="18" charset="0"/>
              </a:rPr>
              <a:t>monarchs</a:t>
            </a:r>
            <a:r>
              <a:rPr lang="en-US" sz="3600" b="1" dirty="0" smtClean="0">
                <a:latin typeface="Times New Roman" pitchFamily="18" charset="0"/>
                <a:cs typeface="Times New Roman" pitchFamily="18" charset="0"/>
              </a:rPr>
              <a:t> of </a:t>
            </a:r>
            <a:r>
              <a:rPr lang="en-US" sz="3600" b="1" u="sng" dirty="0" smtClean="0">
                <a:latin typeface="Times New Roman" pitchFamily="18" charset="0"/>
                <a:cs typeface="Times New Roman" pitchFamily="18" charset="0"/>
              </a:rPr>
              <a:t>England</a:t>
            </a:r>
            <a:r>
              <a:rPr lang="en-US" sz="3600" b="1" dirty="0" smtClean="0">
                <a:latin typeface="Times New Roman" pitchFamily="18" charset="0"/>
                <a:cs typeface="Times New Roman" pitchFamily="18" charset="0"/>
              </a:rPr>
              <a:t> after the </a:t>
            </a:r>
            <a:r>
              <a:rPr lang="en-US" sz="3600" b="1" u="sng" dirty="0" smtClean="0">
                <a:latin typeface="Times New Roman" pitchFamily="18" charset="0"/>
                <a:cs typeface="Times New Roman" pitchFamily="18" charset="0"/>
              </a:rPr>
              <a:t>Glorious</a:t>
            </a:r>
            <a:r>
              <a:rPr lang="en-US" sz="3600" b="1" dirty="0" smtClean="0">
                <a:latin typeface="Times New Roman" pitchFamily="18" charset="0"/>
                <a:cs typeface="Times New Roman" pitchFamily="18" charset="0"/>
              </a:rPr>
              <a:t> </a:t>
            </a:r>
            <a:r>
              <a:rPr lang="en-US" sz="3600" b="1" u="sng" dirty="0" smtClean="0">
                <a:latin typeface="Times New Roman" pitchFamily="18" charset="0"/>
                <a:cs typeface="Times New Roman" pitchFamily="18" charset="0"/>
              </a:rPr>
              <a:t>Revolution</a:t>
            </a:r>
            <a:r>
              <a:rPr lang="en-US" sz="3600" b="1" dirty="0" smtClean="0">
                <a:latin typeface="Times New Roman" pitchFamily="18" charset="0"/>
                <a:cs typeface="Times New Roman" pitchFamily="18" charset="0"/>
              </a:rPr>
              <a:t> and the ousting of </a:t>
            </a:r>
            <a:r>
              <a:rPr lang="en-US" sz="3600" b="1" u="sng" dirty="0" smtClean="0">
                <a:latin typeface="Times New Roman" pitchFamily="18" charset="0"/>
                <a:cs typeface="Times New Roman" pitchFamily="18" charset="0"/>
              </a:rPr>
              <a:t>James II.</a:t>
            </a:r>
            <a:endParaRPr lang="en-US" sz="3600" b="1" u="sng" dirty="0">
              <a:latin typeface="Times New Roman" pitchFamily="18" charset="0"/>
              <a:cs typeface="Times New Roman" pitchFamily="18" charset="0"/>
            </a:endParaRPr>
          </a:p>
        </p:txBody>
      </p:sp>
      <p:pic>
        <p:nvPicPr>
          <p:cNvPr id="5" name="Picture 4" descr="line with silver scroll.gif"/>
          <p:cNvPicPr>
            <a:picLocks noChangeAspect="1"/>
          </p:cNvPicPr>
          <p:nvPr/>
        </p:nvPicPr>
        <p:blipFill>
          <a:blip r:embed="rId3" cstate="print"/>
          <a:stretch>
            <a:fillRect/>
          </a:stretch>
        </p:blipFill>
        <p:spPr>
          <a:xfrm>
            <a:off x="1524000" y="1219200"/>
            <a:ext cx="6339840" cy="330200"/>
          </a:xfrm>
          <a:prstGeom prst="rect">
            <a:avLst/>
          </a:prstGeom>
        </p:spPr>
      </p:pic>
      <p:sp>
        <p:nvSpPr>
          <p:cNvPr id="8" name="ClipArt Placeholder 7"/>
          <p:cNvSpPr>
            <a:spLocks noGrp="1"/>
          </p:cNvSpPr>
          <p:nvPr>
            <p:ph type="clipArt" sz="half" idx="2"/>
          </p:nvPr>
        </p:nvSpPr>
        <p:spPr/>
      </p:sp>
      <p:pic>
        <p:nvPicPr>
          <p:cNvPr id="9" name="Picture 5" descr="james2"/>
          <p:cNvPicPr>
            <a:picLocks noChangeAspect="1" noChangeArrowheads="1"/>
          </p:cNvPicPr>
          <p:nvPr/>
        </p:nvPicPr>
        <p:blipFill>
          <a:blip r:embed="rId4"/>
          <a:srcRect/>
          <a:stretch>
            <a:fillRect/>
          </a:stretch>
        </p:blipFill>
        <p:spPr bwMode="auto">
          <a:xfrm>
            <a:off x="4953000" y="1752600"/>
            <a:ext cx="3505200" cy="4788472"/>
          </a:xfrm>
          <a:prstGeom prst="rect">
            <a:avLst/>
          </a:prstGeom>
          <a:noFill/>
          <a:ln w="38100">
            <a:solidFill>
              <a:srgbClr val="FF0000"/>
            </a:solidFill>
            <a:miter lim="800000"/>
            <a:headEnd/>
            <a:tailEnd/>
          </a:ln>
        </p:spPr>
      </p:pic>
      <p:pic>
        <p:nvPicPr>
          <p:cNvPr id="10" name="Picture 8" descr="BD07302_"/>
          <p:cNvPicPr>
            <a:picLocks noChangeAspect="1" noChangeArrowheads="1"/>
          </p:cNvPicPr>
          <p:nvPr/>
        </p:nvPicPr>
        <p:blipFill>
          <a:blip r:embed="rId5"/>
          <a:srcRect/>
          <a:stretch>
            <a:fillRect/>
          </a:stretch>
        </p:blipFill>
        <p:spPr bwMode="auto">
          <a:xfrm>
            <a:off x="4495800" y="5426766"/>
            <a:ext cx="1143000" cy="143123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 y="0"/>
            <a:ext cx="9372600" cy="1143000"/>
          </a:xfrm>
        </p:spPr>
        <p:txBody>
          <a:bodyPr/>
          <a:lstStyle/>
          <a:p>
            <a:pPr>
              <a:defRPr/>
            </a:pPr>
            <a:r>
              <a:rPr lang="en-US" sz="5400" b="1" kern="12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mn-ea"/>
                <a:cs typeface="+mn-cs"/>
              </a:rPr>
              <a:t>English Bill of Rights </a:t>
            </a:r>
          </a:p>
        </p:txBody>
      </p:sp>
      <p:sp>
        <p:nvSpPr>
          <p:cNvPr id="18435" name="Rectangle 3"/>
          <p:cNvSpPr>
            <a:spLocks noGrp="1" noChangeArrowheads="1"/>
          </p:cNvSpPr>
          <p:nvPr>
            <p:ph type="body" sz="half" idx="1"/>
          </p:nvPr>
        </p:nvSpPr>
        <p:spPr>
          <a:xfrm>
            <a:off x="3962400" y="1828800"/>
            <a:ext cx="5181600" cy="4419600"/>
          </a:xfrm>
        </p:spPr>
        <p:txBody>
          <a:bodyPr/>
          <a:lstStyle/>
          <a:p>
            <a:r>
              <a:rPr lang="en-US" sz="3600" b="1" dirty="0" smtClean="0">
                <a:latin typeface="Times New Roman" pitchFamily="18" charset="0"/>
                <a:cs typeface="Times New Roman" pitchFamily="18" charset="0"/>
              </a:rPr>
              <a:t>No </a:t>
            </a:r>
            <a:r>
              <a:rPr lang="en-US" sz="3600" b="1" u="sng" dirty="0" smtClean="0">
                <a:latin typeface="Times New Roman" pitchFamily="18" charset="0"/>
                <a:cs typeface="Times New Roman" pitchFamily="18" charset="0"/>
              </a:rPr>
              <a:t>taxation</a:t>
            </a:r>
            <a:r>
              <a:rPr lang="en-US" sz="3600" b="1" dirty="0" smtClean="0">
                <a:latin typeface="Times New Roman" pitchFamily="18" charset="0"/>
                <a:cs typeface="Times New Roman" pitchFamily="18" charset="0"/>
              </a:rPr>
              <a:t> without </a:t>
            </a:r>
            <a:r>
              <a:rPr lang="en-US" sz="3600" b="1" u="sng" dirty="0" smtClean="0">
                <a:latin typeface="Times New Roman" pitchFamily="18" charset="0"/>
                <a:cs typeface="Times New Roman" pitchFamily="18" charset="0"/>
              </a:rPr>
              <a:t>representation</a:t>
            </a:r>
            <a:r>
              <a:rPr lang="en-US" sz="3600" b="1" dirty="0" smtClean="0">
                <a:latin typeface="Times New Roman" pitchFamily="18" charset="0"/>
                <a:cs typeface="Times New Roman" pitchFamily="18" charset="0"/>
              </a:rPr>
              <a:t> by Parliament </a:t>
            </a:r>
          </a:p>
          <a:p>
            <a:r>
              <a:rPr lang="en-US" sz="3600" b="1" dirty="0" smtClean="0">
                <a:latin typeface="Times New Roman" pitchFamily="18" charset="0"/>
                <a:cs typeface="Times New Roman" pitchFamily="18" charset="0"/>
              </a:rPr>
              <a:t>Freedom to </a:t>
            </a:r>
            <a:r>
              <a:rPr lang="en-US" sz="3600" b="1" u="sng" dirty="0" smtClean="0">
                <a:latin typeface="Times New Roman" pitchFamily="18" charset="0"/>
                <a:cs typeface="Times New Roman" pitchFamily="18" charset="0"/>
              </a:rPr>
              <a:t>petition</a:t>
            </a:r>
            <a:r>
              <a:rPr lang="en-US" sz="3600" b="1" dirty="0" smtClean="0">
                <a:latin typeface="Times New Roman" pitchFamily="18" charset="0"/>
                <a:cs typeface="Times New Roman" pitchFamily="18" charset="0"/>
              </a:rPr>
              <a:t> the king </a:t>
            </a:r>
          </a:p>
          <a:p>
            <a:r>
              <a:rPr lang="en-US" sz="3600" b="1" dirty="0" smtClean="0">
                <a:latin typeface="Times New Roman" pitchFamily="18" charset="0"/>
                <a:cs typeface="Times New Roman" pitchFamily="18" charset="0"/>
              </a:rPr>
              <a:t>Freedom to </a:t>
            </a:r>
            <a:r>
              <a:rPr lang="en-US" sz="3600" b="1" u="sng" dirty="0" smtClean="0">
                <a:latin typeface="Times New Roman" pitchFamily="18" charset="0"/>
                <a:cs typeface="Times New Roman" pitchFamily="18" charset="0"/>
              </a:rPr>
              <a:t>bear</a:t>
            </a:r>
            <a:r>
              <a:rPr lang="en-US" sz="3600" b="1" dirty="0" smtClean="0">
                <a:latin typeface="Times New Roman" pitchFamily="18" charset="0"/>
                <a:cs typeface="Times New Roman" pitchFamily="18" charset="0"/>
              </a:rPr>
              <a:t> arms</a:t>
            </a:r>
          </a:p>
          <a:p>
            <a:r>
              <a:rPr lang="en-US" sz="3600" b="1" dirty="0" smtClean="0">
                <a:latin typeface="Times New Roman" pitchFamily="18" charset="0"/>
                <a:cs typeface="Times New Roman" pitchFamily="18" charset="0"/>
              </a:rPr>
              <a:t>Freedom to </a:t>
            </a:r>
            <a:r>
              <a:rPr lang="en-US" sz="3600" b="1" u="sng" dirty="0" smtClean="0">
                <a:latin typeface="Times New Roman" pitchFamily="18" charset="0"/>
                <a:cs typeface="Times New Roman" pitchFamily="18" charset="0"/>
              </a:rPr>
              <a:t>elect</a:t>
            </a:r>
            <a:r>
              <a:rPr lang="en-US" sz="3600" b="1" dirty="0" smtClean="0">
                <a:latin typeface="Times New Roman" pitchFamily="18" charset="0"/>
                <a:cs typeface="Times New Roman" pitchFamily="18" charset="0"/>
              </a:rPr>
              <a:t> members of </a:t>
            </a:r>
            <a:r>
              <a:rPr lang="en-US" sz="3600" b="1" u="sng" dirty="0" smtClean="0">
                <a:latin typeface="Times New Roman" pitchFamily="18" charset="0"/>
                <a:cs typeface="Times New Roman" pitchFamily="18" charset="0"/>
              </a:rPr>
              <a:t>Parliament</a:t>
            </a:r>
            <a:r>
              <a:rPr lang="en-US" sz="3600" b="1" dirty="0" smtClean="0">
                <a:latin typeface="Times New Roman" pitchFamily="18" charset="0"/>
                <a:cs typeface="Times New Roman" pitchFamily="18" charset="0"/>
              </a:rPr>
              <a:t> </a:t>
            </a:r>
          </a:p>
        </p:txBody>
      </p:sp>
      <p:pic>
        <p:nvPicPr>
          <p:cNvPr id="5" name="Picture 4" descr="line with silver scroll.gif"/>
          <p:cNvPicPr>
            <a:picLocks noChangeAspect="1"/>
          </p:cNvPicPr>
          <p:nvPr/>
        </p:nvPicPr>
        <p:blipFill>
          <a:blip r:embed="rId3" cstate="print"/>
          <a:stretch>
            <a:fillRect/>
          </a:stretch>
        </p:blipFill>
        <p:spPr>
          <a:xfrm>
            <a:off x="1524000" y="1219200"/>
            <a:ext cx="6339840" cy="330200"/>
          </a:xfrm>
          <a:prstGeom prst="rect">
            <a:avLst/>
          </a:prstGeom>
        </p:spPr>
      </p:pic>
      <p:pic>
        <p:nvPicPr>
          <p:cNvPr id="2050" name="Picture 2" descr="http://2.bp.blogspot.com/-IXXSn47iDSw/TVfILZ3TQ4I/AAAAAAAAig8/-x4j_vzH2yg/s1600/84823-050-70EA930D.jpg"/>
          <p:cNvPicPr>
            <a:picLocks noGrp="1" noChangeAspect="1" noChangeArrowheads="1"/>
          </p:cNvPicPr>
          <p:nvPr>
            <p:ph type="clipArt" sz="half" idx="2"/>
          </p:nvPr>
        </p:nvPicPr>
        <p:blipFill>
          <a:blip r:embed="rId4" cstate="print"/>
          <a:srcRect/>
          <a:stretch>
            <a:fillRect/>
          </a:stretch>
        </p:blipFill>
        <p:spPr bwMode="auto">
          <a:xfrm>
            <a:off x="381000" y="1905000"/>
            <a:ext cx="3581400" cy="452983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 y="0"/>
            <a:ext cx="9372600" cy="1143000"/>
          </a:xfrm>
        </p:spPr>
        <p:txBody>
          <a:bodyPr/>
          <a:lstStyle/>
          <a:p>
            <a:pPr>
              <a:defRPr/>
            </a:pPr>
            <a:r>
              <a:rPr lang="en-US" sz="5400" b="1" kern="12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mn-ea"/>
                <a:cs typeface="+mn-cs"/>
              </a:rPr>
              <a:t>English Bill of Rights </a:t>
            </a:r>
          </a:p>
        </p:txBody>
      </p:sp>
      <p:sp>
        <p:nvSpPr>
          <p:cNvPr id="18435" name="Rectangle 3"/>
          <p:cNvSpPr>
            <a:spLocks noGrp="1" noChangeArrowheads="1"/>
          </p:cNvSpPr>
          <p:nvPr>
            <p:ph type="body" sz="half" idx="1"/>
          </p:nvPr>
        </p:nvSpPr>
        <p:spPr>
          <a:xfrm>
            <a:off x="4343400" y="1752600"/>
            <a:ext cx="4572000" cy="4419600"/>
          </a:xfrm>
        </p:spPr>
        <p:txBody>
          <a:bodyPr/>
          <a:lstStyle/>
          <a:p>
            <a:r>
              <a:rPr lang="en-US" sz="3600" b="1" dirty="0" smtClean="0">
                <a:latin typeface="Times New Roman" pitchFamily="18" charset="0"/>
                <a:cs typeface="Times New Roman" pitchFamily="18" charset="0"/>
              </a:rPr>
              <a:t>Freedom of </a:t>
            </a:r>
            <a:r>
              <a:rPr lang="en-US" sz="3600" b="1" u="sng" dirty="0" smtClean="0">
                <a:latin typeface="Times New Roman" pitchFamily="18" charset="0"/>
                <a:cs typeface="Times New Roman" pitchFamily="18" charset="0"/>
              </a:rPr>
              <a:t>speech</a:t>
            </a:r>
            <a:r>
              <a:rPr lang="en-US" sz="3600" b="1" dirty="0" smtClean="0">
                <a:latin typeface="Times New Roman" pitchFamily="18" charset="0"/>
                <a:cs typeface="Times New Roman" pitchFamily="18" charset="0"/>
              </a:rPr>
              <a:t> in Parliament </a:t>
            </a:r>
          </a:p>
          <a:p>
            <a:r>
              <a:rPr lang="en-US" sz="3600" b="1" dirty="0" smtClean="0">
                <a:latin typeface="Times New Roman" pitchFamily="18" charset="0"/>
                <a:cs typeface="Times New Roman" pitchFamily="18" charset="0"/>
              </a:rPr>
              <a:t>Freedom from </a:t>
            </a:r>
            <a:r>
              <a:rPr lang="en-US" sz="3600" b="1" u="sng" dirty="0" smtClean="0">
                <a:latin typeface="Times New Roman" pitchFamily="18" charset="0"/>
                <a:cs typeface="Times New Roman" pitchFamily="18" charset="0"/>
              </a:rPr>
              <a:t>cruel and unusual punishments </a:t>
            </a:r>
          </a:p>
          <a:p>
            <a:r>
              <a:rPr lang="en-US" sz="3600" b="1" dirty="0" smtClean="0">
                <a:latin typeface="Times New Roman" pitchFamily="18" charset="0"/>
                <a:cs typeface="Times New Roman" pitchFamily="18" charset="0"/>
              </a:rPr>
              <a:t>Freedom from fines and forfeitures without </a:t>
            </a:r>
            <a:r>
              <a:rPr lang="en-US" sz="3600" b="1" u="sng" dirty="0" smtClean="0">
                <a:latin typeface="Times New Roman" pitchFamily="18" charset="0"/>
                <a:cs typeface="Times New Roman" pitchFamily="18" charset="0"/>
              </a:rPr>
              <a:t>trial</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pic>
        <p:nvPicPr>
          <p:cNvPr id="5" name="Picture 4" descr="line with silver scroll.gif"/>
          <p:cNvPicPr>
            <a:picLocks noChangeAspect="1"/>
          </p:cNvPicPr>
          <p:nvPr/>
        </p:nvPicPr>
        <p:blipFill>
          <a:blip r:embed="rId3" cstate="print"/>
          <a:stretch>
            <a:fillRect/>
          </a:stretch>
        </p:blipFill>
        <p:spPr>
          <a:xfrm>
            <a:off x="1524000" y="1219200"/>
            <a:ext cx="6339840" cy="330200"/>
          </a:xfrm>
          <a:prstGeom prst="rect">
            <a:avLst/>
          </a:prstGeom>
        </p:spPr>
      </p:pic>
      <p:pic>
        <p:nvPicPr>
          <p:cNvPr id="7" name="Picture 10" descr="j0157757"/>
          <p:cNvPicPr>
            <a:picLocks noChangeAspect="1" noChangeArrowheads="1"/>
          </p:cNvPicPr>
          <p:nvPr/>
        </p:nvPicPr>
        <p:blipFill>
          <a:blip r:embed="rId4"/>
          <a:srcRect/>
          <a:stretch>
            <a:fillRect/>
          </a:stretch>
        </p:blipFill>
        <p:spPr bwMode="auto">
          <a:xfrm>
            <a:off x="304800" y="1905000"/>
            <a:ext cx="4052846"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3962400" cy="4525963"/>
          </a:xfrm>
        </p:spPr>
        <p:txBody>
          <a:bodyPr/>
          <a:lstStyle/>
          <a:p>
            <a:pPr>
              <a:buNone/>
            </a:pPr>
            <a:r>
              <a:rPr lang="en-US" sz="2800" i="1" dirty="0" smtClean="0"/>
              <a:t>	</a:t>
            </a:r>
            <a:r>
              <a:rPr lang="en-US" sz="2800" b="1" i="1" dirty="0" smtClean="0">
                <a:latin typeface="Times New Roman" pitchFamily="18" charset="0"/>
                <a:cs typeface="Times New Roman" pitchFamily="18" charset="0"/>
              </a:rPr>
              <a:t>We hold these truths to be self-evident, that all men are created </a:t>
            </a:r>
            <a:r>
              <a:rPr lang="en-US" sz="2800" b="1" i="1" u="sng" dirty="0" smtClean="0">
                <a:latin typeface="Times New Roman" pitchFamily="18" charset="0"/>
                <a:cs typeface="Times New Roman" pitchFamily="18" charset="0"/>
              </a:rPr>
              <a:t>equal</a:t>
            </a:r>
            <a:r>
              <a:rPr lang="en-US" sz="2800" b="1" i="1" dirty="0" smtClean="0">
                <a:latin typeface="Times New Roman" pitchFamily="18" charset="0"/>
                <a:cs typeface="Times New Roman" pitchFamily="18" charset="0"/>
              </a:rPr>
              <a:t>, that they are endowed by their Creator with certain </a:t>
            </a:r>
            <a:r>
              <a:rPr lang="en-US" sz="2800" b="1" i="1" u="sng" dirty="0" smtClean="0">
                <a:latin typeface="Times New Roman" pitchFamily="18" charset="0"/>
                <a:cs typeface="Times New Roman" pitchFamily="18" charset="0"/>
              </a:rPr>
              <a:t>unalienable</a:t>
            </a:r>
            <a:r>
              <a:rPr lang="en-US" sz="2800" b="1" i="1" dirty="0" smtClean="0">
                <a:latin typeface="Times New Roman" pitchFamily="18" charset="0"/>
                <a:cs typeface="Times New Roman" pitchFamily="18" charset="0"/>
              </a:rPr>
              <a:t> </a:t>
            </a:r>
            <a:r>
              <a:rPr lang="en-US" sz="2800" b="1" i="1" u="sng" dirty="0" smtClean="0">
                <a:latin typeface="Times New Roman" pitchFamily="18" charset="0"/>
                <a:cs typeface="Times New Roman" pitchFamily="18" charset="0"/>
              </a:rPr>
              <a:t>Rights</a:t>
            </a:r>
            <a:r>
              <a:rPr lang="en-US" sz="2800" b="1" i="1" dirty="0" smtClean="0">
                <a:latin typeface="Times New Roman" pitchFamily="18" charset="0"/>
                <a:cs typeface="Times New Roman" pitchFamily="18" charset="0"/>
              </a:rPr>
              <a:t>, that among these are Life, Liberty and the pursuit of Happiness. </a:t>
            </a:r>
            <a:r>
              <a:rPr lang="en-US" sz="2800" i="1" dirty="0" smtClean="0"/>
              <a:t>— </a:t>
            </a:r>
            <a:endParaRPr lang="en-US" sz="2800" i="1" dirty="0"/>
          </a:p>
        </p:txBody>
      </p:sp>
      <p:sp>
        <p:nvSpPr>
          <p:cNvPr id="4" name="Text Box 5"/>
          <p:cNvSpPr txBox="1">
            <a:spLocks noChangeArrowheads="1"/>
          </p:cNvSpPr>
          <p:nvPr/>
        </p:nvSpPr>
        <p:spPr bwMode="auto">
          <a:xfrm>
            <a:off x="0" y="304800"/>
            <a:ext cx="9144000" cy="923330"/>
          </a:xfrm>
          <a:prstGeom prst="rect">
            <a:avLst/>
          </a:prstGeom>
          <a:noFill/>
          <a:ln w="9525">
            <a:noFill/>
            <a:miter lim="800000"/>
            <a:headEnd/>
            <a:tailEnd/>
          </a:ln>
        </p:spPr>
        <p:txBody>
          <a:bodyPr wrap="square">
            <a:spAutoFit/>
          </a:bodyPr>
          <a:lstStyle/>
          <a:p>
            <a:pPr>
              <a:spcBef>
                <a:spcPct val="50000"/>
              </a:spcBef>
            </a:pP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Declaration of Independence</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2530" name="Picture 2" descr="http://sc94.ameslab.gov/TOUR/tjefferson.gif"/>
          <p:cNvPicPr>
            <a:picLocks noChangeAspect="1" noChangeArrowheads="1"/>
          </p:cNvPicPr>
          <p:nvPr/>
        </p:nvPicPr>
        <p:blipFill>
          <a:blip r:embed="rId2" cstate="print"/>
          <a:srcRect/>
          <a:stretch>
            <a:fillRect/>
          </a:stretch>
        </p:blipFill>
        <p:spPr bwMode="auto">
          <a:xfrm>
            <a:off x="5029200" y="1981200"/>
            <a:ext cx="3352800" cy="4299155"/>
          </a:xfrm>
          <a:prstGeom prst="rect">
            <a:avLst/>
          </a:prstGeom>
          <a:noFill/>
        </p:spPr>
      </p:pic>
      <p:sp>
        <p:nvSpPr>
          <p:cNvPr id="6" name="TextBox 5"/>
          <p:cNvSpPr txBox="1"/>
          <p:nvPr/>
        </p:nvSpPr>
        <p:spPr>
          <a:xfrm>
            <a:off x="5334000" y="6396335"/>
            <a:ext cx="2971800" cy="461665"/>
          </a:xfrm>
          <a:prstGeom prst="rect">
            <a:avLst/>
          </a:prstGeom>
          <a:noFill/>
        </p:spPr>
        <p:txBody>
          <a:bodyPr wrap="square" rtlCol="0">
            <a:spAutoFit/>
          </a:bodyPr>
          <a:lstStyle/>
          <a:p>
            <a:r>
              <a:rPr lang="en-US" dirty="0" smtClean="0"/>
              <a:t>Thomas Jefferson </a:t>
            </a:r>
            <a:endParaRPr lang="en-US" dirty="0"/>
          </a:p>
        </p:txBody>
      </p:sp>
      <p:pic>
        <p:nvPicPr>
          <p:cNvPr id="22531" name="Picture 3" descr="C:\Users\Jessica\AppData\Local\Microsoft\Windows\Temporary Internet Files\Content.IE5\SZK8XN0X\MM900046599[1].gif"/>
          <p:cNvPicPr>
            <a:picLocks noChangeAspect="1" noChangeArrowheads="1" noCrop="1"/>
          </p:cNvPicPr>
          <p:nvPr/>
        </p:nvPicPr>
        <p:blipFill>
          <a:blip r:embed="rId3" cstate="print"/>
          <a:srcRect/>
          <a:stretch>
            <a:fillRect/>
          </a:stretch>
        </p:blipFill>
        <p:spPr bwMode="auto">
          <a:xfrm>
            <a:off x="4267200" y="5715000"/>
            <a:ext cx="990600" cy="895350"/>
          </a:xfrm>
          <a:prstGeom prst="rect">
            <a:avLst/>
          </a:prstGeom>
          <a:noFill/>
        </p:spPr>
      </p:pic>
      <p:pic>
        <p:nvPicPr>
          <p:cNvPr id="10" name="Picture 9" descr="line with silver scroll.gif"/>
          <p:cNvPicPr>
            <a:picLocks noChangeAspect="1"/>
          </p:cNvPicPr>
          <p:nvPr/>
        </p:nvPicPr>
        <p:blipFill>
          <a:blip r:embed="rId4" cstate="print"/>
          <a:stretch>
            <a:fillRect/>
          </a:stretch>
        </p:blipFill>
        <p:spPr>
          <a:xfrm>
            <a:off x="1219200" y="1219200"/>
            <a:ext cx="6339840" cy="330200"/>
          </a:xfrm>
          <a:prstGeom prst="rect">
            <a:avLst/>
          </a:prstGeom>
        </p:spPr>
      </p:pic>
      <p:sp>
        <p:nvSpPr>
          <p:cNvPr id="9" name="Rectangle 8"/>
          <p:cNvSpPr/>
          <p:nvPr/>
        </p:nvSpPr>
        <p:spPr>
          <a:xfrm>
            <a:off x="4724400" y="1447800"/>
            <a:ext cx="403370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July 4, 1776</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1524000"/>
            <a:ext cx="5105400" cy="4525963"/>
          </a:xfrm>
        </p:spPr>
        <p:txBody>
          <a:bodyPr/>
          <a:lstStyle/>
          <a:p>
            <a:pPr>
              <a:buNone/>
            </a:pPr>
            <a:r>
              <a:rPr lang="en-US" sz="2400" i="1" dirty="0" smtClean="0"/>
              <a:t>	</a:t>
            </a:r>
            <a:r>
              <a:rPr lang="en-US" sz="2400" b="1" i="1" dirty="0" smtClean="0">
                <a:latin typeface="Times New Roman" pitchFamily="18" charset="0"/>
                <a:cs typeface="Times New Roman" pitchFamily="18" charset="0"/>
              </a:rPr>
              <a:t>That to secure these rights, Governments are instituted among Men, deriving their just powers from the </a:t>
            </a:r>
            <a:r>
              <a:rPr lang="en-US" sz="2400" b="1" i="1" u="sng" dirty="0" smtClean="0">
                <a:latin typeface="Times New Roman" pitchFamily="18" charset="0"/>
                <a:cs typeface="Times New Roman" pitchFamily="18" charset="0"/>
              </a:rPr>
              <a:t>consent of the governed</a:t>
            </a:r>
            <a:r>
              <a:rPr lang="en-US" sz="2400" b="1" i="1" dirty="0" smtClean="0">
                <a:latin typeface="Times New Roman" pitchFamily="18" charset="0"/>
                <a:cs typeface="Times New Roman" pitchFamily="18" charset="0"/>
              </a:rPr>
              <a:t>, — That whenever any Form of Government becomes destructive of these ends, it is the </a:t>
            </a:r>
            <a:r>
              <a:rPr lang="en-US" sz="2400" b="1" i="1" u="sng" dirty="0" smtClean="0">
                <a:latin typeface="Times New Roman" pitchFamily="18" charset="0"/>
                <a:cs typeface="Times New Roman" pitchFamily="18" charset="0"/>
              </a:rPr>
              <a:t>Right of the People </a:t>
            </a:r>
            <a:r>
              <a:rPr lang="en-US" sz="2400" b="1" i="1" dirty="0" smtClean="0">
                <a:latin typeface="Times New Roman" pitchFamily="18" charset="0"/>
                <a:cs typeface="Times New Roman" pitchFamily="18" charset="0"/>
              </a:rPr>
              <a:t>to </a:t>
            </a:r>
            <a:r>
              <a:rPr lang="en-US" sz="2400" b="1" i="1" u="sng" dirty="0" smtClean="0">
                <a:latin typeface="Times New Roman" pitchFamily="18" charset="0"/>
                <a:cs typeface="Times New Roman" pitchFamily="18" charset="0"/>
              </a:rPr>
              <a:t>alter or to abolish it</a:t>
            </a:r>
            <a:r>
              <a:rPr lang="en-US" sz="2400" b="1" i="1" dirty="0" smtClean="0">
                <a:latin typeface="Times New Roman" pitchFamily="18" charset="0"/>
                <a:cs typeface="Times New Roman" pitchFamily="18" charset="0"/>
              </a:rPr>
              <a:t>, and to </a:t>
            </a:r>
            <a:r>
              <a:rPr lang="en-US" sz="2400" b="1" i="1" u="sng" dirty="0" smtClean="0">
                <a:latin typeface="Times New Roman" pitchFamily="18" charset="0"/>
                <a:cs typeface="Times New Roman" pitchFamily="18" charset="0"/>
              </a:rPr>
              <a:t>institute new Government</a:t>
            </a:r>
            <a:r>
              <a:rPr lang="en-US" sz="2400" b="1" i="1" dirty="0" smtClean="0">
                <a:latin typeface="Times New Roman" pitchFamily="18" charset="0"/>
                <a:cs typeface="Times New Roman" pitchFamily="18" charset="0"/>
              </a:rPr>
              <a:t>, laying its foundation on such principles and organizing its powers in such form, as to them shall seem most likely to effect their Safety and Happiness</a:t>
            </a:r>
            <a:endParaRPr lang="en-US" sz="2400" b="1" i="1" dirty="0">
              <a:latin typeface="Times New Roman" pitchFamily="18" charset="0"/>
              <a:cs typeface="Times New Roman" pitchFamily="18" charset="0"/>
            </a:endParaRPr>
          </a:p>
        </p:txBody>
      </p:sp>
      <p:sp>
        <p:nvSpPr>
          <p:cNvPr id="4" name="Text Box 5"/>
          <p:cNvSpPr txBox="1">
            <a:spLocks noChangeArrowheads="1"/>
          </p:cNvSpPr>
          <p:nvPr/>
        </p:nvSpPr>
        <p:spPr bwMode="auto">
          <a:xfrm>
            <a:off x="152400" y="228600"/>
            <a:ext cx="8839200" cy="923330"/>
          </a:xfrm>
          <a:prstGeom prst="rect">
            <a:avLst/>
          </a:prstGeom>
          <a:noFill/>
          <a:ln w="9525">
            <a:noFill/>
            <a:miter lim="800000"/>
            <a:headEnd/>
            <a:tailEnd/>
          </a:ln>
        </p:spPr>
        <p:txBody>
          <a:bodyPr wrap="square">
            <a:spAutoFit/>
          </a:bodyPr>
          <a:lstStyle/>
          <a:p>
            <a:pPr>
              <a:spcBef>
                <a:spcPct val="50000"/>
              </a:spcBef>
            </a:pP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Declaration of Independence</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descr="http://rogueoperator.files.wordpress.com/2011/08/john-locke1.jpg"/>
          <p:cNvPicPr>
            <a:picLocks noChangeAspect="1" noChangeArrowheads="1"/>
          </p:cNvPicPr>
          <p:nvPr/>
        </p:nvPicPr>
        <p:blipFill>
          <a:blip r:embed="rId2" cstate="print"/>
          <a:srcRect/>
          <a:stretch>
            <a:fillRect/>
          </a:stretch>
        </p:blipFill>
        <p:spPr bwMode="auto">
          <a:xfrm>
            <a:off x="228600" y="1752600"/>
            <a:ext cx="3712464" cy="4267200"/>
          </a:xfrm>
          <a:prstGeom prst="rect">
            <a:avLst/>
          </a:prstGeom>
          <a:noFill/>
          <a:ln>
            <a:solidFill>
              <a:schemeClr val="tx2"/>
            </a:solidFill>
          </a:ln>
        </p:spPr>
      </p:pic>
      <p:pic>
        <p:nvPicPr>
          <p:cNvPr id="1031" name="Picture 7" descr="C:\Users\Jessica\AppData\Local\Microsoft\Windows\Temporary Internet Files\Content.IE5\SZK8XN0X\MC900233342[1].wmf"/>
          <p:cNvPicPr>
            <a:picLocks noChangeAspect="1" noChangeArrowheads="1"/>
          </p:cNvPicPr>
          <p:nvPr/>
        </p:nvPicPr>
        <p:blipFill>
          <a:blip r:embed="rId3" cstate="print"/>
          <a:srcRect/>
          <a:stretch>
            <a:fillRect/>
          </a:stretch>
        </p:blipFill>
        <p:spPr bwMode="auto">
          <a:xfrm>
            <a:off x="2818396" y="5334000"/>
            <a:ext cx="1301685" cy="1319069"/>
          </a:xfrm>
          <a:prstGeom prst="rect">
            <a:avLst/>
          </a:prstGeom>
          <a:noFill/>
        </p:spPr>
      </p:pic>
      <p:pic>
        <p:nvPicPr>
          <p:cNvPr id="11" name="Picture 10" descr="line with silver scroll.gif"/>
          <p:cNvPicPr>
            <a:picLocks noChangeAspect="1"/>
          </p:cNvPicPr>
          <p:nvPr/>
        </p:nvPicPr>
        <p:blipFill>
          <a:blip r:embed="rId4" cstate="print"/>
          <a:stretch>
            <a:fillRect/>
          </a:stretch>
        </p:blipFill>
        <p:spPr>
          <a:xfrm>
            <a:off x="1295400" y="1143000"/>
            <a:ext cx="6339840" cy="330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905000"/>
            <a:ext cx="4572000" cy="4525963"/>
          </a:xfrm>
        </p:spPr>
        <p:txBody>
          <a:bodyPr/>
          <a:lstStyle/>
          <a:p>
            <a:r>
              <a:rPr lang="en-US" sz="3600" b="1" dirty="0" smtClean="0">
                <a:latin typeface="Times New Roman" pitchFamily="18" charset="0"/>
                <a:cs typeface="Times New Roman" pitchFamily="18" charset="0"/>
              </a:rPr>
              <a:t>Separation of powers- </a:t>
            </a:r>
            <a:r>
              <a:rPr lang="en-US" sz="3600" b="1" u="sng" dirty="0" smtClean="0">
                <a:latin typeface="Times New Roman" pitchFamily="18" charset="0"/>
                <a:cs typeface="Times New Roman" pitchFamily="18" charset="0"/>
              </a:rPr>
              <a:t>legislative, executive, judicial</a:t>
            </a:r>
          </a:p>
          <a:p>
            <a:r>
              <a:rPr lang="en-US" sz="3600" b="1" u="sng" dirty="0" smtClean="0">
                <a:latin typeface="Times New Roman" pitchFamily="18" charset="0"/>
                <a:cs typeface="Times New Roman" pitchFamily="18" charset="0"/>
              </a:rPr>
              <a:t>Republic</a:t>
            </a:r>
            <a:r>
              <a:rPr lang="en-US" sz="3600" b="1" dirty="0" smtClean="0">
                <a:latin typeface="Times New Roman" pitchFamily="18" charset="0"/>
                <a:cs typeface="Times New Roman" pitchFamily="18" charset="0"/>
              </a:rPr>
              <a:t> with President</a:t>
            </a:r>
          </a:p>
          <a:p>
            <a:r>
              <a:rPr lang="en-US" sz="3600" b="1" dirty="0" smtClean="0">
                <a:latin typeface="Times New Roman" pitchFamily="18" charset="0"/>
                <a:cs typeface="Times New Roman" pitchFamily="18" charset="0"/>
              </a:rPr>
              <a:t>Bill of Rights added</a:t>
            </a:r>
          </a:p>
        </p:txBody>
      </p:sp>
      <p:sp>
        <p:nvSpPr>
          <p:cNvPr id="4" name="Text Box 5"/>
          <p:cNvSpPr txBox="1">
            <a:spLocks noChangeArrowheads="1"/>
          </p:cNvSpPr>
          <p:nvPr/>
        </p:nvSpPr>
        <p:spPr bwMode="auto">
          <a:xfrm>
            <a:off x="152400" y="228600"/>
            <a:ext cx="8839200" cy="923330"/>
          </a:xfrm>
          <a:prstGeom prst="rect">
            <a:avLst/>
          </a:prstGeom>
          <a:noFill/>
          <a:ln w="9525">
            <a:noFill/>
            <a:miter lim="800000"/>
            <a:headEnd/>
            <a:tailEnd/>
          </a:ln>
        </p:spPr>
        <p:txBody>
          <a:bodyPr wrap="square">
            <a:spAutoFit/>
          </a:bodyPr>
          <a:lstStyle/>
          <a:p>
            <a:pPr>
              <a:spcBef>
                <a:spcPct val="50000"/>
              </a:spcBef>
            </a:pP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US Constitution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4818" name="Picture 2" descr="http://www.christsambassadors.com/assets/images/autogen/a_constitution_parchment.gif"/>
          <p:cNvPicPr>
            <a:picLocks noChangeAspect="1" noChangeArrowheads="1"/>
          </p:cNvPicPr>
          <p:nvPr/>
        </p:nvPicPr>
        <p:blipFill>
          <a:blip r:embed="rId2" cstate="print"/>
          <a:srcRect/>
          <a:stretch>
            <a:fillRect/>
          </a:stretch>
        </p:blipFill>
        <p:spPr bwMode="auto">
          <a:xfrm>
            <a:off x="304800" y="1676400"/>
            <a:ext cx="3940541" cy="4495800"/>
          </a:xfrm>
          <a:prstGeom prst="rect">
            <a:avLst/>
          </a:prstGeom>
          <a:noFill/>
        </p:spPr>
      </p:pic>
      <p:pic>
        <p:nvPicPr>
          <p:cNvPr id="9" name="Picture 8" descr="line with silver scroll.gif"/>
          <p:cNvPicPr>
            <a:picLocks noChangeAspect="1"/>
          </p:cNvPicPr>
          <p:nvPr/>
        </p:nvPicPr>
        <p:blipFill>
          <a:blip r:embed="rId3" cstate="print"/>
          <a:stretch>
            <a:fillRect/>
          </a:stretch>
        </p:blipFill>
        <p:spPr>
          <a:xfrm>
            <a:off x="2133600" y="1219200"/>
            <a:ext cx="4892040" cy="254794"/>
          </a:xfrm>
          <a:prstGeom prst="rect">
            <a:avLst/>
          </a:prstGeom>
        </p:spPr>
      </p:pic>
      <p:pic>
        <p:nvPicPr>
          <p:cNvPr id="34819" name="Picture 3" descr="C:\Users\Jessica\AppData\Local\Microsoft\Windows\Temporary Internet Files\Content.IE5\EWZWHJUK\MC900361472[1].wmf"/>
          <p:cNvPicPr>
            <a:picLocks noChangeAspect="1" noChangeArrowheads="1"/>
          </p:cNvPicPr>
          <p:nvPr/>
        </p:nvPicPr>
        <p:blipFill>
          <a:blip r:embed="rId4" cstate="print"/>
          <a:srcRect/>
          <a:stretch>
            <a:fillRect/>
          </a:stretch>
        </p:blipFill>
        <p:spPr bwMode="auto">
          <a:xfrm>
            <a:off x="381000" y="304800"/>
            <a:ext cx="1441271" cy="1521257"/>
          </a:xfrm>
          <a:prstGeom prst="rect">
            <a:avLst/>
          </a:prstGeom>
          <a:noFill/>
        </p:spPr>
      </p:pic>
      <p:pic>
        <p:nvPicPr>
          <p:cNvPr id="11" name="Picture 3" descr="C:\Users\Jessica\AppData\Local\Microsoft\Windows\Temporary Internet Files\Content.IE5\EWZWHJUK\MC900361472[1].wmf"/>
          <p:cNvPicPr>
            <a:picLocks noChangeAspect="1" noChangeArrowheads="1"/>
          </p:cNvPicPr>
          <p:nvPr/>
        </p:nvPicPr>
        <p:blipFill>
          <a:blip r:embed="rId4" cstate="print"/>
          <a:srcRect/>
          <a:stretch>
            <a:fillRect/>
          </a:stretch>
        </p:blipFill>
        <p:spPr bwMode="auto">
          <a:xfrm>
            <a:off x="7239000" y="304800"/>
            <a:ext cx="1441271" cy="152125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4572000" cy="4525963"/>
          </a:xfrm>
        </p:spPr>
        <p:txBody>
          <a:bodyPr/>
          <a:lstStyle/>
          <a:p>
            <a:r>
              <a:rPr lang="en-US" sz="4000" b="1" dirty="0" smtClean="0">
                <a:latin typeface="Times New Roman" pitchFamily="18" charset="0"/>
                <a:cs typeface="Times New Roman" pitchFamily="18" charset="0"/>
              </a:rPr>
              <a:t>Added 1789 </a:t>
            </a:r>
          </a:p>
          <a:p>
            <a:r>
              <a:rPr lang="en-US" sz="4000" b="1" dirty="0" smtClean="0">
                <a:latin typeface="Times New Roman" pitchFamily="18" charset="0"/>
                <a:cs typeface="Times New Roman" pitchFamily="18" charset="0"/>
              </a:rPr>
              <a:t>Freedom of speech, press and religion. </a:t>
            </a:r>
          </a:p>
          <a:p>
            <a:r>
              <a:rPr lang="en-US" sz="4000" b="1" dirty="0" smtClean="0">
                <a:latin typeface="Times New Roman" pitchFamily="18" charset="0"/>
                <a:cs typeface="Times New Roman" pitchFamily="18" charset="0"/>
              </a:rPr>
              <a:t>No cruel and unusual punishment. </a:t>
            </a:r>
          </a:p>
        </p:txBody>
      </p:sp>
      <p:sp>
        <p:nvSpPr>
          <p:cNvPr id="4" name="Text Box 5"/>
          <p:cNvSpPr txBox="1">
            <a:spLocks noChangeArrowheads="1"/>
          </p:cNvSpPr>
          <p:nvPr/>
        </p:nvSpPr>
        <p:spPr bwMode="auto">
          <a:xfrm>
            <a:off x="152400" y="228600"/>
            <a:ext cx="8839200" cy="923330"/>
          </a:xfrm>
          <a:prstGeom prst="rect">
            <a:avLst/>
          </a:prstGeom>
          <a:noFill/>
          <a:ln w="9525">
            <a:noFill/>
            <a:miter lim="800000"/>
            <a:headEnd/>
            <a:tailEnd/>
          </a:ln>
        </p:spPr>
        <p:txBody>
          <a:bodyPr wrap="square">
            <a:spAutoFit/>
          </a:bodyPr>
          <a:lstStyle/>
          <a:p>
            <a:pPr>
              <a:spcBef>
                <a:spcPct val="50000"/>
              </a:spcBef>
            </a:pP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Bill of Rights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7890" name="Picture 2" descr="http://3.bp.blogspot.com/-oQyfBStqJEk/TuoX4a15MxI/AAAAAAAACGM/bL5OiJca1_o/s1600/bill-of-rights.jpg"/>
          <p:cNvPicPr>
            <a:picLocks noChangeAspect="1" noChangeArrowheads="1"/>
          </p:cNvPicPr>
          <p:nvPr/>
        </p:nvPicPr>
        <p:blipFill>
          <a:blip r:embed="rId2" cstate="print"/>
          <a:srcRect/>
          <a:stretch>
            <a:fillRect/>
          </a:stretch>
        </p:blipFill>
        <p:spPr bwMode="auto">
          <a:xfrm>
            <a:off x="4953000" y="1600200"/>
            <a:ext cx="3581400" cy="4710030"/>
          </a:xfrm>
          <a:prstGeom prst="rect">
            <a:avLst/>
          </a:prstGeom>
          <a:noFill/>
          <a:ln>
            <a:solidFill>
              <a:schemeClr val="tx2"/>
            </a:solidFill>
          </a:ln>
        </p:spPr>
      </p:pic>
      <p:pic>
        <p:nvPicPr>
          <p:cNvPr id="7" name="Picture 6" descr="line with silver scroll.gif"/>
          <p:cNvPicPr>
            <a:picLocks noChangeAspect="1"/>
          </p:cNvPicPr>
          <p:nvPr/>
        </p:nvPicPr>
        <p:blipFill>
          <a:blip r:embed="rId3" cstate="print"/>
          <a:stretch>
            <a:fillRect/>
          </a:stretch>
        </p:blipFill>
        <p:spPr>
          <a:xfrm>
            <a:off x="2438400" y="1219200"/>
            <a:ext cx="4389116" cy="228600"/>
          </a:xfrm>
          <a:prstGeom prst="rect">
            <a:avLst/>
          </a:prstGeom>
        </p:spPr>
      </p:pic>
      <p:pic>
        <p:nvPicPr>
          <p:cNvPr id="37892" name="Picture 4" descr="C:\Users\Jessica\AppData\Local\Microsoft\Windows\Temporary Internet Files\Content.IE5\87I9MN0F\MC900301366[1].wmf"/>
          <p:cNvPicPr>
            <a:picLocks noChangeAspect="1" noChangeArrowheads="1"/>
          </p:cNvPicPr>
          <p:nvPr/>
        </p:nvPicPr>
        <p:blipFill>
          <a:blip r:embed="rId4" cstate="print"/>
          <a:srcRect/>
          <a:stretch>
            <a:fillRect/>
          </a:stretch>
        </p:blipFill>
        <p:spPr bwMode="auto">
          <a:xfrm>
            <a:off x="457200" y="304800"/>
            <a:ext cx="899383" cy="137342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28600"/>
            <a:ext cx="9372600" cy="1143000"/>
          </a:xfrm>
        </p:spPr>
        <p:txBody>
          <a:bodyPr/>
          <a:lstStyle/>
          <a:p>
            <a:pPr>
              <a:defRPr/>
            </a:pPr>
            <a:r>
              <a:rPr lang="en-US" sz="5400" b="1" kern="12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mn-ea"/>
                <a:cs typeface="+mn-cs"/>
              </a:rPr>
              <a:t>Declaration of the Rights of Man and the Citizen </a:t>
            </a:r>
          </a:p>
        </p:txBody>
      </p:sp>
      <p:pic>
        <p:nvPicPr>
          <p:cNvPr id="5" name="Picture 4" descr="line with silver scroll.gif"/>
          <p:cNvPicPr>
            <a:picLocks noChangeAspect="1"/>
          </p:cNvPicPr>
          <p:nvPr/>
        </p:nvPicPr>
        <p:blipFill>
          <a:blip r:embed="rId3" cstate="print"/>
          <a:stretch>
            <a:fillRect/>
          </a:stretch>
        </p:blipFill>
        <p:spPr>
          <a:xfrm>
            <a:off x="1524000" y="1676400"/>
            <a:ext cx="6339840" cy="330200"/>
          </a:xfrm>
          <a:prstGeom prst="rect">
            <a:avLst/>
          </a:prstGeom>
        </p:spPr>
      </p:pic>
      <p:pic>
        <p:nvPicPr>
          <p:cNvPr id="7" name="Picture 10" descr="declaration"/>
          <p:cNvPicPr>
            <a:picLocks noChangeAspect="1" noChangeArrowheads="1"/>
          </p:cNvPicPr>
          <p:nvPr/>
        </p:nvPicPr>
        <p:blipFill>
          <a:blip r:embed="rId4" cstate="print"/>
          <a:srcRect/>
          <a:stretch>
            <a:fillRect/>
          </a:stretch>
        </p:blipFill>
        <p:spPr bwMode="auto">
          <a:xfrm>
            <a:off x="533400" y="2209800"/>
            <a:ext cx="3421935" cy="4343400"/>
          </a:xfrm>
          <a:prstGeom prst="rect">
            <a:avLst/>
          </a:prstGeom>
          <a:noFill/>
          <a:ln w="38100">
            <a:solidFill>
              <a:srgbClr val="000000"/>
            </a:solidFill>
            <a:miter lim="800000"/>
            <a:headEnd/>
            <a:tailEnd/>
          </a:ln>
        </p:spPr>
      </p:pic>
      <p:sp>
        <p:nvSpPr>
          <p:cNvPr id="8" name="Rectangle 7"/>
          <p:cNvSpPr/>
          <p:nvPr/>
        </p:nvSpPr>
        <p:spPr>
          <a:xfrm>
            <a:off x="4191000" y="2209800"/>
            <a:ext cx="4572000" cy="4031873"/>
          </a:xfrm>
          <a:prstGeom prst="rect">
            <a:avLst/>
          </a:prstGeom>
        </p:spPr>
        <p:txBody>
          <a:bodyPr wrap="square">
            <a:spAutoFit/>
          </a:bodyPr>
          <a:lstStyle/>
          <a:p>
            <a:pPr>
              <a:spcBef>
                <a:spcPct val="50000"/>
              </a:spcBef>
              <a:buFontTx/>
              <a:buChar char="•"/>
            </a:pPr>
            <a:r>
              <a:rPr lang="en-US" sz="3200" b="1" u="sng" dirty="0" smtClean="0">
                <a:cs typeface="Times New Roman" pitchFamily="18" charset="0"/>
              </a:rPr>
              <a:t>Natural rights</a:t>
            </a:r>
            <a:r>
              <a:rPr lang="en-US" sz="3200" b="1" dirty="0" smtClean="0">
                <a:cs typeface="Times New Roman" pitchFamily="18" charset="0"/>
              </a:rPr>
              <a:t> affirmed: liberty, property, and resistance to oppression.</a:t>
            </a:r>
          </a:p>
          <a:p>
            <a:pPr>
              <a:spcBef>
                <a:spcPct val="50000"/>
              </a:spcBef>
              <a:buFontTx/>
              <a:buChar char="•"/>
            </a:pPr>
            <a:r>
              <a:rPr lang="en-US" sz="3200" b="1" dirty="0" smtClean="0">
                <a:cs typeface="Times New Roman" pitchFamily="18" charset="0"/>
              </a:rPr>
              <a:t>Freedom and </a:t>
            </a:r>
            <a:r>
              <a:rPr lang="en-US" sz="3200" b="1" u="sng" dirty="0" smtClean="0">
                <a:cs typeface="Times New Roman" pitchFamily="18" charset="0"/>
              </a:rPr>
              <a:t>equal</a:t>
            </a:r>
            <a:r>
              <a:rPr lang="en-US" sz="3200" b="1" dirty="0" smtClean="0">
                <a:cs typeface="Times New Roman" pitchFamily="18" charset="0"/>
              </a:rPr>
              <a:t> </a:t>
            </a:r>
            <a:r>
              <a:rPr lang="en-US" sz="3200" b="1" u="sng" dirty="0" smtClean="0">
                <a:cs typeface="Times New Roman" pitchFamily="18" charset="0"/>
              </a:rPr>
              <a:t>rights</a:t>
            </a:r>
            <a:r>
              <a:rPr lang="en-US" sz="3200" b="1" dirty="0" smtClean="0">
                <a:cs typeface="Times New Roman" pitchFamily="18" charset="0"/>
              </a:rPr>
              <a:t> for </a:t>
            </a:r>
            <a:r>
              <a:rPr lang="en-US" sz="3200" b="1" u="sng" dirty="0" smtClean="0">
                <a:cs typeface="Times New Roman" pitchFamily="18" charset="0"/>
              </a:rPr>
              <a:t>all</a:t>
            </a:r>
            <a:r>
              <a:rPr lang="en-US" sz="3200" b="1" dirty="0" smtClean="0">
                <a:cs typeface="Times New Roman" pitchFamily="18" charset="0"/>
              </a:rPr>
              <a:t> men.</a:t>
            </a:r>
          </a:p>
          <a:p>
            <a:pPr>
              <a:spcBef>
                <a:spcPct val="50000"/>
              </a:spcBef>
              <a:buFontTx/>
              <a:buChar char="•"/>
            </a:pPr>
            <a:r>
              <a:rPr lang="en-US" sz="3200" b="1" dirty="0" smtClean="0">
                <a:cs typeface="Times New Roman" pitchFamily="18" charset="0"/>
              </a:rPr>
              <a:t>Free </a:t>
            </a:r>
            <a:r>
              <a:rPr lang="en-US" sz="3200" b="1" u="sng" dirty="0" smtClean="0">
                <a:cs typeface="Times New Roman" pitchFamily="18" charset="0"/>
              </a:rPr>
              <a:t>speech</a:t>
            </a:r>
            <a:r>
              <a:rPr lang="en-US" sz="3200" b="1" dirty="0" smtClean="0">
                <a:cs typeface="Times New Roman" pitchFamily="18" charset="0"/>
              </a:rPr>
              <a:t> and free press.</a:t>
            </a:r>
            <a:endParaRPr lang="en-US" sz="3200" b="1" dirty="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6570" y="152400"/>
            <a:ext cx="6199069"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Hammurabi’s Code </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8" descr="line with silver scroll.gif"/>
          <p:cNvPicPr>
            <a:picLocks noChangeAspect="1"/>
          </p:cNvPicPr>
          <p:nvPr/>
        </p:nvPicPr>
        <p:blipFill>
          <a:blip r:embed="rId3" cstate="print"/>
          <a:stretch>
            <a:fillRect/>
          </a:stretch>
        </p:blipFill>
        <p:spPr>
          <a:xfrm>
            <a:off x="1524000" y="1219200"/>
            <a:ext cx="6339840" cy="330200"/>
          </a:xfrm>
          <a:prstGeom prst="rect">
            <a:avLst/>
          </a:prstGeom>
        </p:spPr>
      </p:pic>
      <p:sp>
        <p:nvSpPr>
          <p:cNvPr id="10" name="Rectangle 4"/>
          <p:cNvSpPr txBox="1">
            <a:spLocks noChangeArrowheads="1"/>
          </p:cNvSpPr>
          <p:nvPr/>
        </p:nvSpPr>
        <p:spPr>
          <a:xfrm>
            <a:off x="381000" y="1600200"/>
            <a:ext cx="4876800" cy="4495800"/>
          </a:xfrm>
          <a:prstGeom prst="rect">
            <a:avLst/>
          </a:prstGeom>
        </p:spPr>
        <p:txBody>
          <a:bodyPr/>
          <a:lstStyle/>
          <a:p>
            <a:pPr lvl="0"/>
            <a:r>
              <a:rPr lang="en-US" b="1" dirty="0" smtClean="0"/>
              <a:t>“If a noble man puts out the eye of another noble man, his eye shall be put out.</a:t>
            </a:r>
          </a:p>
          <a:p>
            <a:r>
              <a:rPr lang="en-US" b="1" dirty="0" smtClean="0"/>
              <a:t> If he breaks another noble man’s bone, his bone shall be broken.</a:t>
            </a:r>
          </a:p>
          <a:p>
            <a:r>
              <a:rPr lang="en-US" b="1" dirty="0" smtClean="0"/>
              <a:t> If he puts out the eye of a commoner or breaks the bone of a commoner, he shall pay one silver mina. </a:t>
            </a:r>
          </a:p>
          <a:p>
            <a:r>
              <a:rPr lang="en-US" b="1" dirty="0" smtClean="0"/>
              <a:t> If he puts out the eye of a man’s slave or breaks the bone of a man’s slave, he shall pay one-half of its value.”</a:t>
            </a:r>
            <a:endParaRPr lang="en-US" b="1" dirty="0"/>
          </a:p>
        </p:txBody>
      </p:sp>
      <p:pic>
        <p:nvPicPr>
          <p:cNvPr id="7170" name="Picture 2" descr="http://upload.wikimedia.org/wikipedia/commons/thumb/e/e5/Milkau_Oberer_Teil_der_Stele_mit_dem_Text_von_Hammurapis_Gesetzescode_369-2.png/220px-Milkau_Oberer_Teil_der_Stele_mit_dem_Text_von_Hammurapis_Gesetzescode_369-2.png"/>
          <p:cNvPicPr>
            <a:picLocks noChangeAspect="1" noChangeArrowheads="1"/>
          </p:cNvPicPr>
          <p:nvPr/>
        </p:nvPicPr>
        <p:blipFill>
          <a:blip r:embed="rId4" cstate="print"/>
          <a:srcRect/>
          <a:stretch>
            <a:fillRect/>
          </a:stretch>
        </p:blipFill>
        <p:spPr bwMode="auto">
          <a:xfrm>
            <a:off x="5257800" y="1676400"/>
            <a:ext cx="3508744" cy="4800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28600"/>
            <a:ext cx="9372600" cy="1143000"/>
          </a:xfrm>
        </p:spPr>
        <p:txBody>
          <a:bodyPr/>
          <a:lstStyle/>
          <a:p>
            <a:pPr>
              <a:defRPr/>
            </a:pPr>
            <a:r>
              <a:rPr lang="en-US" sz="5400" b="1" kern="12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ea typeface="+mn-ea"/>
                <a:cs typeface="+mn-cs"/>
              </a:rPr>
              <a:t>Declaration of the Rights of Man and the Citizen </a:t>
            </a:r>
          </a:p>
        </p:txBody>
      </p:sp>
      <p:pic>
        <p:nvPicPr>
          <p:cNvPr id="5" name="Picture 4" descr="line with silver scroll.gif"/>
          <p:cNvPicPr>
            <a:picLocks noChangeAspect="1"/>
          </p:cNvPicPr>
          <p:nvPr/>
        </p:nvPicPr>
        <p:blipFill>
          <a:blip r:embed="rId3" cstate="print"/>
          <a:stretch>
            <a:fillRect/>
          </a:stretch>
        </p:blipFill>
        <p:spPr>
          <a:xfrm>
            <a:off x="1524000" y="1676400"/>
            <a:ext cx="6339840" cy="330200"/>
          </a:xfrm>
          <a:prstGeom prst="rect">
            <a:avLst/>
          </a:prstGeom>
        </p:spPr>
      </p:pic>
      <p:sp>
        <p:nvSpPr>
          <p:cNvPr id="8" name="Rectangle 7"/>
          <p:cNvSpPr/>
          <p:nvPr/>
        </p:nvSpPr>
        <p:spPr>
          <a:xfrm>
            <a:off x="4191000" y="2209800"/>
            <a:ext cx="4572000" cy="3539430"/>
          </a:xfrm>
          <a:prstGeom prst="rect">
            <a:avLst/>
          </a:prstGeom>
        </p:spPr>
        <p:txBody>
          <a:bodyPr wrap="square">
            <a:spAutoFit/>
          </a:bodyPr>
          <a:lstStyle/>
          <a:p>
            <a:pPr>
              <a:spcBef>
                <a:spcPct val="50000"/>
              </a:spcBef>
              <a:buFontTx/>
              <a:buChar char="•"/>
            </a:pPr>
            <a:r>
              <a:rPr lang="en-US" sz="3200" b="1" u="sng" dirty="0" smtClean="0">
                <a:cs typeface="Times New Roman" pitchFamily="18" charset="0"/>
              </a:rPr>
              <a:t>Ended tax exemptions</a:t>
            </a:r>
            <a:r>
              <a:rPr lang="en-US" sz="3200" b="1" dirty="0" smtClean="0">
                <a:cs typeface="Times New Roman" pitchFamily="18" charset="0"/>
              </a:rPr>
              <a:t>.</a:t>
            </a:r>
          </a:p>
          <a:p>
            <a:pPr>
              <a:spcBef>
                <a:spcPct val="50000"/>
              </a:spcBef>
              <a:buFontTx/>
              <a:buChar char="•"/>
            </a:pPr>
            <a:r>
              <a:rPr lang="en-US" sz="3200" b="1" dirty="0" smtClean="0">
                <a:cs typeface="Times New Roman" pitchFamily="18" charset="0"/>
              </a:rPr>
              <a:t>Access to public office based on talent.</a:t>
            </a:r>
          </a:p>
          <a:p>
            <a:pPr>
              <a:spcBef>
                <a:spcPct val="50000"/>
              </a:spcBef>
              <a:buFontTx/>
              <a:buChar char="•"/>
            </a:pPr>
            <a:r>
              <a:rPr lang="en-US" sz="3200" b="1" dirty="0" smtClean="0">
                <a:cs typeface="Times New Roman" pitchFamily="18" charset="0"/>
              </a:rPr>
              <a:t>All citizens may take part in the making of laws.</a:t>
            </a:r>
            <a:endParaRPr lang="en-US" sz="3200" b="1" dirty="0">
              <a:cs typeface="Times New Roman" pitchFamily="18" charset="0"/>
            </a:endParaRPr>
          </a:p>
        </p:txBody>
      </p:sp>
      <p:pic>
        <p:nvPicPr>
          <p:cNvPr id="6" name="Picture 7" descr="Decla_1789"/>
          <p:cNvPicPr>
            <a:picLocks noChangeAspect="1" noChangeArrowheads="1"/>
          </p:cNvPicPr>
          <p:nvPr/>
        </p:nvPicPr>
        <p:blipFill>
          <a:blip r:embed="rId4" cstate="print"/>
          <a:srcRect/>
          <a:stretch>
            <a:fillRect/>
          </a:stretch>
        </p:blipFill>
        <p:spPr bwMode="auto">
          <a:xfrm>
            <a:off x="381000" y="2209800"/>
            <a:ext cx="3495796" cy="4343400"/>
          </a:xfrm>
          <a:prstGeom prst="rect">
            <a:avLst/>
          </a:prstGeom>
          <a:noFill/>
          <a:ln w="38100">
            <a:solidFill>
              <a:srgbClr val="000000"/>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3"/>
          <p:cNvSpPr>
            <a:spLocks noChangeArrowheads="1" noChangeShapeType="1" noTextEdit="1"/>
          </p:cNvSpPr>
          <p:nvPr/>
        </p:nvSpPr>
        <p:spPr bwMode="auto">
          <a:xfrm>
            <a:off x="1600200" y="304800"/>
            <a:ext cx="6172200" cy="1066800"/>
          </a:xfrm>
          <a:prstGeom prst="rect">
            <a:avLst/>
          </a:prstGeom>
        </p:spPr>
        <p:txBody>
          <a:bodyPr wrap="none" fromWordArt="1">
            <a:prstTxWarp prst="textPlain">
              <a:avLst>
                <a:gd name="adj" fmla="val 50000"/>
              </a:avLst>
            </a:prstTxWarp>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Independence in </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Haiti</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8436" name="Picture 5" descr="spinstar"/>
          <p:cNvPicPr>
            <a:picLocks noChangeAspect="1" noChangeArrowheads="1" noCrop="1"/>
          </p:cNvPicPr>
          <p:nvPr/>
        </p:nvPicPr>
        <p:blipFill>
          <a:blip r:embed="rId2" cstate="print"/>
          <a:srcRect/>
          <a:stretch>
            <a:fillRect/>
          </a:stretch>
        </p:blipFill>
        <p:spPr bwMode="auto">
          <a:xfrm>
            <a:off x="304800" y="304800"/>
            <a:ext cx="833438" cy="833438"/>
          </a:xfrm>
          <a:prstGeom prst="rect">
            <a:avLst/>
          </a:prstGeom>
          <a:noFill/>
          <a:ln w="9525">
            <a:noFill/>
            <a:miter lim="800000"/>
            <a:headEnd/>
            <a:tailEnd/>
          </a:ln>
        </p:spPr>
      </p:pic>
      <p:pic>
        <p:nvPicPr>
          <p:cNvPr id="18437" name="Picture 6" descr="spinstar"/>
          <p:cNvPicPr>
            <a:picLocks noChangeAspect="1" noChangeArrowheads="1" noCrop="1"/>
          </p:cNvPicPr>
          <p:nvPr/>
        </p:nvPicPr>
        <p:blipFill>
          <a:blip r:embed="rId2" cstate="print"/>
          <a:srcRect/>
          <a:stretch>
            <a:fillRect/>
          </a:stretch>
        </p:blipFill>
        <p:spPr bwMode="auto">
          <a:xfrm>
            <a:off x="8077200" y="304800"/>
            <a:ext cx="833438" cy="833438"/>
          </a:xfrm>
          <a:prstGeom prst="rect">
            <a:avLst/>
          </a:prstGeom>
          <a:noFill/>
          <a:ln w="9525">
            <a:noFill/>
            <a:miter lim="800000"/>
            <a:headEnd/>
            <a:tailEnd/>
          </a:ln>
        </p:spPr>
      </p:pic>
      <p:sp>
        <p:nvSpPr>
          <p:cNvPr id="18438" name="Text Box 7"/>
          <p:cNvSpPr txBox="1">
            <a:spLocks noChangeArrowheads="1"/>
          </p:cNvSpPr>
          <p:nvPr/>
        </p:nvSpPr>
        <p:spPr bwMode="auto">
          <a:xfrm>
            <a:off x="3505200" y="1502688"/>
            <a:ext cx="5410200" cy="5355312"/>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US" sz="3200" b="1" dirty="0" smtClean="0"/>
              <a:t>1788 – </a:t>
            </a:r>
            <a:r>
              <a:rPr lang="en-US" sz="2800" b="1" i="1" dirty="0" smtClean="0"/>
              <a:t>The National Assembly </a:t>
            </a:r>
            <a:r>
              <a:rPr lang="en-US" sz="3200" b="1" dirty="0" smtClean="0"/>
              <a:t>in France published the </a:t>
            </a:r>
            <a:r>
              <a:rPr lang="en-US" sz="2800" b="1" i="1" dirty="0" smtClean="0"/>
              <a:t>Declaration of the Rights of Man and the Citizen </a:t>
            </a:r>
            <a:r>
              <a:rPr lang="en-US" sz="3200" b="1" dirty="0" smtClean="0"/>
              <a:t>, declaring all men free and equal. </a:t>
            </a:r>
          </a:p>
          <a:p>
            <a:pPr>
              <a:spcBef>
                <a:spcPct val="50000"/>
              </a:spcBef>
              <a:buFont typeface="Arial" pitchFamily="34" charset="0"/>
              <a:buChar char="•"/>
            </a:pPr>
            <a:r>
              <a:rPr lang="en-US" sz="2800" b="1" u="sng" dirty="0" smtClean="0"/>
              <a:t>Haiti - Oct. 1790 </a:t>
            </a:r>
            <a:r>
              <a:rPr lang="en-US" sz="2800" b="1" dirty="0" smtClean="0"/>
              <a:t>– Vincent </a:t>
            </a:r>
            <a:r>
              <a:rPr lang="en-US" sz="2800" b="1" u="sng" dirty="0" err="1" smtClean="0"/>
              <a:t>Oge</a:t>
            </a:r>
            <a:r>
              <a:rPr lang="en-US" sz="2800" b="1" dirty="0" smtClean="0"/>
              <a:t>, a wealthy free man of color demanded the right to </a:t>
            </a:r>
            <a:r>
              <a:rPr lang="en-US" sz="2800" b="1" u="sng" dirty="0" smtClean="0"/>
              <a:t>vote</a:t>
            </a:r>
            <a:r>
              <a:rPr lang="en-US" sz="2800" b="1" dirty="0" smtClean="0"/>
              <a:t> from the colonial governor who refused. </a:t>
            </a:r>
          </a:p>
        </p:txBody>
      </p:sp>
      <p:pic>
        <p:nvPicPr>
          <p:cNvPr id="9218" name="Picture 2"/>
          <p:cNvPicPr>
            <a:picLocks noChangeAspect="1" noChangeArrowheads="1"/>
          </p:cNvPicPr>
          <p:nvPr/>
        </p:nvPicPr>
        <p:blipFill>
          <a:blip r:embed="rId3" cstate="print"/>
          <a:srcRect/>
          <a:stretch>
            <a:fillRect/>
          </a:stretch>
        </p:blipFill>
        <p:spPr bwMode="auto">
          <a:xfrm>
            <a:off x="235458" y="1676400"/>
            <a:ext cx="3153664" cy="4876800"/>
          </a:xfrm>
          <a:prstGeom prst="rect">
            <a:avLst/>
          </a:prstGeom>
          <a:noFill/>
          <a:ln w="38100">
            <a:solidFill>
              <a:schemeClr val="tx1"/>
            </a:solidFill>
            <a:miter lim="800000"/>
            <a:headEnd/>
            <a:tailEnd/>
          </a:ln>
        </p:spPr>
      </p:pic>
      <p:pic>
        <p:nvPicPr>
          <p:cNvPr id="9" name="Picture 8" descr="line with silver scroll.gif"/>
          <p:cNvPicPr>
            <a:picLocks noChangeAspect="1"/>
          </p:cNvPicPr>
          <p:nvPr/>
        </p:nvPicPr>
        <p:blipFill>
          <a:blip r:embed="rId4" cstate="print"/>
          <a:stretch>
            <a:fillRect/>
          </a:stretch>
        </p:blipFill>
        <p:spPr>
          <a:xfrm>
            <a:off x="1524000" y="1219200"/>
            <a:ext cx="6339840" cy="330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5" descr="spinstar"/>
          <p:cNvPicPr>
            <a:picLocks noChangeAspect="1" noChangeArrowheads="1" noCrop="1"/>
          </p:cNvPicPr>
          <p:nvPr/>
        </p:nvPicPr>
        <p:blipFill>
          <a:blip r:embed="rId2" cstate="print"/>
          <a:srcRect/>
          <a:stretch>
            <a:fillRect/>
          </a:stretch>
        </p:blipFill>
        <p:spPr bwMode="auto">
          <a:xfrm>
            <a:off x="304800" y="304800"/>
            <a:ext cx="833438" cy="833438"/>
          </a:xfrm>
          <a:prstGeom prst="rect">
            <a:avLst/>
          </a:prstGeom>
          <a:noFill/>
          <a:ln w="9525">
            <a:noFill/>
            <a:miter lim="800000"/>
            <a:headEnd/>
            <a:tailEnd/>
          </a:ln>
        </p:spPr>
      </p:pic>
      <p:pic>
        <p:nvPicPr>
          <p:cNvPr id="18437" name="Picture 6" descr="spinstar"/>
          <p:cNvPicPr>
            <a:picLocks noChangeAspect="1" noChangeArrowheads="1" noCrop="1"/>
          </p:cNvPicPr>
          <p:nvPr/>
        </p:nvPicPr>
        <p:blipFill>
          <a:blip r:embed="rId2" cstate="print"/>
          <a:srcRect/>
          <a:stretch>
            <a:fillRect/>
          </a:stretch>
        </p:blipFill>
        <p:spPr bwMode="auto">
          <a:xfrm>
            <a:off x="8077200" y="304800"/>
            <a:ext cx="833438" cy="833438"/>
          </a:xfrm>
          <a:prstGeom prst="rect">
            <a:avLst/>
          </a:prstGeom>
          <a:noFill/>
          <a:ln w="9525">
            <a:noFill/>
            <a:miter lim="800000"/>
            <a:headEnd/>
            <a:tailEnd/>
          </a:ln>
        </p:spPr>
      </p:pic>
      <p:sp>
        <p:nvSpPr>
          <p:cNvPr id="18438" name="Text Box 7"/>
          <p:cNvSpPr txBox="1">
            <a:spLocks noChangeArrowheads="1"/>
          </p:cNvSpPr>
          <p:nvPr/>
        </p:nvSpPr>
        <p:spPr bwMode="auto">
          <a:xfrm>
            <a:off x="3352800" y="1600200"/>
            <a:ext cx="5334000" cy="4832092"/>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US" sz="2800" b="1" dirty="0" err="1" smtClean="0"/>
              <a:t>Oge</a:t>
            </a:r>
            <a:r>
              <a:rPr lang="en-US" sz="2800" b="1" dirty="0" smtClean="0"/>
              <a:t> led a </a:t>
            </a:r>
            <a:r>
              <a:rPr lang="en-US" sz="2800" b="1" u="sng" dirty="0" smtClean="0"/>
              <a:t>rebellion</a:t>
            </a:r>
            <a:r>
              <a:rPr lang="en-US" sz="2800" b="1" dirty="0" smtClean="0"/>
              <a:t> against the governor. It quickly spread.</a:t>
            </a:r>
          </a:p>
          <a:p>
            <a:pPr>
              <a:spcBef>
                <a:spcPct val="50000"/>
              </a:spcBef>
              <a:buFont typeface="Arial" pitchFamily="34" charset="0"/>
              <a:buChar char="•"/>
            </a:pPr>
            <a:r>
              <a:rPr lang="en-US" sz="2800" b="1" u="sng" dirty="0" smtClean="0"/>
              <a:t>1791</a:t>
            </a:r>
            <a:r>
              <a:rPr lang="en-US" sz="2800" b="1" dirty="0" smtClean="0"/>
              <a:t> – </a:t>
            </a:r>
            <a:r>
              <a:rPr lang="en-US" sz="2800" b="1" u="sng" dirty="0" smtClean="0"/>
              <a:t>100,000</a:t>
            </a:r>
            <a:r>
              <a:rPr lang="en-US" sz="2800" b="1" dirty="0" smtClean="0"/>
              <a:t> </a:t>
            </a:r>
            <a:r>
              <a:rPr lang="en-US" sz="2800" b="1" u="sng" dirty="0" smtClean="0"/>
              <a:t>Enslaved</a:t>
            </a:r>
            <a:r>
              <a:rPr lang="en-US" sz="2800" b="1" dirty="0" smtClean="0"/>
              <a:t> </a:t>
            </a:r>
            <a:r>
              <a:rPr lang="en-US" sz="2800" b="1" u="sng" dirty="0" smtClean="0"/>
              <a:t>Africans</a:t>
            </a:r>
            <a:r>
              <a:rPr lang="en-US" sz="2800" b="1" dirty="0" smtClean="0"/>
              <a:t> </a:t>
            </a:r>
            <a:r>
              <a:rPr lang="en-US" sz="2800" b="1" u="sng" dirty="0" smtClean="0"/>
              <a:t>rose</a:t>
            </a:r>
            <a:r>
              <a:rPr lang="en-US" sz="2800" b="1" dirty="0" smtClean="0"/>
              <a:t> in </a:t>
            </a:r>
            <a:r>
              <a:rPr lang="en-US" sz="2800" b="1" u="sng" dirty="0" smtClean="0"/>
              <a:t>revolt</a:t>
            </a:r>
            <a:r>
              <a:rPr lang="en-US" sz="2800" b="1" dirty="0" smtClean="0"/>
              <a:t> under the leadership of </a:t>
            </a:r>
            <a:r>
              <a:rPr lang="en-US" sz="2800" b="1" u="sng" dirty="0" smtClean="0"/>
              <a:t>Toussaint </a:t>
            </a:r>
            <a:r>
              <a:rPr lang="en-US" sz="2800" b="1" u="sng" dirty="0" err="1" smtClean="0"/>
              <a:t>L’Ouverture</a:t>
            </a:r>
            <a:r>
              <a:rPr lang="en-US" sz="2800" b="1" dirty="0" smtClean="0"/>
              <a:t>.</a:t>
            </a:r>
          </a:p>
          <a:p>
            <a:pPr>
              <a:spcBef>
                <a:spcPct val="50000"/>
              </a:spcBef>
              <a:buFont typeface="Arial" pitchFamily="34" charset="0"/>
              <a:buChar char="•"/>
            </a:pPr>
            <a:r>
              <a:rPr lang="en-US" sz="2800" b="1" dirty="0" smtClean="0"/>
              <a:t>A former </a:t>
            </a:r>
            <a:r>
              <a:rPr lang="en-US" sz="2800" b="1" u="sng" dirty="0" smtClean="0"/>
              <a:t>slave</a:t>
            </a:r>
            <a:r>
              <a:rPr lang="en-US" sz="2800" b="1" dirty="0" smtClean="0"/>
              <a:t>, Toussaint rose to become a skilled </a:t>
            </a:r>
            <a:r>
              <a:rPr lang="en-US" sz="2800" b="1" u="sng" dirty="0" smtClean="0"/>
              <a:t>general</a:t>
            </a:r>
            <a:r>
              <a:rPr lang="en-US" sz="2800" b="1" dirty="0" smtClean="0"/>
              <a:t> and </a:t>
            </a:r>
            <a:r>
              <a:rPr lang="en-US" sz="2800" b="1" u="sng" dirty="0" smtClean="0"/>
              <a:t>leader</a:t>
            </a:r>
            <a:r>
              <a:rPr lang="en-US" sz="2800" b="1" dirty="0" smtClean="0"/>
              <a:t>.</a:t>
            </a:r>
          </a:p>
        </p:txBody>
      </p:sp>
      <p:sp>
        <p:nvSpPr>
          <p:cNvPr id="18439" name="Text Box 11"/>
          <p:cNvSpPr txBox="1">
            <a:spLocks noChangeArrowheads="1"/>
          </p:cNvSpPr>
          <p:nvPr/>
        </p:nvSpPr>
        <p:spPr bwMode="auto">
          <a:xfrm>
            <a:off x="0" y="6324600"/>
            <a:ext cx="3886200" cy="369332"/>
          </a:xfrm>
          <a:prstGeom prst="rect">
            <a:avLst/>
          </a:prstGeom>
          <a:noFill/>
          <a:ln w="9525">
            <a:noFill/>
            <a:miter lim="800000"/>
            <a:headEnd/>
            <a:tailEnd/>
          </a:ln>
        </p:spPr>
        <p:txBody>
          <a:bodyPr wrap="square">
            <a:spAutoFit/>
          </a:bodyPr>
          <a:lstStyle/>
          <a:p>
            <a:pPr algn="ctr">
              <a:spcBef>
                <a:spcPct val="50000"/>
              </a:spcBef>
            </a:pPr>
            <a:r>
              <a:rPr lang="en-US" b="1" i="1" dirty="0" smtClean="0"/>
              <a:t>Gen. Toussaint </a:t>
            </a:r>
            <a:r>
              <a:rPr lang="en-US" b="1" i="1" dirty="0" err="1" smtClean="0"/>
              <a:t>L’Ouverture</a:t>
            </a:r>
            <a:endParaRPr lang="en-US" b="1" i="1" dirty="0"/>
          </a:p>
        </p:txBody>
      </p:sp>
      <p:pic>
        <p:nvPicPr>
          <p:cNvPr id="7170" name="Picture 2"/>
          <p:cNvPicPr>
            <a:picLocks noChangeAspect="1" noChangeArrowheads="1"/>
          </p:cNvPicPr>
          <p:nvPr/>
        </p:nvPicPr>
        <p:blipFill>
          <a:blip r:embed="rId3" cstate="print"/>
          <a:srcRect/>
          <a:stretch>
            <a:fillRect/>
          </a:stretch>
        </p:blipFill>
        <p:spPr bwMode="auto">
          <a:xfrm>
            <a:off x="457200" y="1600200"/>
            <a:ext cx="2742055" cy="4562475"/>
          </a:xfrm>
          <a:prstGeom prst="rect">
            <a:avLst/>
          </a:prstGeom>
          <a:noFill/>
          <a:ln w="38100">
            <a:solidFill>
              <a:schemeClr val="tx1"/>
            </a:solidFill>
            <a:miter lim="800000"/>
            <a:headEnd/>
            <a:tailEnd/>
          </a:ln>
        </p:spPr>
      </p:pic>
      <p:sp>
        <p:nvSpPr>
          <p:cNvPr id="10" name="Rectangle 9"/>
          <p:cNvSpPr/>
          <p:nvPr/>
        </p:nvSpPr>
        <p:spPr>
          <a:xfrm>
            <a:off x="1143000" y="304800"/>
            <a:ext cx="6781800" cy="923330"/>
          </a:xfrm>
          <a:prstGeom prst="rect">
            <a:avLst/>
          </a:prstGeom>
        </p:spPr>
        <p:txBody>
          <a:bodyPr wrap="square">
            <a:spAutoFit/>
          </a:bodyPr>
          <a:lstStyle/>
          <a:p>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Independence in Haiti</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 name="Picture 10" descr="line with silver scroll.gif"/>
          <p:cNvPicPr>
            <a:picLocks noChangeAspect="1"/>
          </p:cNvPicPr>
          <p:nvPr/>
        </p:nvPicPr>
        <p:blipFill>
          <a:blip r:embed="rId4" cstate="print"/>
          <a:stretch>
            <a:fillRect/>
          </a:stretch>
        </p:blipFill>
        <p:spPr>
          <a:xfrm>
            <a:off x="1600200" y="1143000"/>
            <a:ext cx="5730240" cy="2984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5" descr="spinstar"/>
          <p:cNvPicPr>
            <a:picLocks noChangeAspect="1" noChangeArrowheads="1" noCrop="1"/>
          </p:cNvPicPr>
          <p:nvPr/>
        </p:nvPicPr>
        <p:blipFill>
          <a:blip r:embed="rId2" cstate="print"/>
          <a:srcRect/>
          <a:stretch>
            <a:fillRect/>
          </a:stretch>
        </p:blipFill>
        <p:spPr bwMode="auto">
          <a:xfrm>
            <a:off x="304800" y="304800"/>
            <a:ext cx="833438" cy="833438"/>
          </a:xfrm>
          <a:prstGeom prst="rect">
            <a:avLst/>
          </a:prstGeom>
          <a:noFill/>
          <a:ln w="9525">
            <a:noFill/>
            <a:miter lim="800000"/>
            <a:headEnd/>
            <a:tailEnd/>
          </a:ln>
        </p:spPr>
      </p:pic>
      <p:pic>
        <p:nvPicPr>
          <p:cNvPr id="18437" name="Picture 6" descr="spinstar"/>
          <p:cNvPicPr>
            <a:picLocks noChangeAspect="1" noChangeArrowheads="1" noCrop="1"/>
          </p:cNvPicPr>
          <p:nvPr/>
        </p:nvPicPr>
        <p:blipFill>
          <a:blip r:embed="rId2" cstate="print"/>
          <a:srcRect/>
          <a:stretch>
            <a:fillRect/>
          </a:stretch>
        </p:blipFill>
        <p:spPr bwMode="auto">
          <a:xfrm>
            <a:off x="8077200" y="304800"/>
            <a:ext cx="833438" cy="833438"/>
          </a:xfrm>
          <a:prstGeom prst="rect">
            <a:avLst/>
          </a:prstGeom>
          <a:noFill/>
          <a:ln w="9525">
            <a:noFill/>
            <a:miter lim="800000"/>
            <a:headEnd/>
            <a:tailEnd/>
          </a:ln>
        </p:spPr>
      </p:pic>
      <p:sp>
        <p:nvSpPr>
          <p:cNvPr id="18438" name="Text Box 7"/>
          <p:cNvSpPr txBox="1">
            <a:spLocks noChangeArrowheads="1"/>
          </p:cNvSpPr>
          <p:nvPr/>
        </p:nvSpPr>
        <p:spPr bwMode="auto">
          <a:xfrm>
            <a:off x="0" y="1600200"/>
            <a:ext cx="5105400" cy="5262979"/>
          </a:xfrm>
          <a:prstGeom prst="rect">
            <a:avLst/>
          </a:prstGeom>
          <a:noFill/>
          <a:ln w="9525">
            <a:noFill/>
            <a:miter lim="800000"/>
            <a:headEnd/>
            <a:tailEnd/>
          </a:ln>
        </p:spPr>
        <p:txBody>
          <a:bodyPr wrap="square">
            <a:spAutoFit/>
          </a:bodyPr>
          <a:lstStyle/>
          <a:p>
            <a:pPr algn="r">
              <a:spcBef>
                <a:spcPct val="50000"/>
              </a:spcBef>
              <a:buFont typeface="Arial" pitchFamily="34" charset="0"/>
              <a:buChar char="•"/>
            </a:pPr>
            <a:r>
              <a:rPr lang="en-US" sz="2800" b="1" dirty="0" smtClean="0"/>
              <a:t>A </a:t>
            </a:r>
            <a:r>
              <a:rPr lang="en-US" sz="2800" b="1" u="sng" dirty="0" smtClean="0"/>
              <a:t>new leader</a:t>
            </a:r>
            <a:r>
              <a:rPr lang="en-US" sz="2800" b="1" dirty="0" smtClean="0"/>
              <a:t> in Haiti arose – Jean-Jacques </a:t>
            </a:r>
            <a:r>
              <a:rPr lang="en-US" sz="2800" b="1" u="sng" dirty="0" smtClean="0"/>
              <a:t>Dessalines</a:t>
            </a:r>
            <a:r>
              <a:rPr lang="en-US" sz="2800" b="1" dirty="0" smtClean="0"/>
              <a:t> fought for </a:t>
            </a:r>
            <a:r>
              <a:rPr lang="en-US" sz="2800" b="1" u="sng" dirty="0" smtClean="0"/>
              <a:t>2</a:t>
            </a:r>
            <a:r>
              <a:rPr lang="en-US" sz="2800" b="1" dirty="0" smtClean="0"/>
              <a:t> </a:t>
            </a:r>
            <a:r>
              <a:rPr lang="en-US" sz="2800" b="1" u="sng" dirty="0" smtClean="0"/>
              <a:t>years</a:t>
            </a:r>
            <a:r>
              <a:rPr lang="en-US" sz="2800" b="1" dirty="0" smtClean="0"/>
              <a:t> before successfully </a:t>
            </a:r>
            <a:r>
              <a:rPr lang="en-US" sz="2800" b="1" u="sng" dirty="0" smtClean="0"/>
              <a:t>expelling</a:t>
            </a:r>
            <a:r>
              <a:rPr lang="en-US" sz="2800" b="1" dirty="0" smtClean="0"/>
              <a:t> the </a:t>
            </a:r>
            <a:r>
              <a:rPr lang="en-US" sz="2800" b="1" u="sng" dirty="0" smtClean="0"/>
              <a:t>French</a:t>
            </a:r>
            <a:r>
              <a:rPr lang="en-US" sz="2800" b="1" dirty="0" smtClean="0"/>
              <a:t> from the island of </a:t>
            </a:r>
            <a:r>
              <a:rPr lang="en-US" sz="2800" b="1" u="sng" dirty="0" smtClean="0"/>
              <a:t>Haiti</a:t>
            </a:r>
            <a:r>
              <a:rPr lang="en-US" sz="2800" b="1" dirty="0" smtClean="0"/>
              <a:t> in </a:t>
            </a:r>
            <a:r>
              <a:rPr lang="en-US" sz="2800" b="1" u="sng" dirty="0" smtClean="0"/>
              <a:t>1803</a:t>
            </a:r>
            <a:r>
              <a:rPr lang="en-US" sz="2800" b="1" dirty="0" smtClean="0"/>
              <a:t>.</a:t>
            </a:r>
          </a:p>
          <a:p>
            <a:pPr algn="r">
              <a:spcBef>
                <a:spcPct val="50000"/>
              </a:spcBef>
              <a:buFont typeface="Arial" pitchFamily="34" charset="0"/>
              <a:buChar char="•"/>
            </a:pPr>
            <a:r>
              <a:rPr lang="en-US" sz="2800" b="1" dirty="0" smtClean="0"/>
              <a:t>In </a:t>
            </a:r>
            <a:r>
              <a:rPr lang="en-US" sz="2800" b="1" u="sng" dirty="0" smtClean="0"/>
              <a:t>1804</a:t>
            </a:r>
            <a:r>
              <a:rPr lang="en-US" sz="2800" b="1" dirty="0" smtClean="0"/>
              <a:t>, Dessalines declared the colony of </a:t>
            </a:r>
            <a:r>
              <a:rPr lang="en-US" sz="2800" b="1" u="sng" dirty="0" smtClean="0"/>
              <a:t>Haiti</a:t>
            </a:r>
            <a:r>
              <a:rPr lang="en-US" sz="2800" b="1" dirty="0" smtClean="0"/>
              <a:t> an </a:t>
            </a:r>
            <a:r>
              <a:rPr lang="en-US" sz="2800" b="1" u="sng" dirty="0" smtClean="0"/>
              <a:t>independent</a:t>
            </a:r>
            <a:r>
              <a:rPr lang="en-US" sz="2800" b="1" dirty="0" smtClean="0"/>
              <a:t> country.</a:t>
            </a:r>
          </a:p>
          <a:p>
            <a:pPr algn="r">
              <a:spcBef>
                <a:spcPct val="50000"/>
              </a:spcBef>
              <a:buFont typeface="Arial" pitchFamily="34" charset="0"/>
              <a:buChar char="•"/>
            </a:pPr>
            <a:r>
              <a:rPr lang="en-US" sz="2800" b="1" dirty="0" smtClean="0"/>
              <a:t>It was the </a:t>
            </a:r>
            <a:r>
              <a:rPr lang="en-US" sz="2800" b="1" u="sng" dirty="0" smtClean="0"/>
              <a:t>1</a:t>
            </a:r>
            <a:r>
              <a:rPr lang="en-US" sz="2800" b="1" baseline="30000" dirty="0" smtClean="0"/>
              <a:t>st</a:t>
            </a:r>
            <a:r>
              <a:rPr lang="en-US" sz="2800" b="1" dirty="0" smtClean="0"/>
              <a:t> </a:t>
            </a:r>
            <a:r>
              <a:rPr lang="en-US" sz="2800" b="1" u="sng" dirty="0" smtClean="0"/>
              <a:t>black</a:t>
            </a:r>
            <a:r>
              <a:rPr lang="en-US" sz="2800" b="1" dirty="0" smtClean="0"/>
              <a:t> </a:t>
            </a:r>
            <a:r>
              <a:rPr lang="en-US" sz="2800" b="1" u="sng" dirty="0" smtClean="0"/>
              <a:t>colony</a:t>
            </a:r>
            <a:r>
              <a:rPr lang="en-US" sz="2800" b="1" dirty="0" smtClean="0"/>
              <a:t> to </a:t>
            </a:r>
            <a:r>
              <a:rPr lang="en-US" sz="2800" b="1" u="sng" dirty="0" smtClean="0"/>
              <a:t>free</a:t>
            </a:r>
            <a:r>
              <a:rPr lang="en-US" sz="2800" b="1" dirty="0" smtClean="0"/>
              <a:t> itself from </a:t>
            </a:r>
            <a:r>
              <a:rPr lang="en-US" sz="2800" b="1" u="sng" dirty="0" smtClean="0"/>
              <a:t>European</a:t>
            </a:r>
            <a:r>
              <a:rPr lang="en-US" sz="2800" b="1" dirty="0" smtClean="0"/>
              <a:t> control.</a:t>
            </a:r>
          </a:p>
        </p:txBody>
      </p:sp>
      <p:sp>
        <p:nvSpPr>
          <p:cNvPr id="18439" name="Text Box 11"/>
          <p:cNvSpPr txBox="1">
            <a:spLocks noChangeArrowheads="1"/>
          </p:cNvSpPr>
          <p:nvPr/>
        </p:nvSpPr>
        <p:spPr bwMode="auto">
          <a:xfrm>
            <a:off x="5410200" y="6035675"/>
            <a:ext cx="3276600" cy="707886"/>
          </a:xfrm>
          <a:prstGeom prst="rect">
            <a:avLst/>
          </a:prstGeom>
          <a:noFill/>
          <a:ln w="9525">
            <a:noFill/>
            <a:miter lim="800000"/>
            <a:headEnd/>
            <a:tailEnd/>
          </a:ln>
        </p:spPr>
        <p:txBody>
          <a:bodyPr>
            <a:spAutoFit/>
          </a:bodyPr>
          <a:lstStyle/>
          <a:p>
            <a:pPr algn="ctr">
              <a:spcBef>
                <a:spcPct val="50000"/>
              </a:spcBef>
            </a:pPr>
            <a:r>
              <a:rPr lang="en-US" sz="2000" b="1" i="1" dirty="0" smtClean="0"/>
              <a:t>“Revenge taken by the black army.” 1805</a:t>
            </a:r>
            <a:endParaRPr lang="en-US" sz="2000" b="1" i="1" dirty="0"/>
          </a:p>
        </p:txBody>
      </p:sp>
      <p:pic>
        <p:nvPicPr>
          <p:cNvPr id="8194" name="Picture 2"/>
          <p:cNvPicPr>
            <a:picLocks noChangeAspect="1" noChangeArrowheads="1"/>
          </p:cNvPicPr>
          <p:nvPr/>
        </p:nvPicPr>
        <p:blipFill>
          <a:blip r:embed="rId3" cstate="print"/>
          <a:srcRect/>
          <a:stretch>
            <a:fillRect/>
          </a:stretch>
        </p:blipFill>
        <p:spPr bwMode="auto">
          <a:xfrm>
            <a:off x="5257800" y="1752600"/>
            <a:ext cx="3619945" cy="4152900"/>
          </a:xfrm>
          <a:prstGeom prst="rect">
            <a:avLst/>
          </a:prstGeom>
          <a:noFill/>
          <a:ln w="38100">
            <a:solidFill>
              <a:schemeClr val="tx1"/>
            </a:solidFill>
            <a:miter lim="800000"/>
            <a:headEnd/>
            <a:tailEnd/>
          </a:ln>
        </p:spPr>
      </p:pic>
      <p:sp>
        <p:nvSpPr>
          <p:cNvPr id="10" name="Rectangle 9"/>
          <p:cNvSpPr/>
          <p:nvPr/>
        </p:nvSpPr>
        <p:spPr>
          <a:xfrm>
            <a:off x="1143000" y="304800"/>
            <a:ext cx="6781800" cy="923330"/>
          </a:xfrm>
          <a:prstGeom prst="rect">
            <a:avLst/>
          </a:prstGeom>
        </p:spPr>
        <p:txBody>
          <a:bodyPr wrap="square">
            <a:spAutoFit/>
          </a:bodyPr>
          <a:lstStyle/>
          <a:p>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Independence in Haiti</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 name="Picture 10" descr="line with silver scroll.gif"/>
          <p:cNvPicPr>
            <a:picLocks noChangeAspect="1"/>
          </p:cNvPicPr>
          <p:nvPr/>
        </p:nvPicPr>
        <p:blipFill>
          <a:blip r:embed="rId4" cstate="print"/>
          <a:stretch>
            <a:fillRect/>
          </a:stretch>
        </p:blipFill>
        <p:spPr>
          <a:xfrm>
            <a:off x="1600200" y="1219200"/>
            <a:ext cx="5730240" cy="29845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5" descr="spinstar"/>
          <p:cNvPicPr>
            <a:picLocks noChangeAspect="1" noChangeArrowheads="1" noCrop="1"/>
          </p:cNvPicPr>
          <p:nvPr/>
        </p:nvPicPr>
        <p:blipFill>
          <a:blip r:embed="rId2" cstate="print"/>
          <a:srcRect/>
          <a:stretch>
            <a:fillRect/>
          </a:stretch>
        </p:blipFill>
        <p:spPr bwMode="auto">
          <a:xfrm>
            <a:off x="304800" y="304800"/>
            <a:ext cx="833438" cy="833438"/>
          </a:xfrm>
          <a:prstGeom prst="rect">
            <a:avLst/>
          </a:prstGeom>
          <a:noFill/>
          <a:ln w="9525">
            <a:noFill/>
            <a:miter lim="800000"/>
            <a:headEnd/>
            <a:tailEnd/>
          </a:ln>
        </p:spPr>
      </p:pic>
      <p:pic>
        <p:nvPicPr>
          <p:cNvPr id="18437" name="Picture 6" descr="spinstar"/>
          <p:cNvPicPr>
            <a:picLocks noChangeAspect="1" noChangeArrowheads="1" noCrop="1"/>
          </p:cNvPicPr>
          <p:nvPr/>
        </p:nvPicPr>
        <p:blipFill>
          <a:blip r:embed="rId2" cstate="print"/>
          <a:srcRect/>
          <a:stretch>
            <a:fillRect/>
          </a:stretch>
        </p:blipFill>
        <p:spPr bwMode="auto">
          <a:xfrm>
            <a:off x="8077200" y="304800"/>
            <a:ext cx="833438" cy="833438"/>
          </a:xfrm>
          <a:prstGeom prst="rect">
            <a:avLst/>
          </a:prstGeom>
          <a:noFill/>
          <a:ln w="9525">
            <a:noFill/>
            <a:miter lim="800000"/>
            <a:headEnd/>
            <a:tailEnd/>
          </a:ln>
        </p:spPr>
      </p:pic>
      <p:sp>
        <p:nvSpPr>
          <p:cNvPr id="18438" name="Text Box 7"/>
          <p:cNvSpPr txBox="1">
            <a:spLocks noChangeArrowheads="1"/>
          </p:cNvSpPr>
          <p:nvPr/>
        </p:nvSpPr>
        <p:spPr bwMode="auto">
          <a:xfrm>
            <a:off x="0" y="1600200"/>
            <a:ext cx="4724400" cy="4647426"/>
          </a:xfrm>
          <a:prstGeom prst="rect">
            <a:avLst/>
          </a:prstGeom>
          <a:noFill/>
          <a:ln w="9525">
            <a:noFill/>
            <a:miter lim="800000"/>
            <a:headEnd/>
            <a:tailEnd/>
          </a:ln>
        </p:spPr>
        <p:txBody>
          <a:bodyPr wrap="square">
            <a:spAutoFit/>
          </a:bodyPr>
          <a:lstStyle/>
          <a:p>
            <a:pPr algn="r">
              <a:spcBef>
                <a:spcPct val="50000"/>
              </a:spcBef>
              <a:buFontTx/>
              <a:buChar char="•"/>
            </a:pPr>
            <a:r>
              <a:rPr lang="en-US" sz="3200" b="1" u="sng" dirty="0" smtClean="0"/>
              <a:t>1819-1830</a:t>
            </a:r>
            <a:r>
              <a:rPr lang="en-US" sz="3200" b="1" dirty="0" smtClean="0"/>
              <a:t> -Simon </a:t>
            </a:r>
            <a:r>
              <a:rPr lang="en-US" sz="3200" b="1" u="sng" dirty="0" smtClean="0"/>
              <a:t>Bolivar</a:t>
            </a:r>
            <a:r>
              <a:rPr lang="en-US" sz="3200" b="1" dirty="0" smtClean="0"/>
              <a:t> ruled over a </a:t>
            </a:r>
            <a:r>
              <a:rPr lang="en-US" sz="3200" b="1" u="sng" dirty="0" smtClean="0"/>
              <a:t>republic</a:t>
            </a:r>
            <a:r>
              <a:rPr lang="en-US" sz="3200" b="1" dirty="0" smtClean="0"/>
              <a:t> of Colombia that included the </a:t>
            </a:r>
            <a:r>
              <a:rPr lang="en-US" sz="3200" b="1" u="sng" dirty="0" smtClean="0"/>
              <a:t>countries</a:t>
            </a:r>
            <a:r>
              <a:rPr lang="en-US" sz="3200" b="1" dirty="0" smtClean="0"/>
              <a:t> of: </a:t>
            </a:r>
            <a:r>
              <a:rPr lang="en-US" sz="3200" b="1" u="sng" dirty="0" smtClean="0"/>
              <a:t>Colombia</a:t>
            </a:r>
            <a:r>
              <a:rPr lang="en-US" sz="3200" b="1" dirty="0" smtClean="0"/>
              <a:t>, </a:t>
            </a:r>
            <a:r>
              <a:rPr lang="en-US" sz="3200" b="1" u="sng" dirty="0" smtClean="0"/>
              <a:t>Venezuela</a:t>
            </a:r>
            <a:r>
              <a:rPr lang="en-US" sz="3200" b="1" dirty="0" smtClean="0"/>
              <a:t>, </a:t>
            </a:r>
            <a:r>
              <a:rPr lang="en-US" sz="3200" b="1" u="sng" dirty="0" smtClean="0"/>
              <a:t>Ecuador</a:t>
            </a:r>
            <a:r>
              <a:rPr lang="en-US" sz="3200" b="1" dirty="0" smtClean="0"/>
              <a:t>, </a:t>
            </a:r>
            <a:r>
              <a:rPr lang="en-US" sz="3200" b="1" u="sng" dirty="0" smtClean="0"/>
              <a:t>N. Peru</a:t>
            </a:r>
            <a:r>
              <a:rPr lang="en-US" sz="3200" b="1" dirty="0" smtClean="0"/>
              <a:t>, and </a:t>
            </a:r>
            <a:r>
              <a:rPr lang="en-US" sz="3200" b="1" u="sng" dirty="0" smtClean="0"/>
              <a:t>Brazil</a:t>
            </a:r>
            <a:r>
              <a:rPr lang="en-US" sz="3200" b="1" dirty="0" smtClean="0"/>
              <a:t>.</a:t>
            </a:r>
          </a:p>
          <a:p>
            <a:pPr algn="r">
              <a:spcBef>
                <a:spcPct val="50000"/>
              </a:spcBef>
              <a:buFontTx/>
              <a:buChar char="•"/>
            </a:pPr>
            <a:r>
              <a:rPr lang="en-US" sz="3200" b="1" dirty="0" smtClean="0"/>
              <a:t> </a:t>
            </a:r>
            <a:r>
              <a:rPr lang="en-US" sz="2400" b="1" dirty="0" smtClean="0"/>
              <a:t>To this day, he is considered the patriarch of these nations.</a:t>
            </a:r>
            <a:endParaRPr lang="en-US" sz="2400" b="1" dirty="0"/>
          </a:p>
        </p:txBody>
      </p:sp>
      <p:sp>
        <p:nvSpPr>
          <p:cNvPr id="18439" name="Text Box 11"/>
          <p:cNvSpPr txBox="1">
            <a:spLocks noChangeArrowheads="1"/>
          </p:cNvSpPr>
          <p:nvPr/>
        </p:nvSpPr>
        <p:spPr bwMode="auto">
          <a:xfrm>
            <a:off x="5105400" y="6096000"/>
            <a:ext cx="3276600" cy="461665"/>
          </a:xfrm>
          <a:prstGeom prst="rect">
            <a:avLst/>
          </a:prstGeom>
          <a:noFill/>
          <a:ln w="9525">
            <a:noFill/>
            <a:miter lim="800000"/>
            <a:headEnd/>
            <a:tailEnd/>
          </a:ln>
        </p:spPr>
        <p:txBody>
          <a:bodyPr>
            <a:spAutoFit/>
          </a:bodyPr>
          <a:lstStyle/>
          <a:p>
            <a:pPr algn="ctr">
              <a:spcBef>
                <a:spcPct val="50000"/>
              </a:spcBef>
            </a:pPr>
            <a:r>
              <a:rPr lang="en-US" sz="2400" b="1" i="1" dirty="0" smtClean="0"/>
              <a:t>Simon Bolivar above</a:t>
            </a:r>
            <a:endParaRPr lang="en-US" sz="2400" b="1" i="1" dirty="0"/>
          </a:p>
        </p:txBody>
      </p:sp>
      <p:sp>
        <p:nvSpPr>
          <p:cNvPr id="18440" name="WordArt 12"/>
          <p:cNvSpPr>
            <a:spLocks noChangeArrowheads="1" noChangeShapeType="1" noTextEdit="1"/>
          </p:cNvSpPr>
          <p:nvPr/>
        </p:nvSpPr>
        <p:spPr bwMode="auto">
          <a:xfrm>
            <a:off x="1600200" y="304800"/>
            <a:ext cx="6086475" cy="1066800"/>
          </a:xfrm>
          <a:prstGeom prst="rect">
            <a:avLst/>
          </a:prstGeom>
        </p:spPr>
        <p:txBody>
          <a:bodyPr wrap="none" fromWordArt="1">
            <a:prstTxWarp prst="textPlain">
              <a:avLst>
                <a:gd name="adj" fmla="val 50000"/>
              </a:avLst>
            </a:prstTxWarp>
          </a:bodyPr>
          <a:lstStyle/>
          <a:p>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Independence in Latin America</a:t>
            </a:r>
          </a:p>
        </p:txBody>
      </p:sp>
      <p:pic>
        <p:nvPicPr>
          <p:cNvPr id="19458" name="Picture 2"/>
          <p:cNvPicPr>
            <a:picLocks noChangeAspect="1" noChangeArrowheads="1"/>
          </p:cNvPicPr>
          <p:nvPr/>
        </p:nvPicPr>
        <p:blipFill>
          <a:blip r:embed="rId3" cstate="print"/>
          <a:srcRect/>
          <a:stretch>
            <a:fillRect/>
          </a:stretch>
        </p:blipFill>
        <p:spPr bwMode="auto">
          <a:xfrm>
            <a:off x="4800600" y="1752600"/>
            <a:ext cx="3084892" cy="4070155"/>
          </a:xfrm>
          <a:prstGeom prst="rect">
            <a:avLst/>
          </a:prstGeom>
          <a:noFill/>
          <a:ln w="38100">
            <a:solidFill>
              <a:schemeClr val="tx1"/>
            </a:solidFill>
            <a:miter lim="800000"/>
            <a:headEnd/>
            <a:tailEnd/>
          </a:ln>
        </p:spPr>
      </p:pic>
      <p:pic>
        <p:nvPicPr>
          <p:cNvPr id="10" name="Picture 2"/>
          <p:cNvPicPr>
            <a:picLocks noChangeAspect="1" noChangeArrowheads="1"/>
          </p:cNvPicPr>
          <p:nvPr/>
        </p:nvPicPr>
        <p:blipFill>
          <a:blip r:embed="rId4" cstate="print">
            <a:clrChange>
              <a:clrFrom>
                <a:srgbClr val="C0C0C0"/>
              </a:clrFrom>
              <a:clrTo>
                <a:srgbClr val="C0C0C0">
                  <a:alpha val="0"/>
                </a:srgbClr>
              </a:clrTo>
            </a:clrChange>
          </a:blip>
          <a:srcRect/>
          <a:stretch>
            <a:fillRect/>
          </a:stretch>
        </p:blipFill>
        <p:spPr bwMode="auto">
          <a:xfrm>
            <a:off x="7054562" y="3962400"/>
            <a:ext cx="2089438" cy="2419350"/>
          </a:xfrm>
          <a:prstGeom prst="rect">
            <a:avLst/>
          </a:prstGeom>
          <a:noFill/>
          <a:ln w="38100">
            <a:noFill/>
            <a:miter lim="800000"/>
            <a:headEnd/>
            <a:tailEnd/>
          </a:ln>
        </p:spPr>
      </p:pic>
      <p:pic>
        <p:nvPicPr>
          <p:cNvPr id="11" name="Picture 10" descr="line with silver scroll.gif"/>
          <p:cNvPicPr>
            <a:picLocks noChangeAspect="1"/>
          </p:cNvPicPr>
          <p:nvPr/>
        </p:nvPicPr>
        <p:blipFill>
          <a:blip r:embed="rId5" cstate="print"/>
          <a:stretch>
            <a:fillRect/>
          </a:stretch>
        </p:blipFill>
        <p:spPr>
          <a:xfrm>
            <a:off x="1524000" y="1219200"/>
            <a:ext cx="6339840" cy="3302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5" descr="spinstar"/>
          <p:cNvPicPr>
            <a:picLocks noChangeAspect="1" noChangeArrowheads="1" noCrop="1"/>
          </p:cNvPicPr>
          <p:nvPr/>
        </p:nvPicPr>
        <p:blipFill>
          <a:blip r:embed="rId2" cstate="print"/>
          <a:srcRect/>
          <a:stretch>
            <a:fillRect/>
          </a:stretch>
        </p:blipFill>
        <p:spPr bwMode="auto">
          <a:xfrm>
            <a:off x="304800" y="304800"/>
            <a:ext cx="833438" cy="833438"/>
          </a:xfrm>
          <a:prstGeom prst="rect">
            <a:avLst/>
          </a:prstGeom>
          <a:noFill/>
          <a:ln w="9525">
            <a:noFill/>
            <a:miter lim="800000"/>
            <a:headEnd/>
            <a:tailEnd/>
          </a:ln>
        </p:spPr>
      </p:pic>
      <p:pic>
        <p:nvPicPr>
          <p:cNvPr id="18437" name="Picture 6" descr="spinstar"/>
          <p:cNvPicPr>
            <a:picLocks noChangeAspect="1" noChangeArrowheads="1" noCrop="1"/>
          </p:cNvPicPr>
          <p:nvPr/>
        </p:nvPicPr>
        <p:blipFill>
          <a:blip r:embed="rId2" cstate="print"/>
          <a:srcRect/>
          <a:stretch>
            <a:fillRect/>
          </a:stretch>
        </p:blipFill>
        <p:spPr bwMode="auto">
          <a:xfrm>
            <a:off x="8077200" y="304800"/>
            <a:ext cx="833438" cy="833438"/>
          </a:xfrm>
          <a:prstGeom prst="rect">
            <a:avLst/>
          </a:prstGeom>
          <a:noFill/>
          <a:ln w="9525">
            <a:noFill/>
            <a:miter lim="800000"/>
            <a:headEnd/>
            <a:tailEnd/>
          </a:ln>
        </p:spPr>
      </p:pic>
      <p:sp>
        <p:nvSpPr>
          <p:cNvPr id="18438" name="Text Box 7"/>
          <p:cNvSpPr txBox="1">
            <a:spLocks noChangeArrowheads="1"/>
          </p:cNvSpPr>
          <p:nvPr/>
        </p:nvSpPr>
        <p:spPr bwMode="auto">
          <a:xfrm>
            <a:off x="457200" y="1828800"/>
            <a:ext cx="8153400" cy="3416320"/>
          </a:xfrm>
          <a:prstGeom prst="rect">
            <a:avLst/>
          </a:prstGeom>
          <a:noFill/>
          <a:ln w="9525">
            <a:noFill/>
            <a:miter lim="800000"/>
            <a:headEnd/>
            <a:tailEnd/>
          </a:ln>
        </p:spPr>
        <p:txBody>
          <a:bodyPr wrap="square">
            <a:spAutoFit/>
          </a:bodyPr>
          <a:lstStyle/>
          <a:p>
            <a:pPr>
              <a:spcBef>
                <a:spcPct val="50000"/>
              </a:spcBef>
            </a:pPr>
            <a:r>
              <a:rPr lang="en-US" i="1" dirty="0" smtClean="0"/>
              <a:t>“Americans [Spanish Americans born in Spanish America but who have European descent] today, and perhaps to a greater extent than ever before, who live within the Spanish system occupy a position in society no better than that of serfs destined for labor, or at best they have no more status than that of mere consumers. Yet even this status is surrounded with galling restrictions, such as being forbidden to grow European crops, or to store products which are royal monopolies, or to establish factories of a type the Peninsula itself does not possess. </a:t>
            </a:r>
            <a:endParaRPr lang="en-US" b="1" i="1" dirty="0"/>
          </a:p>
        </p:txBody>
      </p:sp>
      <p:sp>
        <p:nvSpPr>
          <p:cNvPr id="18439" name="Text Box 11"/>
          <p:cNvSpPr txBox="1">
            <a:spLocks noChangeArrowheads="1"/>
          </p:cNvSpPr>
          <p:nvPr/>
        </p:nvSpPr>
        <p:spPr bwMode="auto">
          <a:xfrm>
            <a:off x="4648200" y="5486400"/>
            <a:ext cx="3962400" cy="830997"/>
          </a:xfrm>
          <a:prstGeom prst="rect">
            <a:avLst/>
          </a:prstGeom>
          <a:noFill/>
          <a:ln w="9525">
            <a:noFill/>
            <a:miter lim="800000"/>
            <a:headEnd/>
            <a:tailEnd/>
          </a:ln>
        </p:spPr>
        <p:txBody>
          <a:bodyPr wrap="square">
            <a:spAutoFit/>
          </a:bodyPr>
          <a:lstStyle/>
          <a:p>
            <a:pPr>
              <a:spcBef>
                <a:spcPct val="50000"/>
              </a:spcBef>
            </a:pPr>
            <a:r>
              <a:rPr lang="en-US" dirty="0" smtClean="0"/>
              <a:t>Simon Bolivar, “Jamaica Letter,” 1815</a:t>
            </a:r>
            <a:endParaRPr lang="en-US" sz="2400" b="1" i="1" dirty="0"/>
          </a:p>
        </p:txBody>
      </p:sp>
      <p:sp>
        <p:nvSpPr>
          <p:cNvPr id="18440" name="WordArt 12"/>
          <p:cNvSpPr>
            <a:spLocks noChangeArrowheads="1" noChangeShapeType="1" noTextEdit="1"/>
          </p:cNvSpPr>
          <p:nvPr/>
        </p:nvSpPr>
        <p:spPr bwMode="auto">
          <a:xfrm>
            <a:off x="1600200" y="304800"/>
            <a:ext cx="6086475" cy="1066800"/>
          </a:xfrm>
          <a:prstGeom prst="rect">
            <a:avLst/>
          </a:prstGeom>
        </p:spPr>
        <p:txBody>
          <a:bodyPr wrap="none" fromWordArt="1">
            <a:prstTxWarp prst="textPlain">
              <a:avLst>
                <a:gd name="adj" fmla="val 50000"/>
              </a:avLst>
            </a:prstTxWarp>
          </a:bodyPr>
          <a:lstStyle/>
          <a:p>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Independence in Latin America</a:t>
            </a:r>
          </a:p>
        </p:txBody>
      </p:sp>
      <p:pic>
        <p:nvPicPr>
          <p:cNvPr id="11" name="Picture 10" descr="line with silver scroll.gif"/>
          <p:cNvPicPr>
            <a:picLocks noChangeAspect="1"/>
          </p:cNvPicPr>
          <p:nvPr/>
        </p:nvPicPr>
        <p:blipFill>
          <a:blip r:embed="rId3" cstate="print"/>
          <a:stretch>
            <a:fillRect/>
          </a:stretch>
        </p:blipFill>
        <p:spPr>
          <a:xfrm>
            <a:off x="1524000" y="1219200"/>
            <a:ext cx="6339840" cy="3302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1676400"/>
            <a:ext cx="5715000" cy="4525963"/>
          </a:xfrm>
        </p:spPr>
        <p:txBody>
          <a:bodyPr/>
          <a:lstStyle/>
          <a:p>
            <a:pPr>
              <a:buNone/>
            </a:pPr>
            <a:r>
              <a:rPr lang="en-US" sz="2200" dirty="0" smtClean="0"/>
              <a:t/>
            </a:r>
            <a:br>
              <a:rPr lang="en-US" sz="2200" dirty="0" smtClean="0"/>
            </a:br>
            <a:r>
              <a:rPr lang="en-US" sz="2200" i="1" dirty="0" smtClean="0"/>
              <a:t>...every individual necessarily </a:t>
            </a:r>
            <a:r>
              <a:rPr lang="en-US" sz="2200" i="1" dirty="0" err="1" smtClean="0"/>
              <a:t>labours</a:t>
            </a:r>
            <a:r>
              <a:rPr lang="en-US" sz="2200" i="1" dirty="0" smtClean="0"/>
              <a:t> to render the annual revenue of the society as great as he can. He generally, indeed, neither intends to promote the public interest, nor knows how much he is promoting it. By preferring the support of domestic to that of foreign industry, he intends only his own security; and by directing that industry in such a manner as its produce may be of the greatest value, he intends only his own gain, and he is in this, as in many other cases, led by an</a:t>
            </a:r>
            <a:r>
              <a:rPr lang="en-US" sz="2200" dirty="0" smtClean="0"/>
              <a:t> invisible hand </a:t>
            </a:r>
            <a:r>
              <a:rPr lang="en-US" sz="2200" i="1" dirty="0" smtClean="0"/>
              <a:t>to promote an end which was no part of his intention. </a:t>
            </a:r>
            <a:endParaRPr lang="en-US" sz="2200" dirty="0" smtClean="0"/>
          </a:p>
          <a:p>
            <a:pPr>
              <a:buNone/>
            </a:pPr>
            <a:endParaRPr lang="en-US" sz="2400" b="1" i="1" dirty="0">
              <a:latin typeface="Times New Roman" pitchFamily="18" charset="0"/>
              <a:cs typeface="Times New Roman" pitchFamily="18" charset="0"/>
            </a:endParaRPr>
          </a:p>
        </p:txBody>
      </p:sp>
      <p:sp>
        <p:nvSpPr>
          <p:cNvPr id="4" name="Text Box 5"/>
          <p:cNvSpPr txBox="1">
            <a:spLocks noChangeArrowheads="1"/>
          </p:cNvSpPr>
          <p:nvPr/>
        </p:nvSpPr>
        <p:spPr bwMode="auto">
          <a:xfrm>
            <a:off x="-457200" y="0"/>
            <a:ext cx="9601200" cy="1754326"/>
          </a:xfrm>
          <a:prstGeom prst="rect">
            <a:avLst/>
          </a:prstGeom>
          <a:noFill/>
          <a:ln w="9525">
            <a:noFill/>
            <a:miter lim="800000"/>
            <a:headEnd/>
            <a:tailEnd/>
          </a:ln>
        </p:spPr>
        <p:txBody>
          <a:bodyPr wrap="square">
            <a:spAutoFit/>
          </a:bodyPr>
          <a:lstStyle/>
          <a:p>
            <a:pPr>
              <a:spcBef>
                <a:spcPct val="50000"/>
              </a:spcBef>
            </a:pP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Adam Smith, Wealth of a Nation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6" descr="line with silver scroll.gif"/>
          <p:cNvPicPr>
            <a:picLocks noChangeAspect="1"/>
          </p:cNvPicPr>
          <p:nvPr/>
        </p:nvPicPr>
        <p:blipFill>
          <a:blip r:embed="rId2" cstate="print"/>
          <a:stretch>
            <a:fillRect/>
          </a:stretch>
        </p:blipFill>
        <p:spPr>
          <a:xfrm>
            <a:off x="1905000" y="1676400"/>
            <a:ext cx="4892040" cy="254794"/>
          </a:xfrm>
          <a:prstGeom prst="rect">
            <a:avLst/>
          </a:prstGeom>
        </p:spPr>
      </p:pic>
      <p:pic>
        <p:nvPicPr>
          <p:cNvPr id="33793" name="Picture 1" descr="C:\Users\Jessica\AppData\Local\Microsoft\Windows\Temporary Internet Files\Content.IE5\87I9MN0F\MC900431631[1].png"/>
          <p:cNvPicPr>
            <a:picLocks noChangeAspect="1" noChangeArrowheads="1"/>
          </p:cNvPicPr>
          <p:nvPr/>
        </p:nvPicPr>
        <p:blipFill>
          <a:blip r:embed="rId3" cstate="print"/>
          <a:srcRect/>
          <a:stretch>
            <a:fillRect/>
          </a:stretch>
        </p:blipFill>
        <p:spPr bwMode="auto">
          <a:xfrm>
            <a:off x="7239000" y="762000"/>
            <a:ext cx="1219200" cy="1219200"/>
          </a:xfrm>
          <a:prstGeom prst="rect">
            <a:avLst/>
          </a:prstGeom>
          <a:noFill/>
        </p:spPr>
      </p:pic>
      <p:pic>
        <p:nvPicPr>
          <p:cNvPr id="12290" name="Picture 2" descr="http://filipspagnoli.files.wordpress.com/2008/04/adam-smith.jpg?w=287&amp;h=350"/>
          <p:cNvPicPr>
            <a:picLocks noChangeAspect="1" noChangeArrowheads="1"/>
          </p:cNvPicPr>
          <p:nvPr/>
        </p:nvPicPr>
        <p:blipFill>
          <a:blip r:embed="rId4"/>
          <a:srcRect/>
          <a:stretch>
            <a:fillRect/>
          </a:stretch>
        </p:blipFill>
        <p:spPr bwMode="auto">
          <a:xfrm>
            <a:off x="304800" y="2209800"/>
            <a:ext cx="3352800" cy="408878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4800600" cy="4525963"/>
          </a:xfrm>
        </p:spPr>
        <p:txBody>
          <a:bodyPr/>
          <a:lstStyle/>
          <a:p>
            <a:pPr>
              <a:buNone/>
            </a:pPr>
            <a:r>
              <a:rPr lang="en-US" sz="2400" b="1" i="1" dirty="0" smtClean="0">
                <a:latin typeface="Times New Roman" pitchFamily="18" charset="0"/>
                <a:cs typeface="Times New Roman" pitchFamily="18" charset="0"/>
              </a:rPr>
              <a:t>“In place of the old bourgeois society, with its classes and class antagonisms, we shall have an association in which the free development of each is the condition for the free development of all.”</a:t>
            </a:r>
            <a:br>
              <a:rPr lang="en-US" sz="2400" b="1" i="1" dirty="0" smtClean="0">
                <a:latin typeface="Times New Roman" pitchFamily="18" charset="0"/>
                <a:cs typeface="Times New Roman" pitchFamily="18" charset="0"/>
              </a:rPr>
            </a:br>
            <a:endParaRPr lang="en-US" sz="2400" b="1" i="1" dirty="0" smtClean="0">
              <a:latin typeface="Times New Roman" pitchFamily="18" charset="0"/>
              <a:cs typeface="Times New Roman" pitchFamily="18" charset="0"/>
            </a:endParaRPr>
          </a:p>
          <a:p>
            <a:pPr algn="r">
              <a:buNone/>
            </a:pPr>
            <a:r>
              <a:rPr lang="en-US" sz="2400" dirty="0" smtClean="0"/>
              <a:t/>
            </a:r>
            <a:br>
              <a:rPr lang="en-US" sz="2400" dirty="0" smtClean="0"/>
            </a:br>
            <a:r>
              <a:rPr lang="fr-FR" sz="2400" dirty="0" smtClean="0"/>
              <a:t> </a:t>
            </a:r>
            <a:r>
              <a:rPr lang="fr-FR" sz="2400" b="1" dirty="0" smtClean="0">
                <a:latin typeface="Times New Roman" pitchFamily="18" charset="0"/>
                <a:cs typeface="Times New Roman" pitchFamily="18" charset="0"/>
              </a:rPr>
              <a:t>Marx &amp; Engels, </a:t>
            </a:r>
            <a:r>
              <a:rPr lang="fr-FR" sz="2400" b="1" dirty="0" err="1" smtClean="0">
                <a:latin typeface="Times New Roman" pitchFamily="18" charset="0"/>
                <a:cs typeface="Times New Roman" pitchFamily="18" charset="0"/>
              </a:rPr>
              <a:t>Communist</a:t>
            </a:r>
            <a:r>
              <a:rPr lang="fr-FR" sz="2400" b="1" dirty="0" smtClean="0">
                <a:latin typeface="Times New Roman" pitchFamily="18" charset="0"/>
                <a:cs typeface="Times New Roman" pitchFamily="18" charset="0"/>
              </a:rPr>
              <a:t> Manifesto1848)</a:t>
            </a:r>
            <a:endParaRPr lang="en-US" sz="2400" b="1" i="1" dirty="0">
              <a:latin typeface="Times New Roman" pitchFamily="18" charset="0"/>
              <a:cs typeface="Times New Roman" pitchFamily="18" charset="0"/>
            </a:endParaRPr>
          </a:p>
        </p:txBody>
      </p:sp>
      <p:sp>
        <p:nvSpPr>
          <p:cNvPr id="4" name="Text Box 5"/>
          <p:cNvSpPr txBox="1">
            <a:spLocks noChangeArrowheads="1"/>
          </p:cNvSpPr>
          <p:nvPr/>
        </p:nvSpPr>
        <p:spPr bwMode="auto">
          <a:xfrm>
            <a:off x="-457200" y="381000"/>
            <a:ext cx="9601200" cy="1107996"/>
          </a:xfrm>
          <a:prstGeom prst="rect">
            <a:avLst/>
          </a:prstGeom>
          <a:noFill/>
          <a:ln w="9525">
            <a:noFill/>
            <a:miter lim="800000"/>
            <a:headEnd/>
            <a:tailEnd/>
          </a:ln>
        </p:spPr>
        <p:txBody>
          <a:bodyPr wrap="square">
            <a:spAutoFit/>
          </a:bodyPr>
          <a:lstStyle/>
          <a:p>
            <a:pPr>
              <a:spcBef>
                <a:spcPct val="50000"/>
              </a:spcBef>
            </a:pPr>
            <a:r>
              <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Karl Marx </a:t>
            </a:r>
            <a:endPar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Picture 4" descr="line with silver scroll.gif"/>
          <p:cNvPicPr>
            <a:picLocks noChangeAspect="1"/>
          </p:cNvPicPr>
          <p:nvPr/>
        </p:nvPicPr>
        <p:blipFill>
          <a:blip r:embed="rId2" cstate="print"/>
          <a:stretch>
            <a:fillRect/>
          </a:stretch>
        </p:blipFill>
        <p:spPr>
          <a:xfrm>
            <a:off x="1905000" y="1524000"/>
            <a:ext cx="4770120" cy="248444"/>
          </a:xfrm>
          <a:prstGeom prst="rect">
            <a:avLst/>
          </a:prstGeom>
        </p:spPr>
      </p:pic>
      <p:pic>
        <p:nvPicPr>
          <p:cNvPr id="32772" name="Picture 4" descr="http://www.historyguide.org/images/marx-bio.jpg"/>
          <p:cNvPicPr>
            <a:picLocks noChangeAspect="1" noChangeArrowheads="1"/>
          </p:cNvPicPr>
          <p:nvPr/>
        </p:nvPicPr>
        <p:blipFill>
          <a:blip r:embed="rId3" cstate="print"/>
          <a:srcRect/>
          <a:stretch>
            <a:fillRect/>
          </a:stretch>
        </p:blipFill>
        <p:spPr bwMode="auto">
          <a:xfrm>
            <a:off x="5638800" y="1981200"/>
            <a:ext cx="3036875" cy="4267200"/>
          </a:xfrm>
          <a:prstGeom prst="rect">
            <a:avLst/>
          </a:prstGeom>
          <a:noFill/>
        </p:spPr>
      </p:pic>
      <p:sp>
        <p:nvSpPr>
          <p:cNvPr id="7" name="TextBox 6"/>
          <p:cNvSpPr txBox="1"/>
          <p:nvPr/>
        </p:nvSpPr>
        <p:spPr>
          <a:xfrm>
            <a:off x="6324600" y="6324600"/>
            <a:ext cx="2057400" cy="461665"/>
          </a:xfrm>
          <a:prstGeom prst="rect">
            <a:avLst/>
          </a:prstGeom>
          <a:noFill/>
        </p:spPr>
        <p:txBody>
          <a:bodyPr wrap="square" rtlCol="0">
            <a:spAutoFit/>
          </a:bodyPr>
          <a:lstStyle/>
          <a:p>
            <a:r>
              <a:rPr lang="en-US" dirty="0" smtClean="0"/>
              <a:t>Karl Marx</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6570" y="152400"/>
            <a:ext cx="6199069"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Hammurabi’s Code </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8" descr="line with silver scroll.gif"/>
          <p:cNvPicPr>
            <a:picLocks noChangeAspect="1"/>
          </p:cNvPicPr>
          <p:nvPr/>
        </p:nvPicPr>
        <p:blipFill>
          <a:blip r:embed="rId3" cstate="print"/>
          <a:stretch>
            <a:fillRect/>
          </a:stretch>
        </p:blipFill>
        <p:spPr>
          <a:xfrm>
            <a:off x="1524000" y="1219200"/>
            <a:ext cx="6339840" cy="330200"/>
          </a:xfrm>
          <a:prstGeom prst="rect">
            <a:avLst/>
          </a:prstGeom>
        </p:spPr>
      </p:pic>
      <p:sp>
        <p:nvSpPr>
          <p:cNvPr id="10" name="Rectangle 4"/>
          <p:cNvSpPr txBox="1">
            <a:spLocks noChangeArrowheads="1"/>
          </p:cNvSpPr>
          <p:nvPr/>
        </p:nvSpPr>
        <p:spPr>
          <a:xfrm>
            <a:off x="4800600" y="1981200"/>
            <a:ext cx="3962400" cy="4495800"/>
          </a:xfrm>
          <a:prstGeom prst="rect">
            <a:avLst/>
          </a:prstGeom>
        </p:spPr>
        <p:txBody>
          <a:bodyPr/>
          <a:lstStyle/>
          <a:p>
            <a:pPr>
              <a:spcBef>
                <a:spcPct val="50000"/>
              </a:spcBef>
              <a:buFontTx/>
              <a:buChar char="•"/>
            </a:pPr>
            <a:r>
              <a:rPr lang="en-US" sz="3200" b="1" u="sng" dirty="0" smtClean="0"/>
              <a:t>Retaliation</a:t>
            </a:r>
            <a:r>
              <a:rPr lang="en-US" sz="3200" b="1" dirty="0" smtClean="0"/>
              <a:t> was key. </a:t>
            </a:r>
          </a:p>
          <a:p>
            <a:pPr>
              <a:spcBef>
                <a:spcPct val="50000"/>
              </a:spcBef>
              <a:buFontTx/>
              <a:buChar char="•"/>
            </a:pPr>
            <a:r>
              <a:rPr lang="en-US" sz="3200" b="1" dirty="0" smtClean="0"/>
              <a:t>An “</a:t>
            </a:r>
            <a:r>
              <a:rPr lang="en-US" sz="3200" b="1" u="sng" dirty="0" smtClean="0"/>
              <a:t>Eye</a:t>
            </a:r>
            <a:r>
              <a:rPr lang="en-US" sz="3200" b="1" dirty="0" smtClean="0"/>
              <a:t> for an </a:t>
            </a:r>
            <a:r>
              <a:rPr lang="en-US" sz="3200" b="1" u="sng" dirty="0" smtClean="0"/>
              <a:t>eye</a:t>
            </a:r>
            <a:r>
              <a:rPr lang="en-US" sz="3200" b="1" dirty="0" smtClean="0"/>
              <a:t> and a </a:t>
            </a:r>
            <a:r>
              <a:rPr lang="en-US" sz="3200" b="1" u="sng" dirty="0" smtClean="0"/>
              <a:t>tooth</a:t>
            </a:r>
            <a:r>
              <a:rPr lang="en-US" sz="3200" b="1" dirty="0" smtClean="0"/>
              <a:t> for a </a:t>
            </a:r>
            <a:r>
              <a:rPr lang="en-US" sz="3200" b="1" u="sng" dirty="0" smtClean="0"/>
              <a:t>tooth</a:t>
            </a:r>
            <a:r>
              <a:rPr lang="en-US" sz="3200" b="1" dirty="0" smtClean="0"/>
              <a:t>.”</a:t>
            </a:r>
          </a:p>
          <a:p>
            <a:pPr>
              <a:spcBef>
                <a:spcPct val="50000"/>
              </a:spcBef>
              <a:buFontTx/>
              <a:buChar char="•"/>
            </a:pPr>
            <a:r>
              <a:rPr lang="en-US" sz="3200" b="1" dirty="0" smtClean="0"/>
              <a:t>If a Judge ruled poorly, he paid a fine and lost his position.</a:t>
            </a:r>
            <a:endParaRPr lang="en-US" sz="3200" b="1" dirty="0"/>
          </a:p>
        </p:txBody>
      </p:sp>
      <p:pic>
        <p:nvPicPr>
          <p:cNvPr id="7" name="Picture 7" descr="hamurabicourt"/>
          <p:cNvPicPr>
            <a:picLocks noChangeAspect="1" noChangeArrowheads="1"/>
          </p:cNvPicPr>
          <p:nvPr/>
        </p:nvPicPr>
        <p:blipFill>
          <a:blip r:embed="rId4"/>
          <a:srcRect/>
          <a:stretch>
            <a:fillRect/>
          </a:stretch>
        </p:blipFill>
        <p:spPr bwMode="auto">
          <a:xfrm>
            <a:off x="457200" y="2209800"/>
            <a:ext cx="4286005" cy="3325813"/>
          </a:xfrm>
          <a:prstGeom prst="rect">
            <a:avLst/>
          </a:prstGeom>
          <a:noFill/>
          <a:ln w="38100">
            <a:solidFill>
              <a:srgbClr val="000000"/>
            </a:solidFill>
            <a:miter lim="800000"/>
            <a:headEnd/>
            <a:tailEnd/>
          </a:ln>
        </p:spPr>
      </p:pic>
      <p:sp>
        <p:nvSpPr>
          <p:cNvPr id="8" name="Text Box 8"/>
          <p:cNvSpPr txBox="1">
            <a:spLocks noChangeArrowheads="1"/>
          </p:cNvSpPr>
          <p:nvPr/>
        </p:nvSpPr>
        <p:spPr bwMode="auto">
          <a:xfrm>
            <a:off x="533400" y="5791200"/>
            <a:ext cx="3886200" cy="457200"/>
          </a:xfrm>
          <a:prstGeom prst="rect">
            <a:avLst/>
          </a:prstGeom>
          <a:noFill/>
          <a:ln w="9525">
            <a:noFill/>
            <a:miter lim="800000"/>
            <a:headEnd/>
            <a:tailEnd/>
          </a:ln>
        </p:spPr>
        <p:txBody>
          <a:bodyPr>
            <a:spAutoFit/>
          </a:bodyPr>
          <a:lstStyle/>
          <a:p>
            <a:pPr algn="ctr">
              <a:spcBef>
                <a:spcPct val="50000"/>
              </a:spcBef>
            </a:pPr>
            <a:r>
              <a:rPr lang="en-US" sz="2400" b="1" i="1" dirty="0" smtClean="0"/>
              <a:t>Hammurabi's </a:t>
            </a:r>
            <a:r>
              <a:rPr lang="en-US" sz="2400" b="1" i="1" dirty="0"/>
              <a:t>Court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Cj04173420000[1]"/>
          <p:cNvPicPr>
            <a:picLocks noChangeAspect="1" noChangeArrowheads="1"/>
          </p:cNvPicPr>
          <p:nvPr/>
        </p:nvPicPr>
        <p:blipFill>
          <a:blip r:embed="rId3" cstate="print"/>
          <a:srcRect/>
          <a:stretch>
            <a:fillRect/>
          </a:stretch>
        </p:blipFill>
        <p:spPr bwMode="auto">
          <a:xfrm flipH="1">
            <a:off x="0" y="228600"/>
            <a:ext cx="1431925" cy="1279525"/>
          </a:xfrm>
          <a:prstGeom prst="rect">
            <a:avLst/>
          </a:prstGeom>
          <a:noFill/>
          <a:ln w="9525">
            <a:noFill/>
            <a:miter lim="800000"/>
            <a:headEnd/>
            <a:tailEnd/>
          </a:ln>
        </p:spPr>
      </p:pic>
      <p:sp>
        <p:nvSpPr>
          <p:cNvPr id="14339" name="WordArt 3"/>
          <p:cNvSpPr>
            <a:spLocks noChangeArrowheads="1" noChangeShapeType="1" noTextEdit="1"/>
          </p:cNvSpPr>
          <p:nvPr/>
        </p:nvSpPr>
        <p:spPr bwMode="auto">
          <a:xfrm>
            <a:off x="1524000" y="304800"/>
            <a:ext cx="6019800" cy="1676400"/>
          </a:xfrm>
          <a:prstGeom prst="rect">
            <a:avLst/>
          </a:prstGeom>
        </p:spPr>
        <p:txBody>
          <a:bodyPr wrap="none" fromWordArt="1">
            <a:prstTxWarp prst="textPlain">
              <a:avLst>
                <a:gd name="adj" fmla="val 49702"/>
              </a:avLst>
            </a:prstTxWarp>
          </a:bodyPr>
          <a:lstStyle/>
          <a:p>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Moses and the </a:t>
            </a:r>
          </a:p>
          <a:p>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 Commandments </a:t>
            </a:r>
          </a:p>
        </p:txBody>
      </p:sp>
      <p:sp>
        <p:nvSpPr>
          <p:cNvPr id="14341" name="Text Box 5"/>
          <p:cNvSpPr txBox="1">
            <a:spLocks noChangeArrowheads="1"/>
          </p:cNvSpPr>
          <p:nvPr/>
        </p:nvSpPr>
        <p:spPr bwMode="auto">
          <a:xfrm>
            <a:off x="304800" y="2743200"/>
            <a:ext cx="5638800" cy="3785652"/>
          </a:xfrm>
          <a:prstGeom prst="rect">
            <a:avLst/>
          </a:prstGeom>
          <a:noFill/>
          <a:ln w="9525">
            <a:noFill/>
            <a:miter lim="800000"/>
            <a:headEnd/>
            <a:tailEnd/>
          </a:ln>
        </p:spPr>
        <p:txBody>
          <a:bodyPr wrap="square">
            <a:spAutoFit/>
          </a:bodyPr>
          <a:lstStyle/>
          <a:p>
            <a:pPr marL="342900" indent="-342900" algn="r">
              <a:spcBef>
                <a:spcPct val="50000"/>
              </a:spcBef>
              <a:buFontTx/>
              <a:buChar char="•"/>
            </a:pPr>
            <a:r>
              <a:rPr lang="en-US" sz="3200" b="1" dirty="0" smtClean="0"/>
              <a:t>In </a:t>
            </a:r>
            <a:r>
              <a:rPr lang="en-US" sz="3200" b="1" u="sng" dirty="0" smtClean="0"/>
              <a:t>1250 BC</a:t>
            </a:r>
            <a:r>
              <a:rPr lang="en-US" sz="3200" b="1" dirty="0" smtClean="0"/>
              <a:t>, Moses went up on </a:t>
            </a:r>
            <a:r>
              <a:rPr lang="en-US" sz="3200" b="1" u="sng" dirty="0" smtClean="0"/>
              <a:t>Mt. Sinai</a:t>
            </a:r>
            <a:r>
              <a:rPr lang="en-US" sz="3200" b="1" dirty="0" smtClean="0"/>
              <a:t>, and received </a:t>
            </a:r>
            <a:r>
              <a:rPr lang="en-US" sz="3200" b="1" u="sng" dirty="0" smtClean="0"/>
              <a:t>God’s</a:t>
            </a:r>
            <a:r>
              <a:rPr lang="en-US" sz="3200" b="1" dirty="0" smtClean="0"/>
              <a:t> </a:t>
            </a:r>
            <a:r>
              <a:rPr lang="en-US" sz="3200" b="1" u="sng" dirty="0" smtClean="0"/>
              <a:t>laws</a:t>
            </a:r>
            <a:r>
              <a:rPr lang="en-US" sz="3200" b="1" dirty="0" smtClean="0"/>
              <a:t>.</a:t>
            </a:r>
          </a:p>
          <a:p>
            <a:pPr marL="342900" indent="-342900" algn="r">
              <a:spcBef>
                <a:spcPct val="50000"/>
              </a:spcBef>
              <a:buFontTx/>
              <a:buChar char="•"/>
            </a:pPr>
            <a:r>
              <a:rPr lang="en-US" sz="3200" b="1" dirty="0" smtClean="0"/>
              <a:t>The 10 Commandments was a </a:t>
            </a:r>
            <a:r>
              <a:rPr lang="en-US" sz="3200" b="1" u="sng" dirty="0" smtClean="0"/>
              <a:t>covenant</a:t>
            </a:r>
            <a:r>
              <a:rPr lang="en-US" sz="3200" b="1" dirty="0" smtClean="0"/>
              <a:t> agreement between </a:t>
            </a:r>
            <a:r>
              <a:rPr lang="en-US" sz="3200" b="1" u="sng" dirty="0" smtClean="0"/>
              <a:t>God</a:t>
            </a:r>
            <a:r>
              <a:rPr lang="en-US" sz="3200" b="1" dirty="0" smtClean="0"/>
              <a:t> and the </a:t>
            </a:r>
            <a:r>
              <a:rPr lang="en-US" sz="3200" b="1" u="sng" dirty="0" smtClean="0"/>
              <a:t>Hebrews</a:t>
            </a:r>
            <a:r>
              <a:rPr lang="en-US" sz="3200" b="1" dirty="0" smtClean="0"/>
              <a:t>.</a:t>
            </a:r>
            <a:endParaRPr lang="en-US" sz="3200" b="1" dirty="0"/>
          </a:p>
        </p:txBody>
      </p:sp>
      <p:pic>
        <p:nvPicPr>
          <p:cNvPr id="14342" name="Picture 8" descr="MCSO01453_0000[1]"/>
          <p:cNvPicPr>
            <a:picLocks noChangeAspect="1" noChangeArrowheads="1"/>
          </p:cNvPicPr>
          <p:nvPr/>
        </p:nvPicPr>
        <p:blipFill>
          <a:blip r:embed="rId4" cstate="print"/>
          <a:srcRect/>
          <a:stretch>
            <a:fillRect/>
          </a:stretch>
        </p:blipFill>
        <p:spPr bwMode="auto">
          <a:xfrm>
            <a:off x="6324600" y="2362200"/>
            <a:ext cx="2357438" cy="4121150"/>
          </a:xfrm>
          <a:prstGeom prst="rect">
            <a:avLst/>
          </a:prstGeom>
          <a:noFill/>
          <a:ln w="9525">
            <a:noFill/>
            <a:miter lim="800000"/>
            <a:headEnd/>
            <a:tailEnd/>
          </a:ln>
        </p:spPr>
      </p:pic>
      <p:pic>
        <p:nvPicPr>
          <p:cNvPr id="7" name="Picture 6" descr="line with silver scroll.gif"/>
          <p:cNvPicPr>
            <a:picLocks noChangeAspect="1"/>
          </p:cNvPicPr>
          <p:nvPr/>
        </p:nvPicPr>
        <p:blipFill>
          <a:blip r:embed="rId5" cstate="print"/>
          <a:stretch>
            <a:fillRect/>
          </a:stretch>
        </p:blipFill>
        <p:spPr>
          <a:xfrm>
            <a:off x="1295400" y="2133600"/>
            <a:ext cx="6339840" cy="330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Cj04173420000[1]"/>
          <p:cNvPicPr>
            <a:picLocks noChangeAspect="1" noChangeArrowheads="1"/>
          </p:cNvPicPr>
          <p:nvPr/>
        </p:nvPicPr>
        <p:blipFill>
          <a:blip r:embed="rId3" cstate="print"/>
          <a:srcRect/>
          <a:stretch>
            <a:fillRect/>
          </a:stretch>
        </p:blipFill>
        <p:spPr bwMode="auto">
          <a:xfrm flipH="1">
            <a:off x="381000" y="228600"/>
            <a:ext cx="1431925" cy="1279525"/>
          </a:xfrm>
          <a:prstGeom prst="rect">
            <a:avLst/>
          </a:prstGeom>
          <a:noFill/>
          <a:ln w="9525">
            <a:noFill/>
            <a:miter lim="800000"/>
            <a:headEnd/>
            <a:tailEnd/>
          </a:ln>
        </p:spPr>
      </p:pic>
      <p:sp>
        <p:nvSpPr>
          <p:cNvPr id="12291" name="WordArt 3"/>
          <p:cNvSpPr>
            <a:spLocks noChangeArrowheads="1" noChangeShapeType="1" noTextEdit="1"/>
          </p:cNvSpPr>
          <p:nvPr/>
        </p:nvSpPr>
        <p:spPr bwMode="auto">
          <a:xfrm>
            <a:off x="1905000" y="304800"/>
            <a:ext cx="5562600" cy="1066800"/>
          </a:xfrm>
          <a:prstGeom prst="rect">
            <a:avLst/>
          </a:prstGeom>
        </p:spPr>
        <p:txBody>
          <a:bodyPr wrap="none" fromWordArt="1">
            <a:prstTxWarp prst="textPlain">
              <a:avLst>
                <a:gd name="adj" fmla="val 50000"/>
              </a:avLst>
            </a:prstTxWarp>
          </a:bodyPr>
          <a:lstStyle/>
          <a:p>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Moses, the Lawgiver</a:t>
            </a:r>
          </a:p>
        </p:txBody>
      </p:sp>
      <p:sp>
        <p:nvSpPr>
          <p:cNvPr id="12293" name="Text Box 6"/>
          <p:cNvSpPr txBox="1">
            <a:spLocks noChangeArrowheads="1"/>
          </p:cNvSpPr>
          <p:nvPr/>
        </p:nvSpPr>
        <p:spPr bwMode="auto">
          <a:xfrm>
            <a:off x="381000" y="1600200"/>
            <a:ext cx="4572000" cy="4852988"/>
          </a:xfrm>
          <a:prstGeom prst="rect">
            <a:avLst/>
          </a:prstGeom>
          <a:noFill/>
          <a:ln w="9525">
            <a:noFill/>
            <a:miter lim="800000"/>
            <a:headEnd/>
            <a:tailEnd/>
          </a:ln>
        </p:spPr>
        <p:txBody>
          <a:bodyPr>
            <a:spAutoFit/>
          </a:bodyPr>
          <a:lstStyle/>
          <a:p>
            <a:pPr marL="342900" indent="-342900" algn="l">
              <a:spcBef>
                <a:spcPct val="50000"/>
              </a:spcBef>
              <a:buFontTx/>
              <a:buAutoNum type="arabicPeriod"/>
            </a:pPr>
            <a:r>
              <a:rPr lang="en-US" sz="2800" b="1" dirty="0" smtClean="0"/>
              <a:t>No </a:t>
            </a:r>
            <a:r>
              <a:rPr lang="en-US" sz="2800" b="1" dirty="0"/>
              <a:t>other gods.</a:t>
            </a:r>
          </a:p>
          <a:p>
            <a:pPr marL="342900" indent="-342900" algn="l">
              <a:spcBef>
                <a:spcPct val="50000"/>
              </a:spcBef>
              <a:buFontTx/>
              <a:buAutoNum type="arabicPeriod"/>
            </a:pPr>
            <a:r>
              <a:rPr lang="en-US" sz="2800" b="1" dirty="0"/>
              <a:t>No worshipping idols or images.</a:t>
            </a:r>
          </a:p>
          <a:p>
            <a:pPr marL="342900" indent="-342900" algn="l">
              <a:spcBef>
                <a:spcPct val="50000"/>
              </a:spcBef>
              <a:buFontTx/>
              <a:buAutoNum type="arabicPeriod"/>
            </a:pPr>
            <a:r>
              <a:rPr lang="en-US" sz="2800" b="1" dirty="0"/>
              <a:t> Do not take the Lord’s name in vain.</a:t>
            </a:r>
          </a:p>
          <a:p>
            <a:pPr marL="342900" indent="-342900" algn="l">
              <a:spcBef>
                <a:spcPct val="50000"/>
              </a:spcBef>
              <a:buFontTx/>
              <a:buAutoNum type="arabicPeriod"/>
            </a:pPr>
            <a:r>
              <a:rPr lang="en-US" sz="2800" b="1" dirty="0"/>
              <a:t>Remember the Sabbath and keep it holy.</a:t>
            </a:r>
          </a:p>
          <a:p>
            <a:pPr marL="342900" indent="-342900" algn="l">
              <a:spcBef>
                <a:spcPct val="50000"/>
              </a:spcBef>
              <a:buFontTx/>
              <a:buAutoNum type="arabicPeriod"/>
            </a:pPr>
            <a:r>
              <a:rPr lang="en-US" sz="2800" b="1" dirty="0"/>
              <a:t>Honor your father and mother.</a:t>
            </a:r>
          </a:p>
        </p:txBody>
      </p:sp>
      <p:pic>
        <p:nvPicPr>
          <p:cNvPr id="12294" name="Picture 9" descr="MCBD09138_0000[1]"/>
          <p:cNvPicPr>
            <a:picLocks noChangeAspect="1" noChangeArrowheads="1"/>
          </p:cNvPicPr>
          <p:nvPr/>
        </p:nvPicPr>
        <p:blipFill>
          <a:blip r:embed="rId4" cstate="print"/>
          <a:srcRect/>
          <a:stretch>
            <a:fillRect/>
          </a:stretch>
        </p:blipFill>
        <p:spPr bwMode="auto">
          <a:xfrm>
            <a:off x="6172200" y="5181600"/>
            <a:ext cx="1068300" cy="1676400"/>
          </a:xfrm>
          <a:prstGeom prst="rect">
            <a:avLst/>
          </a:prstGeom>
          <a:noFill/>
          <a:ln w="9525">
            <a:noFill/>
            <a:miter lim="800000"/>
            <a:headEnd/>
            <a:tailEnd/>
          </a:ln>
        </p:spPr>
      </p:pic>
      <p:sp>
        <p:nvSpPr>
          <p:cNvPr id="7" name="Text Box 5"/>
          <p:cNvSpPr txBox="1">
            <a:spLocks noChangeArrowheads="1"/>
          </p:cNvSpPr>
          <p:nvPr/>
        </p:nvSpPr>
        <p:spPr bwMode="auto">
          <a:xfrm>
            <a:off x="4800600" y="1752600"/>
            <a:ext cx="4038600" cy="4278094"/>
          </a:xfrm>
          <a:prstGeom prst="rect">
            <a:avLst/>
          </a:prstGeom>
          <a:noFill/>
          <a:ln w="9525">
            <a:noFill/>
            <a:miter lim="800000"/>
            <a:headEnd/>
            <a:tailEnd/>
          </a:ln>
        </p:spPr>
        <p:txBody>
          <a:bodyPr>
            <a:spAutoFit/>
          </a:bodyPr>
          <a:lstStyle/>
          <a:p>
            <a:pPr marL="342900" indent="-342900" algn="l">
              <a:spcBef>
                <a:spcPct val="50000"/>
              </a:spcBef>
            </a:pPr>
            <a:r>
              <a:rPr lang="en-US" sz="2800" b="1" dirty="0"/>
              <a:t>6.   You shall not murder.</a:t>
            </a:r>
          </a:p>
          <a:p>
            <a:pPr marL="342900" indent="-342900" algn="l">
              <a:spcBef>
                <a:spcPct val="50000"/>
              </a:spcBef>
            </a:pPr>
            <a:r>
              <a:rPr lang="en-US" sz="2800" b="1" dirty="0"/>
              <a:t>7. No adultery</a:t>
            </a:r>
          </a:p>
          <a:p>
            <a:pPr marL="342900" indent="-342900" algn="l">
              <a:spcBef>
                <a:spcPct val="50000"/>
              </a:spcBef>
            </a:pPr>
            <a:r>
              <a:rPr lang="en-US" sz="2800" b="1" dirty="0"/>
              <a:t>8. You shall not steal.</a:t>
            </a:r>
          </a:p>
          <a:p>
            <a:pPr marL="342900" indent="-342900" algn="l">
              <a:spcBef>
                <a:spcPct val="50000"/>
              </a:spcBef>
            </a:pPr>
            <a:r>
              <a:rPr lang="en-US" sz="2800" b="1" dirty="0"/>
              <a:t>9. No false testimony against your neighbor.</a:t>
            </a:r>
          </a:p>
          <a:p>
            <a:pPr marL="342900" indent="-342900" algn="l">
              <a:spcBef>
                <a:spcPct val="50000"/>
              </a:spcBef>
            </a:pPr>
            <a:r>
              <a:rPr lang="en-US" sz="2800" b="1" dirty="0"/>
              <a:t>10.  You shall not covet.</a:t>
            </a:r>
          </a:p>
          <a:p>
            <a:pPr marL="342900" indent="-342900" algn="r">
              <a:spcBef>
                <a:spcPct val="50000"/>
              </a:spcBef>
              <a:buFontTx/>
              <a:buChar char="•"/>
            </a:pPr>
            <a:endParaRPr lang="en-US" sz="3200" b="1" dirty="0"/>
          </a:p>
        </p:txBody>
      </p:sp>
      <p:pic>
        <p:nvPicPr>
          <p:cNvPr id="8" name="Picture 2" descr="MCj04173420000[1]"/>
          <p:cNvPicPr>
            <a:picLocks noChangeAspect="1" noChangeArrowheads="1"/>
          </p:cNvPicPr>
          <p:nvPr/>
        </p:nvPicPr>
        <p:blipFill>
          <a:blip r:embed="rId3" cstate="print"/>
          <a:srcRect/>
          <a:stretch>
            <a:fillRect/>
          </a:stretch>
        </p:blipFill>
        <p:spPr bwMode="auto">
          <a:xfrm flipH="1">
            <a:off x="7467600" y="304800"/>
            <a:ext cx="1431925" cy="1279525"/>
          </a:xfrm>
          <a:prstGeom prst="rect">
            <a:avLst/>
          </a:prstGeom>
          <a:noFill/>
          <a:ln w="9525">
            <a:noFill/>
            <a:miter lim="800000"/>
            <a:headEnd/>
            <a:tailEnd/>
          </a:ln>
        </p:spPr>
      </p:pic>
      <p:pic>
        <p:nvPicPr>
          <p:cNvPr id="9" name="Picture 8" descr="line with silver scroll.gif"/>
          <p:cNvPicPr>
            <a:picLocks noChangeAspect="1"/>
          </p:cNvPicPr>
          <p:nvPr/>
        </p:nvPicPr>
        <p:blipFill>
          <a:blip r:embed="rId5" cstate="print"/>
          <a:stretch>
            <a:fillRect/>
          </a:stretch>
        </p:blipFill>
        <p:spPr>
          <a:xfrm flipV="1">
            <a:off x="2438400" y="1295400"/>
            <a:ext cx="4739640" cy="24685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397000"/>
          <a:ext cx="64770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191006" y="0"/>
            <a:ext cx="4819393" cy="1175706"/>
          </a:xfrm>
          <a:prstGeom prst="rect">
            <a:avLst/>
          </a:prstGeom>
        </p:spPr>
        <p:txBody>
          <a:bodyPr wrap="square">
            <a:spAutoFit/>
          </a:bodyPr>
          <a:lstStyle/>
          <a:p>
            <a:pPr algn="ctr">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Connections to America’s </a:t>
            </a:r>
          </a:p>
          <a:p>
            <a:pPr algn="ctr">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Legal Traditions</a:t>
            </a:r>
          </a:p>
        </p:txBody>
      </p:sp>
      <p:cxnSp>
        <p:nvCxnSpPr>
          <p:cNvPr id="4" name="Straight Connector 3"/>
          <p:cNvCxnSpPr/>
          <p:nvPr/>
        </p:nvCxnSpPr>
        <p:spPr>
          <a:xfrm>
            <a:off x="2286000" y="1295400"/>
            <a:ext cx="44958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5365" name="Picture 4" descr="C:\Program Files\Microsoft Office\Media\CntCD1\Animated\j0303430.gif"/>
          <p:cNvPicPr>
            <a:picLocks noChangeAspect="1" noChangeArrowheads="1" noCrop="1"/>
          </p:cNvPicPr>
          <p:nvPr/>
        </p:nvPicPr>
        <p:blipFill>
          <a:blip r:embed="rId6" cstate="print"/>
          <a:srcRect/>
          <a:stretch>
            <a:fillRect/>
          </a:stretch>
        </p:blipFill>
        <p:spPr bwMode="auto">
          <a:xfrm>
            <a:off x="0" y="3971925"/>
            <a:ext cx="1905000" cy="2886075"/>
          </a:xfrm>
          <a:prstGeom prst="rect">
            <a:avLst/>
          </a:prstGeom>
          <a:noFill/>
          <a:ln w="9525">
            <a:noFill/>
            <a:miter lim="800000"/>
            <a:headEnd/>
            <a:tailEnd/>
          </a:ln>
        </p:spPr>
      </p:pic>
      <p:pic>
        <p:nvPicPr>
          <p:cNvPr id="15366" name="Picture 5" descr="C:\Program Files\Microsoft Office\Media\CntCD1\ClipArt2\j0229631.wmf"/>
          <p:cNvPicPr>
            <a:picLocks noChangeAspect="1" noChangeArrowheads="1"/>
          </p:cNvPicPr>
          <p:nvPr/>
        </p:nvPicPr>
        <p:blipFill>
          <a:blip r:embed="rId7" cstate="print"/>
          <a:srcRect/>
          <a:stretch>
            <a:fillRect/>
          </a:stretch>
        </p:blipFill>
        <p:spPr bwMode="auto">
          <a:xfrm>
            <a:off x="304800" y="228600"/>
            <a:ext cx="1219200" cy="1063625"/>
          </a:xfrm>
          <a:prstGeom prst="rect">
            <a:avLst/>
          </a:prstGeom>
          <a:noFill/>
          <a:ln w="9525">
            <a:noFill/>
            <a:miter lim="800000"/>
            <a:headEnd/>
            <a:tailEnd/>
          </a:ln>
        </p:spPr>
      </p:pic>
      <p:pic>
        <p:nvPicPr>
          <p:cNvPr id="15367" name="Picture 7" descr="C:\Program Files\Microsoft Office\Media\CntCD1\ClipArt6\j0297475.wmf"/>
          <p:cNvPicPr>
            <a:picLocks noChangeAspect="1" noChangeArrowheads="1"/>
          </p:cNvPicPr>
          <p:nvPr/>
        </p:nvPicPr>
        <p:blipFill>
          <a:blip r:embed="rId8" cstate="print"/>
          <a:srcRect/>
          <a:stretch>
            <a:fillRect/>
          </a:stretch>
        </p:blipFill>
        <p:spPr bwMode="auto">
          <a:xfrm>
            <a:off x="7239000" y="228600"/>
            <a:ext cx="1614488" cy="1833563"/>
          </a:xfrm>
          <a:prstGeom prst="rect">
            <a:avLst/>
          </a:prstGeom>
          <a:noFill/>
          <a:ln w="9525">
            <a:noFill/>
            <a:miter lim="800000"/>
            <a:headEnd/>
            <a:tailEnd/>
          </a:ln>
        </p:spPr>
      </p:pic>
      <p:pic>
        <p:nvPicPr>
          <p:cNvPr id="15368" name="Picture 8" descr="C:\Program Files\Microsoft Office\Media\CntCD1\ClipArt4\j0250073.wmf"/>
          <p:cNvPicPr>
            <a:picLocks noChangeAspect="1" noChangeArrowheads="1"/>
          </p:cNvPicPr>
          <p:nvPr/>
        </p:nvPicPr>
        <p:blipFill>
          <a:blip r:embed="rId9" cstate="print"/>
          <a:srcRect/>
          <a:stretch>
            <a:fillRect/>
          </a:stretch>
        </p:blipFill>
        <p:spPr bwMode="auto">
          <a:xfrm>
            <a:off x="6096000" y="4953000"/>
            <a:ext cx="892175" cy="890588"/>
          </a:xfrm>
          <a:prstGeom prst="rect">
            <a:avLst/>
          </a:prstGeom>
          <a:noFill/>
          <a:ln w="9525">
            <a:noFill/>
            <a:miter lim="800000"/>
            <a:headEnd/>
            <a:tailEnd/>
          </a:ln>
        </p:spPr>
      </p:pic>
      <p:pic>
        <p:nvPicPr>
          <p:cNvPr id="15369" name="Picture 10" descr="C:\Documents and Settings\awilson\Local Settings\Temporary Internet Files\Content.IE5\TKR9U8C2\MP900305711[1].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696200" y="5181600"/>
            <a:ext cx="1077913" cy="1143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228600" y="381000"/>
            <a:ext cx="8686800" cy="1219200"/>
          </a:xfrm>
          <a:prstGeom prst="rect">
            <a:avLst/>
          </a:prstGeom>
        </p:spPr>
        <p:txBody>
          <a:bodyPr wrap="none" fromWordArt="1">
            <a:prstTxWarp prst="textPlain">
              <a:avLst>
                <a:gd name="adj" fmla="val 50000"/>
              </a:avLst>
            </a:prstTxWarp>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Links to the American Legal System</a:t>
            </a:r>
          </a:p>
        </p:txBody>
      </p:sp>
      <p:sp>
        <p:nvSpPr>
          <p:cNvPr id="16387" name="Text Box 7"/>
          <p:cNvSpPr txBox="1">
            <a:spLocks noChangeArrowheads="1"/>
          </p:cNvSpPr>
          <p:nvPr/>
        </p:nvSpPr>
        <p:spPr bwMode="auto">
          <a:xfrm>
            <a:off x="4343400" y="1905000"/>
            <a:ext cx="4800600" cy="4278313"/>
          </a:xfrm>
          <a:prstGeom prst="rect">
            <a:avLst/>
          </a:prstGeom>
          <a:noFill/>
          <a:ln w="9525">
            <a:noFill/>
            <a:miter lim="800000"/>
            <a:headEnd/>
            <a:tailEnd/>
          </a:ln>
        </p:spPr>
        <p:txBody>
          <a:bodyPr>
            <a:spAutoFit/>
          </a:bodyPr>
          <a:lstStyle/>
          <a:p>
            <a:pPr>
              <a:spcBef>
                <a:spcPct val="50000"/>
              </a:spcBef>
              <a:buFontTx/>
              <a:buChar char="•"/>
            </a:pPr>
            <a:r>
              <a:rPr lang="en-US" sz="3200" b="1" dirty="0"/>
              <a:t>Mosaic law had </a:t>
            </a:r>
            <a:r>
              <a:rPr lang="en-US" sz="3200" b="1" u="sng" dirty="0"/>
              <a:t>procedures</a:t>
            </a:r>
            <a:r>
              <a:rPr lang="en-US" sz="3200" b="1" dirty="0"/>
              <a:t> to be followed as the </a:t>
            </a:r>
            <a:r>
              <a:rPr lang="en-US" sz="3200" b="1" u="sng" dirty="0"/>
              <a:t>law</a:t>
            </a:r>
            <a:r>
              <a:rPr lang="en-US" sz="3200" b="1" dirty="0"/>
              <a:t> was </a:t>
            </a:r>
            <a:r>
              <a:rPr lang="en-US" sz="3200" b="1" u="sng" dirty="0"/>
              <a:t>applied</a:t>
            </a:r>
            <a:r>
              <a:rPr lang="en-US" sz="3200" b="1" dirty="0"/>
              <a:t> and </a:t>
            </a:r>
            <a:r>
              <a:rPr lang="en-US" sz="3200" b="1" u="sng" dirty="0"/>
              <a:t>enforced</a:t>
            </a:r>
            <a:r>
              <a:rPr lang="en-US" sz="3200" b="1" dirty="0"/>
              <a:t>.</a:t>
            </a:r>
          </a:p>
          <a:p>
            <a:pPr>
              <a:spcBef>
                <a:spcPct val="50000"/>
              </a:spcBef>
              <a:buFontTx/>
              <a:buChar char="•"/>
            </a:pPr>
            <a:r>
              <a:rPr lang="en-US" sz="3200" b="1" dirty="0"/>
              <a:t>“</a:t>
            </a:r>
            <a:r>
              <a:rPr lang="en-US" sz="3200" b="1" u="sng" dirty="0"/>
              <a:t>Due Process</a:t>
            </a:r>
            <a:r>
              <a:rPr lang="en-US" sz="3200" b="1" dirty="0"/>
              <a:t>”  or </a:t>
            </a:r>
            <a:r>
              <a:rPr lang="en-US" sz="3200" b="1" u="sng" dirty="0"/>
              <a:t>procedural laws </a:t>
            </a:r>
            <a:r>
              <a:rPr lang="en-US" sz="3200" b="1" dirty="0"/>
              <a:t>are a </a:t>
            </a:r>
            <a:r>
              <a:rPr lang="en-US" sz="3200" b="1" u="sng" dirty="0"/>
              <a:t>key</a:t>
            </a:r>
            <a:r>
              <a:rPr lang="en-US" sz="3200" b="1" dirty="0"/>
              <a:t> part of the </a:t>
            </a:r>
            <a:r>
              <a:rPr lang="en-US" sz="3200" b="1" u="sng" dirty="0"/>
              <a:t>American</a:t>
            </a:r>
            <a:r>
              <a:rPr lang="en-US" sz="3200" b="1" dirty="0"/>
              <a:t> </a:t>
            </a:r>
            <a:r>
              <a:rPr lang="en-US" sz="3200" b="1" u="sng" dirty="0"/>
              <a:t>legal</a:t>
            </a:r>
            <a:r>
              <a:rPr lang="en-US" sz="3200" b="1" dirty="0"/>
              <a:t> </a:t>
            </a:r>
            <a:r>
              <a:rPr lang="en-US" sz="3200" b="1" u="sng" dirty="0"/>
              <a:t>system</a:t>
            </a:r>
            <a:r>
              <a:rPr lang="en-US" sz="3200" b="1" dirty="0"/>
              <a:t>.</a:t>
            </a:r>
          </a:p>
        </p:txBody>
      </p:sp>
      <p:pic>
        <p:nvPicPr>
          <p:cNvPr id="16389" name="Picture 6" descr="http://3.bp.blogspot.com/-3EFkRtnKjhw/TcDHo4aJ0vI/AAAAAAAAC0I/faUjGnD7sQY/s1600/United-States-Supreme-Court.jpg"/>
          <p:cNvPicPr>
            <a:picLocks noChangeAspect="1" noChangeArrowheads="1"/>
          </p:cNvPicPr>
          <p:nvPr/>
        </p:nvPicPr>
        <p:blipFill>
          <a:blip r:embed="rId3" cstate="print"/>
          <a:srcRect l="9953" r="14153"/>
          <a:stretch>
            <a:fillRect/>
          </a:stretch>
        </p:blipFill>
        <p:spPr bwMode="auto">
          <a:xfrm>
            <a:off x="304800" y="1981200"/>
            <a:ext cx="3962400" cy="3873500"/>
          </a:xfrm>
          <a:prstGeom prst="rect">
            <a:avLst/>
          </a:prstGeom>
          <a:noFill/>
          <a:ln w="38100">
            <a:solidFill>
              <a:schemeClr val="tx1"/>
            </a:solidFill>
            <a:miter lim="800000"/>
            <a:headEnd/>
            <a:tailEnd/>
          </a:ln>
        </p:spPr>
      </p:pic>
      <p:sp>
        <p:nvSpPr>
          <p:cNvPr id="16390" name="TextBox 5"/>
          <p:cNvSpPr txBox="1">
            <a:spLocks noChangeArrowheads="1"/>
          </p:cNvSpPr>
          <p:nvPr/>
        </p:nvSpPr>
        <p:spPr bwMode="auto">
          <a:xfrm>
            <a:off x="609600" y="6019800"/>
            <a:ext cx="3429000" cy="646113"/>
          </a:xfrm>
          <a:prstGeom prst="rect">
            <a:avLst/>
          </a:prstGeom>
          <a:noFill/>
          <a:ln w="9525">
            <a:noFill/>
            <a:miter lim="800000"/>
            <a:headEnd/>
            <a:tailEnd/>
          </a:ln>
        </p:spPr>
        <p:txBody>
          <a:bodyPr>
            <a:spAutoFit/>
          </a:bodyPr>
          <a:lstStyle/>
          <a:p>
            <a:pPr algn="ctr"/>
            <a:r>
              <a:rPr lang="en-US" b="1" i="1"/>
              <a:t>The U.S. Supreme Court above</a:t>
            </a:r>
          </a:p>
        </p:txBody>
      </p:sp>
      <p:pic>
        <p:nvPicPr>
          <p:cNvPr id="7" name="Picture 6" descr="line with silver scroll.gif"/>
          <p:cNvPicPr>
            <a:picLocks noChangeAspect="1"/>
          </p:cNvPicPr>
          <p:nvPr/>
        </p:nvPicPr>
        <p:blipFill>
          <a:blip r:embed="rId4" cstate="print"/>
          <a:stretch>
            <a:fillRect/>
          </a:stretch>
        </p:blipFill>
        <p:spPr>
          <a:xfrm>
            <a:off x="1143000" y="1524000"/>
            <a:ext cx="6339840" cy="330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5"/>
          <p:cNvSpPr txBox="1">
            <a:spLocks noChangeArrowheads="1"/>
          </p:cNvSpPr>
          <p:nvPr/>
        </p:nvSpPr>
        <p:spPr bwMode="auto">
          <a:xfrm>
            <a:off x="609600" y="304800"/>
            <a:ext cx="7924800" cy="923330"/>
          </a:xfrm>
          <a:prstGeom prst="rect">
            <a:avLst/>
          </a:prstGeom>
          <a:noFill/>
          <a:ln w="9525">
            <a:noFill/>
            <a:miter lim="800000"/>
            <a:headEnd/>
            <a:tailEnd/>
          </a:ln>
        </p:spPr>
        <p:txBody>
          <a:bodyPr wrap="square">
            <a:spAutoFit/>
          </a:bodyPr>
          <a:lstStyle/>
          <a:p>
            <a:pPr>
              <a:spcBef>
                <a:spcPct val="50000"/>
              </a:spcBef>
            </a:pP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Emperor Justinian </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5843" name="Rectangle 3"/>
          <p:cNvSpPr>
            <a:spLocks noChangeArrowheads="1"/>
          </p:cNvSpPr>
          <p:nvPr/>
        </p:nvSpPr>
        <p:spPr bwMode="auto">
          <a:xfrm>
            <a:off x="457200" y="1752600"/>
            <a:ext cx="45720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spcBef>
                <a:spcPct val="50000"/>
              </a:spcBef>
              <a:buFont typeface="Arial" pitchFamily="34" charset="0"/>
              <a:buChar char="•"/>
            </a:pPr>
            <a:r>
              <a:rPr lang="en-US" sz="3200" b="1" dirty="0" smtClean="0">
                <a:cs typeface="Times New Roman" pitchFamily="18" charset="0"/>
              </a:rPr>
              <a:t>Justinian tried to </a:t>
            </a:r>
            <a:r>
              <a:rPr lang="en-US" sz="3200" b="1" u="sng" dirty="0" smtClean="0">
                <a:cs typeface="Times New Roman" pitchFamily="18" charset="0"/>
              </a:rPr>
              <a:t>re-conquer</a:t>
            </a:r>
            <a:r>
              <a:rPr lang="en-US" sz="3200" b="1" dirty="0" smtClean="0">
                <a:cs typeface="Times New Roman" pitchFamily="18" charset="0"/>
              </a:rPr>
              <a:t> the Western Empire of Rome. He oversaw the building of </a:t>
            </a:r>
            <a:r>
              <a:rPr lang="en-US" sz="3200" b="1" i="1" u="sng" dirty="0" err="1" smtClean="0">
                <a:cs typeface="Times New Roman" pitchFamily="18" charset="0"/>
              </a:rPr>
              <a:t>Hagia</a:t>
            </a:r>
            <a:r>
              <a:rPr lang="en-US" sz="3200" b="1" i="1" u="sng" dirty="0" smtClean="0">
                <a:cs typeface="Times New Roman" pitchFamily="18" charset="0"/>
              </a:rPr>
              <a:t> Sophia</a:t>
            </a:r>
            <a:r>
              <a:rPr lang="en-US" sz="3200" b="1" dirty="0" smtClean="0">
                <a:cs typeface="Times New Roman" pitchFamily="18" charset="0"/>
              </a:rPr>
              <a:t>.</a:t>
            </a:r>
          </a:p>
          <a:p>
            <a:pPr algn="l">
              <a:spcBef>
                <a:spcPct val="50000"/>
              </a:spcBef>
              <a:buFont typeface="Arial" pitchFamily="34" charset="0"/>
              <a:buChar char="•"/>
            </a:pPr>
            <a:r>
              <a:rPr lang="en-US" sz="3200" b="1" dirty="0" smtClean="0">
                <a:cs typeface="Times New Roman" pitchFamily="18" charset="0"/>
              </a:rPr>
              <a:t>He is </a:t>
            </a:r>
            <a:r>
              <a:rPr lang="en-US" sz="3200" b="1" u="sng" dirty="0" smtClean="0">
                <a:cs typeface="Times New Roman" pitchFamily="18" charset="0"/>
              </a:rPr>
              <a:t>best remembered</a:t>
            </a:r>
            <a:r>
              <a:rPr lang="en-US" sz="3200" b="1" dirty="0" smtClean="0">
                <a:cs typeface="Times New Roman" pitchFamily="18" charset="0"/>
              </a:rPr>
              <a:t> for his code of laws called </a:t>
            </a:r>
            <a:r>
              <a:rPr lang="en-US" sz="3200" b="1" i="1" u="sng" dirty="0" smtClean="0">
                <a:cs typeface="Times New Roman" pitchFamily="18" charset="0"/>
              </a:rPr>
              <a:t>Justinian’s Code</a:t>
            </a:r>
            <a:r>
              <a:rPr lang="en-US" sz="3200" b="1" dirty="0" smtClean="0">
                <a:cs typeface="Times New Roman" pitchFamily="18" charset="0"/>
              </a:rPr>
              <a:t>.</a:t>
            </a:r>
            <a:endParaRPr lang="en-US" sz="4800" dirty="0">
              <a:cs typeface="Times New Roman" pitchFamily="18" charset="0"/>
            </a:endParaRPr>
          </a:p>
        </p:txBody>
      </p:sp>
      <p:pic>
        <p:nvPicPr>
          <p:cNvPr id="5" name="Picture 4" descr="line with silver scroll.gif"/>
          <p:cNvPicPr>
            <a:picLocks noChangeAspect="1"/>
          </p:cNvPicPr>
          <p:nvPr/>
        </p:nvPicPr>
        <p:blipFill>
          <a:blip r:embed="rId3" cstate="print"/>
          <a:stretch>
            <a:fillRect/>
          </a:stretch>
        </p:blipFill>
        <p:spPr>
          <a:xfrm>
            <a:off x="1371600" y="1219200"/>
            <a:ext cx="6339840" cy="330200"/>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5334000" y="1752600"/>
            <a:ext cx="3167064"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029200" y="6172200"/>
            <a:ext cx="3733800" cy="400110"/>
          </a:xfrm>
          <a:prstGeom prst="rect">
            <a:avLst/>
          </a:prstGeom>
          <a:noFill/>
        </p:spPr>
        <p:txBody>
          <a:bodyPr wrap="square" rtlCol="0">
            <a:spAutoFit/>
          </a:bodyPr>
          <a:lstStyle/>
          <a:p>
            <a:pPr algn="ctr"/>
            <a:r>
              <a:rPr lang="en-US" sz="2000" b="1" i="1" dirty="0" smtClean="0">
                <a:solidFill>
                  <a:srgbClr val="472400"/>
                </a:solidFill>
                <a:latin typeface="Times New Roman" pitchFamily="18" charset="0"/>
                <a:cs typeface="Times New Roman" pitchFamily="18" charset="0"/>
              </a:rPr>
              <a:t>Mosaic of Emperor Justinian.</a:t>
            </a:r>
            <a:endParaRPr lang="en-US" sz="2000" b="1" i="1" dirty="0">
              <a:solidFill>
                <a:srgbClr val="4724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5"/>
          <p:cNvSpPr txBox="1">
            <a:spLocks noChangeArrowheads="1"/>
          </p:cNvSpPr>
          <p:nvPr/>
        </p:nvSpPr>
        <p:spPr bwMode="auto">
          <a:xfrm>
            <a:off x="609600" y="304800"/>
            <a:ext cx="7924800" cy="923330"/>
          </a:xfrm>
          <a:prstGeom prst="rect">
            <a:avLst/>
          </a:prstGeom>
          <a:noFill/>
          <a:ln w="9525">
            <a:noFill/>
            <a:miter lim="800000"/>
            <a:headEnd/>
            <a:tailEnd/>
          </a:ln>
        </p:spPr>
        <p:txBody>
          <a:bodyPr wrap="square">
            <a:spAutoFit/>
          </a:bodyPr>
          <a:lstStyle/>
          <a:p>
            <a:pPr>
              <a:spcBef>
                <a:spcPct val="50000"/>
              </a:spcBef>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Justinian’s Code of Laws</a:t>
            </a:r>
          </a:p>
        </p:txBody>
      </p:sp>
      <p:sp>
        <p:nvSpPr>
          <p:cNvPr id="35843" name="Rectangle 3"/>
          <p:cNvSpPr>
            <a:spLocks noChangeArrowheads="1"/>
          </p:cNvSpPr>
          <p:nvPr/>
        </p:nvSpPr>
        <p:spPr bwMode="auto">
          <a:xfrm>
            <a:off x="685800" y="1752600"/>
            <a:ext cx="7772400" cy="48474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Justinian set up a panel of 10 legal experts, who brought together over 400 years worth of Roman laws and traditions into one single, uniform book of laws and commentaries known as </a:t>
            </a:r>
            <a:r>
              <a:rPr kumimoji="0" lang="en-US" altLang="ja-JP" sz="1800" b="1" i="1" u="none" strike="noStrike" cap="none" normalizeH="0" baseline="0" dirty="0" smtClean="0">
                <a:ln>
                  <a:noFill/>
                </a:ln>
                <a:effectLst/>
                <a:latin typeface="Times New Roman" pitchFamily="18" charset="0"/>
                <a:ea typeface="ＭＳ Ｐゴシック" pitchFamily="34" charset="-128"/>
                <a:cs typeface="Times New Roman" pitchFamily="18" charset="0"/>
              </a:rPr>
              <a:t>Justinian's Code</a:t>
            </a: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 </a:t>
            </a:r>
            <a:endParaRPr kumimoji="0" lang="en-US" altLang="ja-JP" sz="1050" b="1" i="0" u="none" strike="noStrike" cap="none" normalizeH="0" baseline="0" dirty="0" smtClean="0">
              <a:ln>
                <a:noFill/>
              </a:ln>
              <a:effectLst/>
              <a:latin typeface="Times New Roman" pitchFamily="18" charset="0"/>
              <a:ea typeface="ＭＳ Ｐゴシック"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Justinian's Code contained 4 separate works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50" b="1" i="0" u="none" strike="noStrike" cap="none" normalizeH="0" baseline="0" dirty="0" smtClean="0">
              <a:ln>
                <a:noFill/>
              </a:ln>
              <a:effectLst/>
              <a:latin typeface="Times New Roman" pitchFamily="18" charset="0"/>
              <a:ea typeface="ＭＳ Ｐゴシック"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800" b="1" i="0" u="sng" strike="noStrike" cap="none" normalizeH="0" baseline="0" dirty="0" smtClean="0">
                <a:ln>
                  <a:noFill/>
                </a:ln>
                <a:effectLst/>
                <a:latin typeface="Times New Roman" pitchFamily="18" charset="0"/>
                <a:ea typeface="ＭＳ Ｐゴシック" pitchFamily="34" charset="-128"/>
                <a:cs typeface="Times New Roman" pitchFamily="18" charset="0"/>
              </a:rPr>
              <a:t>The </a:t>
            </a:r>
            <a:r>
              <a:rPr kumimoji="0" lang="en-US" altLang="ja-JP" sz="1800" b="1" i="1" u="sng" strike="noStrike" cap="none" normalizeH="0" baseline="0" dirty="0" smtClean="0">
                <a:ln>
                  <a:noFill/>
                </a:ln>
                <a:effectLst/>
                <a:latin typeface="Times New Roman" pitchFamily="18" charset="0"/>
                <a:ea typeface="ＭＳ Ｐゴシック" pitchFamily="34" charset="-128"/>
                <a:cs typeface="Times New Roman" pitchFamily="18" charset="0"/>
              </a:rPr>
              <a:t>Code</a:t>
            </a:r>
            <a:r>
              <a:rPr kumimoji="0" lang="en-US" altLang="ja-JP" sz="1800" b="1" i="0" u="sng" strike="noStrike" cap="none" normalizeH="0" baseline="0" dirty="0" smtClean="0">
                <a:ln>
                  <a:noFill/>
                </a:ln>
                <a:effectLst/>
                <a:latin typeface="Times New Roman" pitchFamily="18" charset="0"/>
                <a:ea typeface="ＭＳ Ｐゴシック" pitchFamily="34" charset="-128"/>
                <a:cs typeface="Times New Roman" pitchFamily="18" charset="0"/>
              </a:rPr>
              <a:t> </a:t>
            </a: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 which contained 5,000 Roman laws the Byzantines still found relevant and useful.</a:t>
            </a:r>
            <a:endParaRPr kumimoji="0" lang="en-US" altLang="ja-JP" sz="1050" b="1" i="0" u="none" strike="noStrike" cap="none" normalizeH="0" baseline="0" dirty="0" smtClean="0">
              <a:ln>
                <a:noFill/>
              </a:ln>
              <a:effectLst/>
              <a:latin typeface="Times New Roman" pitchFamily="18" charset="0"/>
              <a:ea typeface="ＭＳ Ｐゴシック"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800" b="1" i="0" u="sng" strike="noStrike" cap="none" normalizeH="0" baseline="0" dirty="0" smtClean="0">
                <a:ln>
                  <a:noFill/>
                </a:ln>
                <a:effectLst/>
                <a:latin typeface="Times New Roman" pitchFamily="18" charset="0"/>
                <a:ea typeface="ＭＳ Ｐゴシック" pitchFamily="34" charset="-128"/>
                <a:cs typeface="Times New Roman" pitchFamily="18" charset="0"/>
              </a:rPr>
              <a:t>The </a:t>
            </a:r>
            <a:r>
              <a:rPr kumimoji="0" lang="en-US" altLang="ja-JP" sz="1800" b="1" i="1" u="sng" strike="noStrike" cap="none" normalizeH="0" baseline="0" dirty="0" smtClean="0">
                <a:ln>
                  <a:noFill/>
                </a:ln>
                <a:effectLst/>
                <a:latin typeface="Times New Roman" pitchFamily="18" charset="0"/>
                <a:ea typeface="ＭＳ Ｐゴシック" pitchFamily="34" charset="-128"/>
                <a:cs typeface="Times New Roman" pitchFamily="18" charset="0"/>
              </a:rPr>
              <a:t>Digest </a:t>
            </a: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 which quoted and summarized the opinions of Rome's greatest legal minds. It served as a useful guide for judges deciding a case.</a:t>
            </a:r>
            <a:endParaRPr kumimoji="0" lang="en-US" altLang="ja-JP" sz="1050" b="1" i="0" u="none" strike="noStrike" cap="none" normalizeH="0" baseline="0" dirty="0" smtClean="0">
              <a:ln>
                <a:noFill/>
              </a:ln>
              <a:effectLst/>
              <a:latin typeface="Times New Roman" pitchFamily="18" charset="0"/>
              <a:ea typeface="ＭＳ Ｐゴシック"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800" b="1" i="0" u="sng" strike="noStrike" cap="none" normalizeH="0" baseline="0" dirty="0" smtClean="0">
                <a:ln>
                  <a:noFill/>
                </a:ln>
                <a:effectLst/>
                <a:latin typeface="Times New Roman" pitchFamily="18" charset="0"/>
                <a:ea typeface="ＭＳ Ｐゴシック" pitchFamily="34" charset="-128"/>
                <a:cs typeface="Times New Roman" pitchFamily="18" charset="0"/>
              </a:rPr>
              <a:t>The </a:t>
            </a:r>
            <a:r>
              <a:rPr kumimoji="0" lang="en-US" altLang="ja-JP" sz="1800" b="1" i="1" u="sng" strike="noStrike" cap="none" normalizeH="0" baseline="0" dirty="0" smtClean="0">
                <a:ln>
                  <a:noFill/>
                </a:ln>
                <a:effectLst/>
                <a:latin typeface="Times New Roman" pitchFamily="18" charset="0"/>
                <a:ea typeface="ＭＳ Ｐゴシック" pitchFamily="34" charset="-128"/>
                <a:cs typeface="Times New Roman" pitchFamily="18" charset="0"/>
              </a:rPr>
              <a:t>Institutes</a:t>
            </a: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 - a textbook that taught law students how to use the laws.</a:t>
            </a:r>
            <a:endParaRPr kumimoji="0" lang="en-US" altLang="ja-JP" sz="1050" b="1" i="0" u="none" strike="noStrike" cap="none" normalizeH="0" baseline="0" dirty="0" smtClean="0">
              <a:ln>
                <a:noFill/>
              </a:ln>
              <a:effectLst/>
              <a:latin typeface="Times New Roman" pitchFamily="18" charset="0"/>
              <a:ea typeface="ＭＳ Ｐゴシック"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1800" b="1" i="0" u="sng" strike="noStrike" cap="none" normalizeH="0" baseline="0" dirty="0" smtClean="0">
                <a:ln>
                  <a:noFill/>
                </a:ln>
                <a:effectLst/>
                <a:latin typeface="Times New Roman" pitchFamily="18" charset="0"/>
                <a:ea typeface="ＭＳ Ｐゴシック" pitchFamily="34" charset="-128"/>
                <a:cs typeface="Times New Roman" pitchFamily="18" charset="0"/>
              </a:rPr>
              <a:t>The </a:t>
            </a:r>
            <a:r>
              <a:rPr kumimoji="0" lang="en-US" altLang="ja-JP" sz="1800" b="1" i="1" u="sng" strike="noStrike" cap="none" normalizeH="0" baseline="0" dirty="0" smtClean="0">
                <a:ln>
                  <a:noFill/>
                </a:ln>
                <a:effectLst/>
                <a:latin typeface="Times New Roman" pitchFamily="18" charset="0"/>
                <a:ea typeface="ＭＳ Ｐゴシック" pitchFamily="34" charset="-128"/>
                <a:cs typeface="Times New Roman" pitchFamily="18" charset="0"/>
              </a:rPr>
              <a:t>Novella</a:t>
            </a:r>
            <a:r>
              <a:rPr kumimoji="0" lang="en-US" altLang="ja-JP" sz="1800" b="1" i="0" u="sng" strike="noStrike" cap="none" normalizeH="0" baseline="0" dirty="0" smtClean="0">
                <a:ln>
                  <a:noFill/>
                </a:ln>
                <a:effectLst/>
                <a:latin typeface="Times New Roman" pitchFamily="18" charset="0"/>
                <a:ea typeface="ＭＳ Ｐゴシック" pitchFamily="34" charset="-128"/>
                <a:cs typeface="Times New Roman" pitchFamily="18" charset="0"/>
              </a:rPr>
              <a:t> </a:t>
            </a: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or New laws that were passed after 534 AD.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ja-JP" sz="1050" b="1" i="0" u="none" strike="noStrike" cap="none" normalizeH="0" baseline="0" dirty="0" smtClean="0">
              <a:ln>
                <a:noFill/>
              </a:ln>
              <a:effectLst/>
              <a:latin typeface="Times New Roman" pitchFamily="18" charset="0"/>
              <a:ea typeface="ＭＳ Ｐゴシック"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The Code discussed the </a:t>
            </a:r>
            <a:r>
              <a:rPr kumimoji="0" lang="en-US" altLang="ja-JP" sz="1800" b="1" i="1" u="none" strike="noStrike" cap="none" normalizeH="0" baseline="0" dirty="0" smtClean="0">
                <a:ln>
                  <a:noFill/>
                </a:ln>
                <a:effectLst/>
                <a:latin typeface="Times New Roman" pitchFamily="18" charset="0"/>
                <a:ea typeface="ＭＳ Ｐゴシック" pitchFamily="34" charset="-128"/>
                <a:cs typeface="Times New Roman" pitchFamily="18" charset="0"/>
              </a:rPr>
              <a:t>Law for Individuals</a:t>
            </a: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 and the </a:t>
            </a:r>
            <a:r>
              <a:rPr kumimoji="0" lang="en-US" altLang="ja-JP" sz="1800" b="1" i="1" u="none" strike="noStrike" cap="none" normalizeH="0" baseline="0" dirty="0" smtClean="0">
                <a:ln>
                  <a:noFill/>
                </a:ln>
                <a:effectLst/>
                <a:latin typeface="Times New Roman" pitchFamily="18" charset="0"/>
                <a:ea typeface="ＭＳ Ｐゴシック" pitchFamily="34" charset="-128"/>
                <a:cs typeface="Times New Roman" pitchFamily="18" charset="0"/>
              </a:rPr>
              <a:t>Natural Laws </a:t>
            </a: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that a person is born with and entitled to. This idea of the </a:t>
            </a:r>
            <a:r>
              <a:rPr kumimoji="0" lang="en-US" altLang="ja-JP" sz="1800" b="1" i="1" u="none" strike="noStrike" cap="none" normalizeH="0" baseline="0" dirty="0" smtClean="0">
                <a:ln>
                  <a:noFill/>
                </a:ln>
                <a:effectLst/>
                <a:latin typeface="Times New Roman" pitchFamily="18" charset="0"/>
                <a:ea typeface="ＭＳ Ｐゴシック" pitchFamily="34" charset="-128"/>
                <a:cs typeface="Times New Roman" pitchFamily="18" charset="0"/>
              </a:rPr>
              <a:t>Natural</a:t>
            </a: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 </a:t>
            </a:r>
            <a:r>
              <a:rPr kumimoji="0" lang="en-US" altLang="ja-JP" sz="1800" b="1" i="1" u="none" strike="noStrike" cap="none" normalizeH="0" baseline="0" dirty="0" smtClean="0">
                <a:ln>
                  <a:noFill/>
                </a:ln>
                <a:effectLst/>
                <a:latin typeface="Times New Roman" pitchFamily="18" charset="0"/>
                <a:ea typeface="ＭＳ Ｐゴシック" pitchFamily="34" charset="-128"/>
                <a:cs typeface="Times New Roman" pitchFamily="18" charset="0"/>
              </a:rPr>
              <a:t>Laws of Man</a:t>
            </a: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 will be picked up again by political philosophers such as John Locke and Thomas Jefferson, who will argue for the </a:t>
            </a:r>
            <a:r>
              <a:rPr kumimoji="0" lang="en-US" altLang="ja-JP" sz="1800" b="1" i="1" u="none" strike="noStrike" cap="none" normalizeH="0" baseline="0" dirty="0" smtClean="0">
                <a:ln>
                  <a:noFill/>
                </a:ln>
                <a:effectLst/>
                <a:latin typeface="Times New Roman" pitchFamily="18" charset="0"/>
                <a:ea typeface="ＭＳ Ｐゴシック" pitchFamily="34" charset="-128"/>
                <a:cs typeface="Times New Roman" pitchFamily="18" charset="0"/>
              </a:rPr>
              <a:t>natural laws</a:t>
            </a: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 or </a:t>
            </a:r>
            <a:r>
              <a:rPr kumimoji="0" lang="en-US" altLang="ja-JP" sz="1800" b="1" i="1" u="none" strike="noStrike" cap="none" normalizeH="0" baseline="0" dirty="0" smtClean="0">
                <a:ln>
                  <a:noFill/>
                </a:ln>
                <a:effectLst/>
                <a:latin typeface="Times New Roman" pitchFamily="18" charset="0"/>
                <a:ea typeface="ＭＳ Ｐゴシック" pitchFamily="34" charset="-128"/>
                <a:cs typeface="Times New Roman" pitchFamily="18" charset="0"/>
              </a:rPr>
              <a:t>unalienable</a:t>
            </a:r>
            <a:r>
              <a:rPr kumimoji="0" lang="en-US" altLang="ja-JP" sz="1800" b="1" i="0" u="none" strike="noStrike" cap="none" normalizeH="0" baseline="0" dirty="0" smtClean="0">
                <a:ln>
                  <a:noFill/>
                </a:ln>
                <a:effectLst/>
                <a:latin typeface="Times New Roman" pitchFamily="18" charset="0"/>
                <a:ea typeface="ＭＳ Ｐゴシック" pitchFamily="34" charset="-128"/>
                <a:cs typeface="Times New Roman" pitchFamily="18" charset="0"/>
              </a:rPr>
              <a:t> laws a man is born with, "that among these are life, liberty and the pursuit of happiness."</a:t>
            </a:r>
            <a:r>
              <a:rPr kumimoji="0" lang="en-US" altLang="ja-JP" sz="1050" b="1" i="0" u="none" strike="noStrike" cap="none" normalizeH="0" baseline="0" dirty="0" smtClean="0">
                <a:ln>
                  <a:noFill/>
                </a:ln>
                <a:effectLst/>
                <a:latin typeface="Times New Roman" pitchFamily="18" charset="0"/>
                <a:ea typeface="ＭＳ Ｐゴシック" pitchFamily="34" charset="-128"/>
                <a:cs typeface="Times New Roman" pitchFamily="18" charset="0"/>
              </a:rPr>
              <a:t> </a:t>
            </a:r>
            <a:endParaRPr kumimoji="0" lang="en-US" altLang="ja-JP" sz="2400" b="1" i="0" u="none" strike="noStrike" cap="none" normalizeH="0" baseline="0" dirty="0" smtClean="0">
              <a:ln>
                <a:noFill/>
              </a:ln>
              <a:effectLst/>
              <a:latin typeface="Times New Roman" pitchFamily="18" charset="0"/>
              <a:ea typeface="ＭＳ Ｐゴシック" pitchFamily="34" charset="-128"/>
              <a:cs typeface="Times New Roman" pitchFamily="18" charset="0"/>
            </a:endParaRPr>
          </a:p>
        </p:txBody>
      </p:sp>
      <p:pic>
        <p:nvPicPr>
          <p:cNvPr id="35844" name="Picture 4" descr="C:\Program Files (x86)\Microsoft Office\MEDIA\CAGCAT10\j0300840.wmf"/>
          <p:cNvPicPr>
            <a:picLocks noChangeAspect="1" noChangeArrowheads="1"/>
          </p:cNvPicPr>
          <p:nvPr/>
        </p:nvPicPr>
        <p:blipFill>
          <a:blip r:embed="rId3" cstate="print"/>
          <a:srcRect/>
          <a:stretch>
            <a:fillRect/>
          </a:stretch>
        </p:blipFill>
        <p:spPr bwMode="auto">
          <a:xfrm>
            <a:off x="7848600" y="2438400"/>
            <a:ext cx="995112" cy="838200"/>
          </a:xfrm>
          <a:prstGeom prst="rect">
            <a:avLst/>
          </a:prstGeom>
          <a:noFill/>
        </p:spPr>
      </p:pic>
      <p:pic>
        <p:nvPicPr>
          <p:cNvPr id="5" name="Picture 4" descr="line with silver scroll.gif"/>
          <p:cNvPicPr>
            <a:picLocks noChangeAspect="1"/>
          </p:cNvPicPr>
          <p:nvPr/>
        </p:nvPicPr>
        <p:blipFill>
          <a:blip r:embed="rId4" cstate="print"/>
          <a:stretch>
            <a:fillRect/>
          </a:stretch>
        </p:blipFill>
        <p:spPr>
          <a:xfrm>
            <a:off x="1371600" y="1219200"/>
            <a:ext cx="6339840" cy="330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an textur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tan texture</Template>
  <TotalTime>629</TotalTime>
  <Words>1624</Words>
  <Application>Microsoft Office PowerPoint</Application>
  <PresentationFormat>On-screen Show (4:3)</PresentationFormat>
  <Paragraphs>148</Paragraphs>
  <Slides>27</Slides>
  <Notes>14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tan texture</vt:lpstr>
      <vt:lpstr>Slide 1</vt:lpstr>
      <vt:lpstr>Slide 2</vt:lpstr>
      <vt:lpstr>Slide 3</vt:lpstr>
      <vt:lpstr>Slide 4</vt:lpstr>
      <vt:lpstr>Slide 5</vt:lpstr>
      <vt:lpstr>Slide 6</vt:lpstr>
      <vt:lpstr>Slide 7</vt:lpstr>
      <vt:lpstr>Slide 8</vt:lpstr>
      <vt:lpstr>Slide 9</vt:lpstr>
      <vt:lpstr>Slide 10</vt:lpstr>
      <vt:lpstr>Magna Carta (Great Charter)</vt:lpstr>
      <vt:lpstr>English Bill of Rights </vt:lpstr>
      <vt:lpstr>English Bill of Rights </vt:lpstr>
      <vt:lpstr>English Bill of Rights </vt:lpstr>
      <vt:lpstr>Slide 15</vt:lpstr>
      <vt:lpstr>Slide 16</vt:lpstr>
      <vt:lpstr>Slide 17</vt:lpstr>
      <vt:lpstr>Slide 18</vt:lpstr>
      <vt:lpstr>Declaration of the Rights of Man and the Citizen </vt:lpstr>
      <vt:lpstr>Declaration of the Rights of Man and the Citizen </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Section 3 England and France Develop</dc:title>
  <dc:creator>Bryan High</dc:creator>
  <cp:lastModifiedBy>awilson</cp:lastModifiedBy>
  <cp:revision>64</cp:revision>
  <dcterms:created xsi:type="dcterms:W3CDTF">2001-11-15T16:13:27Z</dcterms:created>
  <dcterms:modified xsi:type="dcterms:W3CDTF">2012-04-24T17:31:46Z</dcterms:modified>
</cp:coreProperties>
</file>