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7" r:id="rId18"/>
    <p:sldId id="278" r:id="rId19"/>
    <p:sldId id="279" r:id="rId20"/>
    <p:sldId id="280" r:id="rId21"/>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94D0E784-FB5C-4A39-BEA5-58E9A7817576}" type="datetimeFigureOut">
              <a:rPr lang="en-US" smtClean="0"/>
              <a:t>10/23/2015</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A447B609-804D-4005-8225-06DA26BE8409}" type="slidenum">
              <a:rPr lang="en-US" smtClean="0"/>
              <a:t>‹#›</a:t>
            </a:fld>
            <a:endParaRPr lang="en-US"/>
          </a:p>
        </p:txBody>
      </p:sp>
    </p:spTree>
    <p:extLst>
      <p:ext uri="{BB962C8B-B14F-4D97-AF65-F5344CB8AC3E}">
        <p14:creationId xmlns:p14="http://schemas.microsoft.com/office/powerpoint/2010/main" val="1894244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E48AF593-4019-490A-B164-3E98C8A83767}" type="datetimeFigureOut">
              <a:rPr lang="en-US" smtClean="0"/>
              <a:t>10/23/2015</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3A4056D0-329F-4DD8-A815-023F17595BBA}" type="slidenum">
              <a:rPr lang="en-US" smtClean="0"/>
              <a:t>‹#›</a:t>
            </a:fld>
            <a:endParaRPr lang="en-US"/>
          </a:p>
        </p:txBody>
      </p:sp>
    </p:spTree>
    <p:extLst>
      <p:ext uri="{BB962C8B-B14F-4D97-AF65-F5344CB8AC3E}">
        <p14:creationId xmlns:p14="http://schemas.microsoft.com/office/powerpoint/2010/main" val="212297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67967" indent="-295248" eaLnBrk="0" hangingPunct="0">
              <a:spcBef>
                <a:spcPct val="30000"/>
              </a:spcBef>
              <a:defRPr sz="1200">
                <a:solidFill>
                  <a:schemeClr val="tx1"/>
                </a:solidFill>
                <a:latin typeface="Calibri" panose="020F0502020204030204" pitchFamily="34" charset="0"/>
              </a:defRPr>
            </a:lvl2pPr>
            <a:lvl3pPr marL="1182605" indent="-235553" eaLnBrk="0" hangingPunct="0">
              <a:spcBef>
                <a:spcPct val="30000"/>
              </a:spcBef>
              <a:defRPr sz="1200">
                <a:solidFill>
                  <a:schemeClr val="tx1"/>
                </a:solidFill>
                <a:latin typeface="Calibri" panose="020F0502020204030204" pitchFamily="34" charset="0"/>
              </a:defRPr>
            </a:lvl3pPr>
            <a:lvl4pPr marL="1656938" indent="-235553" eaLnBrk="0" hangingPunct="0">
              <a:spcBef>
                <a:spcPct val="30000"/>
              </a:spcBef>
              <a:defRPr sz="1200">
                <a:solidFill>
                  <a:schemeClr val="tx1"/>
                </a:solidFill>
                <a:latin typeface="Calibri" panose="020F0502020204030204" pitchFamily="34" charset="0"/>
              </a:defRPr>
            </a:lvl4pPr>
            <a:lvl5pPr marL="2129657" indent="-235553" eaLnBrk="0" hangingPunct="0">
              <a:spcBef>
                <a:spcPct val="30000"/>
              </a:spcBef>
              <a:defRPr sz="1200">
                <a:solidFill>
                  <a:schemeClr val="tx1"/>
                </a:solidFill>
                <a:latin typeface="Calibri" panose="020F0502020204030204" pitchFamily="34" charset="0"/>
              </a:defRPr>
            </a:lvl5pPr>
            <a:lvl6pPr marL="2594309" indent="-235553" eaLnBrk="0" fontAlgn="base" hangingPunct="0">
              <a:spcBef>
                <a:spcPct val="30000"/>
              </a:spcBef>
              <a:spcAft>
                <a:spcPct val="0"/>
              </a:spcAft>
              <a:defRPr sz="1200">
                <a:solidFill>
                  <a:schemeClr val="tx1"/>
                </a:solidFill>
                <a:latin typeface="Calibri" panose="020F0502020204030204" pitchFamily="34" charset="0"/>
              </a:defRPr>
            </a:lvl6pPr>
            <a:lvl7pPr marL="3058961" indent="-235553" eaLnBrk="0" fontAlgn="base" hangingPunct="0">
              <a:spcBef>
                <a:spcPct val="30000"/>
              </a:spcBef>
              <a:spcAft>
                <a:spcPct val="0"/>
              </a:spcAft>
              <a:defRPr sz="1200">
                <a:solidFill>
                  <a:schemeClr val="tx1"/>
                </a:solidFill>
                <a:latin typeface="Calibri" panose="020F0502020204030204" pitchFamily="34" charset="0"/>
              </a:defRPr>
            </a:lvl7pPr>
            <a:lvl8pPr marL="3523614" indent="-235553" eaLnBrk="0" fontAlgn="base" hangingPunct="0">
              <a:spcBef>
                <a:spcPct val="30000"/>
              </a:spcBef>
              <a:spcAft>
                <a:spcPct val="0"/>
              </a:spcAft>
              <a:defRPr sz="1200">
                <a:solidFill>
                  <a:schemeClr val="tx1"/>
                </a:solidFill>
                <a:latin typeface="Calibri" panose="020F0502020204030204" pitchFamily="34" charset="0"/>
              </a:defRPr>
            </a:lvl8pPr>
            <a:lvl9pPr marL="3988266" indent="-23555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B36947-EDA4-44B2-9AA5-D43B2749E22F}" type="slidenum">
              <a:rPr lang="en-US" altLang="en-US">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64594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mn-lt"/>
              </a:rPr>
              <a:t>Zimbabwe is located in the southern region of the African continent and is bounded to the north by Zambia, to the east by Mozambique, to the south by South Africa and to the west by Botswana and the Caprivi Strip of Namibia. At 390,757 square kilometers (150,871 square miles), Zimbabwe is about the size of California, with a population the United Nations estimated at 12.7 million in 2011. Its capital is Harare. The nation’s name is derived from historical structures called “Great Zimbabwe” (houses of stone), the largest stone sculptures in Africa after the pyramids of Egypt.</a:t>
            </a:r>
          </a:p>
          <a:p>
            <a:pPr>
              <a:defRPr/>
            </a:pPr>
            <a:endParaRPr lang="en-US" dirty="0" smtClean="0">
              <a:latin typeface="+mn-lt"/>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67967" indent="-295248" eaLnBrk="0" hangingPunct="0">
              <a:spcBef>
                <a:spcPct val="30000"/>
              </a:spcBef>
              <a:defRPr sz="1200">
                <a:solidFill>
                  <a:schemeClr val="tx1"/>
                </a:solidFill>
                <a:latin typeface="Calibri" panose="020F0502020204030204" pitchFamily="34" charset="0"/>
              </a:defRPr>
            </a:lvl2pPr>
            <a:lvl3pPr marL="1182605" indent="-235553" eaLnBrk="0" hangingPunct="0">
              <a:spcBef>
                <a:spcPct val="30000"/>
              </a:spcBef>
              <a:defRPr sz="1200">
                <a:solidFill>
                  <a:schemeClr val="tx1"/>
                </a:solidFill>
                <a:latin typeface="Calibri" panose="020F0502020204030204" pitchFamily="34" charset="0"/>
              </a:defRPr>
            </a:lvl3pPr>
            <a:lvl4pPr marL="1656938" indent="-235553" eaLnBrk="0" hangingPunct="0">
              <a:spcBef>
                <a:spcPct val="30000"/>
              </a:spcBef>
              <a:defRPr sz="1200">
                <a:solidFill>
                  <a:schemeClr val="tx1"/>
                </a:solidFill>
                <a:latin typeface="Calibri" panose="020F0502020204030204" pitchFamily="34" charset="0"/>
              </a:defRPr>
            </a:lvl4pPr>
            <a:lvl5pPr marL="2129657" indent="-235553" eaLnBrk="0" hangingPunct="0">
              <a:spcBef>
                <a:spcPct val="30000"/>
              </a:spcBef>
              <a:defRPr sz="1200">
                <a:solidFill>
                  <a:schemeClr val="tx1"/>
                </a:solidFill>
                <a:latin typeface="Calibri" panose="020F0502020204030204" pitchFamily="34" charset="0"/>
              </a:defRPr>
            </a:lvl5pPr>
            <a:lvl6pPr marL="2594309" indent="-235553" eaLnBrk="0" fontAlgn="base" hangingPunct="0">
              <a:spcBef>
                <a:spcPct val="30000"/>
              </a:spcBef>
              <a:spcAft>
                <a:spcPct val="0"/>
              </a:spcAft>
              <a:defRPr sz="1200">
                <a:solidFill>
                  <a:schemeClr val="tx1"/>
                </a:solidFill>
                <a:latin typeface="Calibri" panose="020F0502020204030204" pitchFamily="34" charset="0"/>
              </a:defRPr>
            </a:lvl6pPr>
            <a:lvl7pPr marL="3058961" indent="-235553" eaLnBrk="0" fontAlgn="base" hangingPunct="0">
              <a:spcBef>
                <a:spcPct val="30000"/>
              </a:spcBef>
              <a:spcAft>
                <a:spcPct val="0"/>
              </a:spcAft>
              <a:defRPr sz="1200">
                <a:solidFill>
                  <a:schemeClr val="tx1"/>
                </a:solidFill>
                <a:latin typeface="Calibri" panose="020F0502020204030204" pitchFamily="34" charset="0"/>
              </a:defRPr>
            </a:lvl7pPr>
            <a:lvl8pPr marL="3523614" indent="-235553" eaLnBrk="0" fontAlgn="base" hangingPunct="0">
              <a:spcBef>
                <a:spcPct val="30000"/>
              </a:spcBef>
              <a:spcAft>
                <a:spcPct val="0"/>
              </a:spcAft>
              <a:defRPr sz="1200">
                <a:solidFill>
                  <a:schemeClr val="tx1"/>
                </a:solidFill>
                <a:latin typeface="Calibri" panose="020F0502020204030204" pitchFamily="34" charset="0"/>
              </a:defRPr>
            </a:lvl8pPr>
            <a:lvl9pPr marL="3988266" indent="-23555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EE7EFC-E4B5-4034-B892-B5AE704AC17A}" type="slidenum">
              <a:rPr lang="en-US" altLang="en-US">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93660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67967" indent="-295248" eaLnBrk="0" hangingPunct="0">
              <a:spcBef>
                <a:spcPct val="30000"/>
              </a:spcBef>
              <a:defRPr sz="1200">
                <a:solidFill>
                  <a:schemeClr val="tx1"/>
                </a:solidFill>
                <a:latin typeface="Calibri" panose="020F0502020204030204" pitchFamily="34" charset="0"/>
              </a:defRPr>
            </a:lvl2pPr>
            <a:lvl3pPr marL="1182605" indent="-235553" eaLnBrk="0" hangingPunct="0">
              <a:spcBef>
                <a:spcPct val="30000"/>
              </a:spcBef>
              <a:defRPr sz="1200">
                <a:solidFill>
                  <a:schemeClr val="tx1"/>
                </a:solidFill>
                <a:latin typeface="Calibri" panose="020F0502020204030204" pitchFamily="34" charset="0"/>
              </a:defRPr>
            </a:lvl3pPr>
            <a:lvl4pPr marL="1656938" indent="-235553" eaLnBrk="0" hangingPunct="0">
              <a:spcBef>
                <a:spcPct val="30000"/>
              </a:spcBef>
              <a:defRPr sz="1200">
                <a:solidFill>
                  <a:schemeClr val="tx1"/>
                </a:solidFill>
                <a:latin typeface="Calibri" panose="020F0502020204030204" pitchFamily="34" charset="0"/>
              </a:defRPr>
            </a:lvl4pPr>
            <a:lvl5pPr marL="2129657" indent="-235553" eaLnBrk="0" hangingPunct="0">
              <a:spcBef>
                <a:spcPct val="30000"/>
              </a:spcBef>
              <a:defRPr sz="1200">
                <a:solidFill>
                  <a:schemeClr val="tx1"/>
                </a:solidFill>
                <a:latin typeface="Calibri" panose="020F0502020204030204" pitchFamily="34" charset="0"/>
              </a:defRPr>
            </a:lvl5pPr>
            <a:lvl6pPr marL="2594309" indent="-235553" eaLnBrk="0" fontAlgn="base" hangingPunct="0">
              <a:spcBef>
                <a:spcPct val="30000"/>
              </a:spcBef>
              <a:spcAft>
                <a:spcPct val="0"/>
              </a:spcAft>
              <a:defRPr sz="1200">
                <a:solidFill>
                  <a:schemeClr val="tx1"/>
                </a:solidFill>
                <a:latin typeface="Calibri" panose="020F0502020204030204" pitchFamily="34" charset="0"/>
              </a:defRPr>
            </a:lvl6pPr>
            <a:lvl7pPr marL="3058961" indent="-235553" eaLnBrk="0" fontAlgn="base" hangingPunct="0">
              <a:spcBef>
                <a:spcPct val="30000"/>
              </a:spcBef>
              <a:spcAft>
                <a:spcPct val="0"/>
              </a:spcAft>
              <a:defRPr sz="1200">
                <a:solidFill>
                  <a:schemeClr val="tx1"/>
                </a:solidFill>
                <a:latin typeface="Calibri" panose="020F0502020204030204" pitchFamily="34" charset="0"/>
              </a:defRPr>
            </a:lvl7pPr>
            <a:lvl8pPr marL="3523614" indent="-235553" eaLnBrk="0" fontAlgn="base" hangingPunct="0">
              <a:spcBef>
                <a:spcPct val="30000"/>
              </a:spcBef>
              <a:spcAft>
                <a:spcPct val="0"/>
              </a:spcAft>
              <a:defRPr sz="1200">
                <a:solidFill>
                  <a:schemeClr val="tx1"/>
                </a:solidFill>
                <a:latin typeface="Calibri" panose="020F0502020204030204" pitchFamily="34" charset="0"/>
              </a:defRPr>
            </a:lvl8pPr>
            <a:lvl9pPr marL="3988266" indent="-23555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487FFF-D6F7-4884-873D-2CE204C88A79}" type="slidenum">
              <a:rPr lang="en-US" altLang="en-US">
                <a:solidFill>
                  <a:srgbClr val="000000"/>
                </a:solidFill>
                <a:latin typeface="Arial" panose="020B0604020202020204" pitchFamily="34" charset="0"/>
              </a:rPr>
              <a:pPr>
                <a:spcBef>
                  <a:spcPct val="0"/>
                </a:spcBef>
              </a:pPr>
              <a:t>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25364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real output, so it is MV/P.  It is decreasing in the later periods, so P is increasing faster than MV.  Why?  Because merchant’s formed expectations about government policy and acted to prevent a re-distribution of their resources by increasing prices faster and faster.  When such inflation occurs, V also incrases as Money becomes a “hot potato” that no one wants to hold.</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67967" indent="-295248" eaLnBrk="0" hangingPunct="0">
              <a:spcBef>
                <a:spcPct val="30000"/>
              </a:spcBef>
              <a:defRPr sz="1200">
                <a:solidFill>
                  <a:schemeClr val="tx1"/>
                </a:solidFill>
                <a:latin typeface="Calibri" panose="020F0502020204030204" pitchFamily="34" charset="0"/>
              </a:defRPr>
            </a:lvl2pPr>
            <a:lvl3pPr marL="1182605" indent="-235553" eaLnBrk="0" hangingPunct="0">
              <a:spcBef>
                <a:spcPct val="30000"/>
              </a:spcBef>
              <a:defRPr sz="1200">
                <a:solidFill>
                  <a:schemeClr val="tx1"/>
                </a:solidFill>
                <a:latin typeface="Calibri" panose="020F0502020204030204" pitchFamily="34" charset="0"/>
              </a:defRPr>
            </a:lvl3pPr>
            <a:lvl4pPr marL="1656938" indent="-235553" eaLnBrk="0" hangingPunct="0">
              <a:spcBef>
                <a:spcPct val="30000"/>
              </a:spcBef>
              <a:defRPr sz="1200">
                <a:solidFill>
                  <a:schemeClr val="tx1"/>
                </a:solidFill>
                <a:latin typeface="Calibri" panose="020F0502020204030204" pitchFamily="34" charset="0"/>
              </a:defRPr>
            </a:lvl4pPr>
            <a:lvl5pPr marL="2129657" indent="-235553" eaLnBrk="0" hangingPunct="0">
              <a:spcBef>
                <a:spcPct val="30000"/>
              </a:spcBef>
              <a:defRPr sz="1200">
                <a:solidFill>
                  <a:schemeClr val="tx1"/>
                </a:solidFill>
                <a:latin typeface="Calibri" panose="020F0502020204030204" pitchFamily="34" charset="0"/>
              </a:defRPr>
            </a:lvl5pPr>
            <a:lvl6pPr marL="2594309" indent="-235553" eaLnBrk="0" fontAlgn="base" hangingPunct="0">
              <a:spcBef>
                <a:spcPct val="30000"/>
              </a:spcBef>
              <a:spcAft>
                <a:spcPct val="0"/>
              </a:spcAft>
              <a:defRPr sz="1200">
                <a:solidFill>
                  <a:schemeClr val="tx1"/>
                </a:solidFill>
                <a:latin typeface="Calibri" panose="020F0502020204030204" pitchFamily="34" charset="0"/>
              </a:defRPr>
            </a:lvl6pPr>
            <a:lvl7pPr marL="3058961" indent="-235553" eaLnBrk="0" fontAlgn="base" hangingPunct="0">
              <a:spcBef>
                <a:spcPct val="30000"/>
              </a:spcBef>
              <a:spcAft>
                <a:spcPct val="0"/>
              </a:spcAft>
              <a:defRPr sz="1200">
                <a:solidFill>
                  <a:schemeClr val="tx1"/>
                </a:solidFill>
                <a:latin typeface="Calibri" panose="020F0502020204030204" pitchFamily="34" charset="0"/>
              </a:defRPr>
            </a:lvl7pPr>
            <a:lvl8pPr marL="3523614" indent="-235553" eaLnBrk="0" fontAlgn="base" hangingPunct="0">
              <a:spcBef>
                <a:spcPct val="30000"/>
              </a:spcBef>
              <a:spcAft>
                <a:spcPct val="0"/>
              </a:spcAft>
              <a:defRPr sz="1200">
                <a:solidFill>
                  <a:schemeClr val="tx1"/>
                </a:solidFill>
                <a:latin typeface="Calibri" panose="020F0502020204030204" pitchFamily="34" charset="0"/>
              </a:defRPr>
            </a:lvl8pPr>
            <a:lvl9pPr marL="3988266" indent="-23555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5186EF-0D92-4A28-8D8A-E3B1E29E863C}" type="slidenum">
              <a:rPr lang="en-US" altLang="en-US">
                <a:solidFill>
                  <a:srgbClr val="000000"/>
                </a:solidFill>
                <a:latin typeface="Arial" panose="020B0604020202020204" pitchFamily="34" charset="0"/>
              </a:rPr>
              <a:pPr>
                <a:spcBef>
                  <a:spcPct val="0"/>
                </a:spcBef>
              </a:pPr>
              <a:t>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64040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 the “USE YOUR VOTE” part of the billboard….”We can all be winners again.”  The is a Pareto optimal claim; that is, there are gains from trade, but not if there is no trade.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67967" indent="-295248" eaLnBrk="0" hangingPunct="0">
              <a:spcBef>
                <a:spcPct val="30000"/>
              </a:spcBef>
              <a:defRPr sz="1200">
                <a:solidFill>
                  <a:schemeClr val="tx1"/>
                </a:solidFill>
                <a:latin typeface="Calibri" panose="020F0502020204030204" pitchFamily="34" charset="0"/>
              </a:defRPr>
            </a:lvl2pPr>
            <a:lvl3pPr marL="1182605" indent="-235553" eaLnBrk="0" hangingPunct="0">
              <a:spcBef>
                <a:spcPct val="30000"/>
              </a:spcBef>
              <a:defRPr sz="1200">
                <a:solidFill>
                  <a:schemeClr val="tx1"/>
                </a:solidFill>
                <a:latin typeface="Calibri" panose="020F0502020204030204" pitchFamily="34" charset="0"/>
              </a:defRPr>
            </a:lvl3pPr>
            <a:lvl4pPr marL="1656938" indent="-235553" eaLnBrk="0" hangingPunct="0">
              <a:spcBef>
                <a:spcPct val="30000"/>
              </a:spcBef>
              <a:defRPr sz="1200">
                <a:solidFill>
                  <a:schemeClr val="tx1"/>
                </a:solidFill>
                <a:latin typeface="Calibri" panose="020F0502020204030204" pitchFamily="34" charset="0"/>
              </a:defRPr>
            </a:lvl4pPr>
            <a:lvl5pPr marL="2129657" indent="-235553" eaLnBrk="0" hangingPunct="0">
              <a:spcBef>
                <a:spcPct val="30000"/>
              </a:spcBef>
              <a:defRPr sz="1200">
                <a:solidFill>
                  <a:schemeClr val="tx1"/>
                </a:solidFill>
                <a:latin typeface="Calibri" panose="020F0502020204030204" pitchFamily="34" charset="0"/>
              </a:defRPr>
            </a:lvl5pPr>
            <a:lvl6pPr marL="2594309" indent="-235553" eaLnBrk="0" fontAlgn="base" hangingPunct="0">
              <a:spcBef>
                <a:spcPct val="30000"/>
              </a:spcBef>
              <a:spcAft>
                <a:spcPct val="0"/>
              </a:spcAft>
              <a:defRPr sz="1200">
                <a:solidFill>
                  <a:schemeClr val="tx1"/>
                </a:solidFill>
                <a:latin typeface="Calibri" panose="020F0502020204030204" pitchFamily="34" charset="0"/>
              </a:defRPr>
            </a:lvl6pPr>
            <a:lvl7pPr marL="3058961" indent="-235553" eaLnBrk="0" fontAlgn="base" hangingPunct="0">
              <a:spcBef>
                <a:spcPct val="30000"/>
              </a:spcBef>
              <a:spcAft>
                <a:spcPct val="0"/>
              </a:spcAft>
              <a:defRPr sz="1200">
                <a:solidFill>
                  <a:schemeClr val="tx1"/>
                </a:solidFill>
                <a:latin typeface="Calibri" panose="020F0502020204030204" pitchFamily="34" charset="0"/>
              </a:defRPr>
            </a:lvl7pPr>
            <a:lvl8pPr marL="3523614" indent="-235553" eaLnBrk="0" fontAlgn="base" hangingPunct="0">
              <a:spcBef>
                <a:spcPct val="30000"/>
              </a:spcBef>
              <a:spcAft>
                <a:spcPct val="0"/>
              </a:spcAft>
              <a:defRPr sz="1200">
                <a:solidFill>
                  <a:schemeClr val="tx1"/>
                </a:solidFill>
                <a:latin typeface="Calibri" panose="020F0502020204030204" pitchFamily="34" charset="0"/>
              </a:defRPr>
            </a:lvl8pPr>
            <a:lvl9pPr marL="3988266" indent="-23555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6E02FD-B012-4255-B393-B0899F3F4E48}" type="slidenum">
              <a:rPr lang="en-US" altLang="en-US">
                <a:solidFill>
                  <a:srgbClr val="000000"/>
                </a:solidFill>
                <a:latin typeface="Arial" panose="020B0604020202020204" pitchFamily="34" charset="0"/>
              </a:rPr>
              <a:pPr>
                <a:spcBef>
                  <a:spcPct val="0"/>
                </a:spcBef>
              </a:pPr>
              <a:t>16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38305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67967" indent="-295248" eaLnBrk="0" hangingPunct="0">
              <a:spcBef>
                <a:spcPct val="30000"/>
              </a:spcBef>
              <a:defRPr sz="1200">
                <a:solidFill>
                  <a:schemeClr val="tx1"/>
                </a:solidFill>
                <a:latin typeface="Calibri" panose="020F0502020204030204" pitchFamily="34" charset="0"/>
              </a:defRPr>
            </a:lvl2pPr>
            <a:lvl3pPr marL="1182605" indent="-235553" eaLnBrk="0" hangingPunct="0">
              <a:spcBef>
                <a:spcPct val="30000"/>
              </a:spcBef>
              <a:defRPr sz="1200">
                <a:solidFill>
                  <a:schemeClr val="tx1"/>
                </a:solidFill>
                <a:latin typeface="Calibri" panose="020F0502020204030204" pitchFamily="34" charset="0"/>
              </a:defRPr>
            </a:lvl3pPr>
            <a:lvl4pPr marL="1656938" indent="-235553" eaLnBrk="0" hangingPunct="0">
              <a:spcBef>
                <a:spcPct val="30000"/>
              </a:spcBef>
              <a:defRPr sz="1200">
                <a:solidFill>
                  <a:schemeClr val="tx1"/>
                </a:solidFill>
                <a:latin typeface="Calibri" panose="020F0502020204030204" pitchFamily="34" charset="0"/>
              </a:defRPr>
            </a:lvl4pPr>
            <a:lvl5pPr marL="2129657" indent="-235553" eaLnBrk="0" hangingPunct="0">
              <a:spcBef>
                <a:spcPct val="30000"/>
              </a:spcBef>
              <a:defRPr sz="1200">
                <a:solidFill>
                  <a:schemeClr val="tx1"/>
                </a:solidFill>
                <a:latin typeface="Calibri" panose="020F0502020204030204" pitchFamily="34" charset="0"/>
              </a:defRPr>
            </a:lvl5pPr>
            <a:lvl6pPr marL="2594309" indent="-235553" eaLnBrk="0" fontAlgn="base" hangingPunct="0">
              <a:spcBef>
                <a:spcPct val="30000"/>
              </a:spcBef>
              <a:spcAft>
                <a:spcPct val="0"/>
              </a:spcAft>
              <a:defRPr sz="1200">
                <a:solidFill>
                  <a:schemeClr val="tx1"/>
                </a:solidFill>
                <a:latin typeface="Calibri" panose="020F0502020204030204" pitchFamily="34" charset="0"/>
              </a:defRPr>
            </a:lvl6pPr>
            <a:lvl7pPr marL="3058961" indent="-235553" eaLnBrk="0" fontAlgn="base" hangingPunct="0">
              <a:spcBef>
                <a:spcPct val="30000"/>
              </a:spcBef>
              <a:spcAft>
                <a:spcPct val="0"/>
              </a:spcAft>
              <a:defRPr sz="1200">
                <a:solidFill>
                  <a:schemeClr val="tx1"/>
                </a:solidFill>
                <a:latin typeface="Calibri" panose="020F0502020204030204" pitchFamily="34" charset="0"/>
              </a:defRPr>
            </a:lvl7pPr>
            <a:lvl8pPr marL="3523614" indent="-235553" eaLnBrk="0" fontAlgn="base" hangingPunct="0">
              <a:spcBef>
                <a:spcPct val="30000"/>
              </a:spcBef>
              <a:spcAft>
                <a:spcPct val="0"/>
              </a:spcAft>
              <a:defRPr sz="1200">
                <a:solidFill>
                  <a:schemeClr val="tx1"/>
                </a:solidFill>
                <a:latin typeface="Calibri" panose="020F0502020204030204" pitchFamily="34" charset="0"/>
              </a:defRPr>
            </a:lvl8pPr>
            <a:lvl9pPr marL="3988266" indent="-23555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192F7A-34C6-4CAA-B843-1CBF02854AF4}" type="slidenum">
              <a:rPr lang="en-US" altLang="en-US">
                <a:solidFill>
                  <a:srgbClr val="000000"/>
                </a:solidFill>
                <a:latin typeface="Arial" panose="020B0604020202020204" pitchFamily="34" charset="0"/>
              </a:rPr>
              <a:pPr>
                <a:spcBef>
                  <a:spcPct val="0"/>
                </a:spcBef>
              </a:pPr>
              <a:t>17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6390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Extracted from “Hyperinflation in Zimbabwe,” by Janet Koech, 2011, Federal Reserve Bank of Dallas – Annual Report 2011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67967" indent="-295248" eaLnBrk="0" hangingPunct="0">
              <a:spcBef>
                <a:spcPct val="30000"/>
              </a:spcBef>
              <a:defRPr sz="1200">
                <a:solidFill>
                  <a:schemeClr val="tx1"/>
                </a:solidFill>
                <a:latin typeface="Calibri" panose="020F0502020204030204" pitchFamily="34" charset="0"/>
              </a:defRPr>
            </a:lvl2pPr>
            <a:lvl3pPr marL="1182605" indent="-235553" eaLnBrk="0" hangingPunct="0">
              <a:spcBef>
                <a:spcPct val="30000"/>
              </a:spcBef>
              <a:defRPr sz="1200">
                <a:solidFill>
                  <a:schemeClr val="tx1"/>
                </a:solidFill>
                <a:latin typeface="Calibri" panose="020F0502020204030204" pitchFamily="34" charset="0"/>
              </a:defRPr>
            </a:lvl3pPr>
            <a:lvl4pPr marL="1656938" indent="-235553" eaLnBrk="0" hangingPunct="0">
              <a:spcBef>
                <a:spcPct val="30000"/>
              </a:spcBef>
              <a:defRPr sz="1200">
                <a:solidFill>
                  <a:schemeClr val="tx1"/>
                </a:solidFill>
                <a:latin typeface="Calibri" panose="020F0502020204030204" pitchFamily="34" charset="0"/>
              </a:defRPr>
            </a:lvl4pPr>
            <a:lvl5pPr marL="2129657" indent="-235553" eaLnBrk="0" hangingPunct="0">
              <a:spcBef>
                <a:spcPct val="30000"/>
              </a:spcBef>
              <a:defRPr sz="1200">
                <a:solidFill>
                  <a:schemeClr val="tx1"/>
                </a:solidFill>
                <a:latin typeface="Calibri" panose="020F0502020204030204" pitchFamily="34" charset="0"/>
              </a:defRPr>
            </a:lvl5pPr>
            <a:lvl6pPr marL="2594309" indent="-235553" eaLnBrk="0" fontAlgn="base" hangingPunct="0">
              <a:spcBef>
                <a:spcPct val="30000"/>
              </a:spcBef>
              <a:spcAft>
                <a:spcPct val="0"/>
              </a:spcAft>
              <a:defRPr sz="1200">
                <a:solidFill>
                  <a:schemeClr val="tx1"/>
                </a:solidFill>
                <a:latin typeface="Calibri" panose="020F0502020204030204" pitchFamily="34" charset="0"/>
              </a:defRPr>
            </a:lvl6pPr>
            <a:lvl7pPr marL="3058961" indent="-235553" eaLnBrk="0" fontAlgn="base" hangingPunct="0">
              <a:spcBef>
                <a:spcPct val="30000"/>
              </a:spcBef>
              <a:spcAft>
                <a:spcPct val="0"/>
              </a:spcAft>
              <a:defRPr sz="1200">
                <a:solidFill>
                  <a:schemeClr val="tx1"/>
                </a:solidFill>
                <a:latin typeface="Calibri" panose="020F0502020204030204" pitchFamily="34" charset="0"/>
              </a:defRPr>
            </a:lvl7pPr>
            <a:lvl8pPr marL="3523614" indent="-235553" eaLnBrk="0" fontAlgn="base" hangingPunct="0">
              <a:spcBef>
                <a:spcPct val="30000"/>
              </a:spcBef>
              <a:spcAft>
                <a:spcPct val="0"/>
              </a:spcAft>
              <a:defRPr sz="1200">
                <a:solidFill>
                  <a:schemeClr val="tx1"/>
                </a:solidFill>
                <a:latin typeface="Calibri" panose="020F0502020204030204" pitchFamily="34" charset="0"/>
              </a:defRPr>
            </a:lvl8pPr>
            <a:lvl9pPr marL="3988266" indent="-23555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387692-642B-469D-AD64-6CC9236B1F75}" type="slidenum">
              <a:rPr lang="en-US" altLang="en-US">
                <a:solidFill>
                  <a:srgbClr val="000000"/>
                </a:solidFill>
                <a:latin typeface="Arial" panose="020B0604020202020204" pitchFamily="34" charset="0"/>
              </a:rPr>
              <a:pPr>
                <a:spcBef>
                  <a:spcPct val="0"/>
                </a:spcBef>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62152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Extracted from “Hyperinflation in Zimbabwe,” by Janet Koech, 2011, Federal Reserve Bank of Dallas – Annual Report 2011 </a:t>
            </a:r>
          </a:p>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67967" indent="-295248" eaLnBrk="0" hangingPunct="0">
              <a:spcBef>
                <a:spcPct val="30000"/>
              </a:spcBef>
              <a:defRPr sz="1200">
                <a:solidFill>
                  <a:schemeClr val="tx1"/>
                </a:solidFill>
                <a:latin typeface="Calibri" panose="020F0502020204030204" pitchFamily="34" charset="0"/>
              </a:defRPr>
            </a:lvl2pPr>
            <a:lvl3pPr marL="1182605" indent="-235553" eaLnBrk="0" hangingPunct="0">
              <a:spcBef>
                <a:spcPct val="30000"/>
              </a:spcBef>
              <a:defRPr sz="1200">
                <a:solidFill>
                  <a:schemeClr val="tx1"/>
                </a:solidFill>
                <a:latin typeface="Calibri" panose="020F0502020204030204" pitchFamily="34" charset="0"/>
              </a:defRPr>
            </a:lvl3pPr>
            <a:lvl4pPr marL="1656938" indent="-235553" eaLnBrk="0" hangingPunct="0">
              <a:spcBef>
                <a:spcPct val="30000"/>
              </a:spcBef>
              <a:defRPr sz="1200">
                <a:solidFill>
                  <a:schemeClr val="tx1"/>
                </a:solidFill>
                <a:latin typeface="Calibri" panose="020F0502020204030204" pitchFamily="34" charset="0"/>
              </a:defRPr>
            </a:lvl4pPr>
            <a:lvl5pPr marL="2129657" indent="-235553" eaLnBrk="0" hangingPunct="0">
              <a:spcBef>
                <a:spcPct val="30000"/>
              </a:spcBef>
              <a:defRPr sz="1200">
                <a:solidFill>
                  <a:schemeClr val="tx1"/>
                </a:solidFill>
                <a:latin typeface="Calibri" panose="020F0502020204030204" pitchFamily="34" charset="0"/>
              </a:defRPr>
            </a:lvl5pPr>
            <a:lvl6pPr marL="2594309" indent="-235553" eaLnBrk="0" fontAlgn="base" hangingPunct="0">
              <a:spcBef>
                <a:spcPct val="30000"/>
              </a:spcBef>
              <a:spcAft>
                <a:spcPct val="0"/>
              </a:spcAft>
              <a:defRPr sz="1200">
                <a:solidFill>
                  <a:schemeClr val="tx1"/>
                </a:solidFill>
                <a:latin typeface="Calibri" panose="020F0502020204030204" pitchFamily="34" charset="0"/>
              </a:defRPr>
            </a:lvl6pPr>
            <a:lvl7pPr marL="3058961" indent="-235553" eaLnBrk="0" fontAlgn="base" hangingPunct="0">
              <a:spcBef>
                <a:spcPct val="30000"/>
              </a:spcBef>
              <a:spcAft>
                <a:spcPct val="0"/>
              </a:spcAft>
              <a:defRPr sz="1200">
                <a:solidFill>
                  <a:schemeClr val="tx1"/>
                </a:solidFill>
                <a:latin typeface="Calibri" panose="020F0502020204030204" pitchFamily="34" charset="0"/>
              </a:defRPr>
            </a:lvl7pPr>
            <a:lvl8pPr marL="3523614" indent="-235553" eaLnBrk="0" fontAlgn="base" hangingPunct="0">
              <a:spcBef>
                <a:spcPct val="30000"/>
              </a:spcBef>
              <a:spcAft>
                <a:spcPct val="0"/>
              </a:spcAft>
              <a:defRPr sz="1200">
                <a:solidFill>
                  <a:schemeClr val="tx1"/>
                </a:solidFill>
                <a:latin typeface="Calibri" panose="020F0502020204030204" pitchFamily="34" charset="0"/>
              </a:defRPr>
            </a:lvl8pPr>
            <a:lvl9pPr marL="3988266" indent="-23555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7C84E6-5A66-47A7-B2B3-765AD21D975C}" type="slidenum">
              <a:rPr lang="en-US" altLang="en-US">
                <a:solidFill>
                  <a:srgbClr val="000000"/>
                </a:solidFill>
                <a:latin typeface="Arial" panose="020B0604020202020204" pitchFamily="34" charset="0"/>
              </a:rPr>
              <a:pPr>
                <a:spcBef>
                  <a:spcPct val="0"/>
                </a:spcBef>
              </a:pPr>
              <a:t>20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21831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5" name="Rounded Rectangle 4"/>
          <p:cNvSpPr/>
          <p:nvPr/>
        </p:nvSpPr>
        <p:spPr>
          <a:xfrm>
            <a:off x="71968" y="8890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6" name="Rectangle 5"/>
          <p:cNvSpPr/>
          <p:nvPr/>
        </p:nvSpPr>
        <p:spPr>
          <a:xfrm>
            <a:off x="2235200" y="1449389"/>
            <a:ext cx="95504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7" name="Rectangle 6"/>
          <p:cNvSpPr/>
          <p:nvPr/>
        </p:nvSpPr>
        <p:spPr>
          <a:xfrm>
            <a:off x="2235200" y="1397000"/>
            <a:ext cx="9550400" cy="1270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0" name="Rectangle 9"/>
          <p:cNvSpPr/>
          <p:nvPr/>
        </p:nvSpPr>
        <p:spPr>
          <a:xfrm>
            <a:off x="2235200" y="2971800"/>
            <a:ext cx="9550400" cy="11588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pic>
        <p:nvPicPr>
          <p:cNvPr id="11" name="Picture 15" descr="fte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01" y="6067426"/>
            <a:ext cx="85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userDrawn="1"/>
        </p:nvSpPr>
        <p:spPr bwMode="auto">
          <a:xfrm>
            <a:off x="1117600" y="6248401"/>
            <a:ext cx="447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defRPr>
            </a:lvl1pPr>
            <a:lvl2pPr marL="742950" indent="-285750" eaLnBrk="0" hangingPunct="0">
              <a:defRPr sz="3600">
                <a:solidFill>
                  <a:schemeClr val="tx1"/>
                </a:solidFill>
                <a:latin typeface="Monotype Corsiva" pitchFamily="66" charset="0"/>
              </a:defRPr>
            </a:lvl2pPr>
            <a:lvl3pPr marL="1143000" indent="-228600" eaLnBrk="0" hangingPunct="0">
              <a:defRPr sz="3600">
                <a:solidFill>
                  <a:schemeClr val="tx1"/>
                </a:solidFill>
                <a:latin typeface="Monotype Corsiva" pitchFamily="66" charset="0"/>
              </a:defRPr>
            </a:lvl3pPr>
            <a:lvl4pPr marL="1600200" indent="-228600" eaLnBrk="0" hangingPunct="0">
              <a:defRPr sz="3600">
                <a:solidFill>
                  <a:schemeClr val="tx1"/>
                </a:solidFill>
                <a:latin typeface="Monotype Corsiva" pitchFamily="66" charset="0"/>
              </a:defRPr>
            </a:lvl4pPr>
            <a:lvl5pPr marL="2057400" indent="-228600" eaLnBrk="0" hangingPunct="0">
              <a:defRPr sz="3600">
                <a:solidFill>
                  <a:schemeClr val="tx1"/>
                </a:solidFill>
                <a:latin typeface="Monotype Corsiva" pitchFamily="66" charset="0"/>
              </a:defRPr>
            </a:lvl5pPr>
            <a:lvl6pPr marL="2514600" indent="-228600" eaLnBrk="0" fontAlgn="base" hangingPunct="0">
              <a:spcBef>
                <a:spcPct val="0"/>
              </a:spcBef>
              <a:spcAft>
                <a:spcPct val="0"/>
              </a:spcAft>
              <a:defRPr sz="3600">
                <a:solidFill>
                  <a:schemeClr val="tx1"/>
                </a:solidFill>
                <a:latin typeface="Monotype Corsiva" pitchFamily="66" charset="0"/>
              </a:defRPr>
            </a:lvl6pPr>
            <a:lvl7pPr marL="2971800" indent="-228600" eaLnBrk="0" fontAlgn="base" hangingPunct="0">
              <a:spcBef>
                <a:spcPct val="0"/>
              </a:spcBef>
              <a:spcAft>
                <a:spcPct val="0"/>
              </a:spcAft>
              <a:defRPr sz="3600">
                <a:solidFill>
                  <a:schemeClr val="tx1"/>
                </a:solidFill>
                <a:latin typeface="Monotype Corsiva" pitchFamily="66" charset="0"/>
              </a:defRPr>
            </a:lvl7pPr>
            <a:lvl8pPr marL="3429000" indent="-228600" eaLnBrk="0" fontAlgn="base" hangingPunct="0">
              <a:spcBef>
                <a:spcPct val="0"/>
              </a:spcBef>
              <a:spcAft>
                <a:spcPct val="0"/>
              </a:spcAft>
              <a:defRPr sz="3600">
                <a:solidFill>
                  <a:schemeClr val="tx1"/>
                </a:solidFill>
                <a:latin typeface="Monotype Corsiva" pitchFamily="66" charset="0"/>
              </a:defRPr>
            </a:lvl8pPr>
            <a:lvl9pPr marL="3886200" indent="-228600" eaLnBrk="0" fontAlgn="base" hangingPunct="0">
              <a:spcBef>
                <a:spcPct val="0"/>
              </a:spcBef>
              <a:spcAft>
                <a:spcPct val="0"/>
              </a:spcAft>
              <a:defRPr sz="3600">
                <a:solidFill>
                  <a:schemeClr val="tx1"/>
                </a:solidFill>
                <a:latin typeface="Monotype Corsiva" pitchFamily="66" charset="0"/>
              </a:defRPr>
            </a:lvl9pPr>
          </a:lstStyle>
          <a:p>
            <a:pPr fontAlgn="base">
              <a:spcBef>
                <a:spcPct val="50000"/>
              </a:spcBef>
              <a:spcAft>
                <a:spcPct val="0"/>
              </a:spcAft>
              <a:defRPr/>
            </a:pPr>
            <a:r>
              <a:rPr lang="en-US" altLang="en-US" sz="1200" smtClean="0">
                <a:solidFill>
                  <a:prstClr val="black"/>
                </a:solidFill>
                <a:latin typeface="Arial" charset="0"/>
              </a:rPr>
              <a:t>Economics for Leaders</a:t>
            </a:r>
          </a:p>
        </p:txBody>
      </p:sp>
      <p:pic>
        <p:nvPicPr>
          <p:cNvPr id="13" name="Picture 20" descr="Untitled-1.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1" y="685800"/>
            <a:ext cx="19685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2235200" y="32766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2235200" y="1505931"/>
            <a:ext cx="93472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56784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40000"/>
                                  </p:iterate>
                                  <p:childTnLst>
                                    <p:set>
                                      <p:cBhvr>
                                        <p:cTn id="6"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7"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87B20264-1694-4C6D-AFA9-57D8A0C2CCF0}" type="datetimeFigureOut">
              <a:rPr lang="en-US">
                <a:solidFill>
                  <a:prstClr val="black"/>
                </a:solidFill>
              </a:rPr>
              <a:pPr>
                <a:defRPr/>
              </a:pPr>
              <a:t>10/23/2015</a:t>
            </a:fld>
            <a:endParaRPr lang="en-US">
              <a:solidFill>
                <a:prstClr val="black"/>
              </a:solidFill>
            </a:endParaRPr>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en-US">
              <a:solidFill>
                <a:prstClr val="black"/>
              </a:solidFill>
            </a:endParaRPr>
          </a:p>
        </p:txBody>
      </p:sp>
      <p:sp>
        <p:nvSpPr>
          <p:cNvPr id="11" name="Slide Number Placeholder 5"/>
          <p:cNvSpPr>
            <a:spLocks noGrp="1"/>
          </p:cNvSpPr>
          <p:nvPr>
            <p:ph type="sldNum" sz="quarter" idx="12"/>
          </p:nvPr>
        </p:nvSpPr>
        <p:spPr/>
        <p:txBody>
          <a:bodyPr/>
          <a:lstStyle>
            <a:lvl1pPr>
              <a:defRPr/>
            </a:lvl1pPr>
          </a:lstStyle>
          <a:p>
            <a:fld id="{AD4230AD-62CF-424F-B5F1-E33CB4881AA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0526947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6" name="Rounded Rectangle 5"/>
          <p:cNvSpPr/>
          <p:nvPr/>
        </p:nvSpPr>
        <p:spPr>
          <a:xfrm>
            <a:off x="71968" y="8890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pic>
        <p:nvPicPr>
          <p:cNvPr id="7" name="Picture 17" descr="Untitled-1.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85513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fte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01" y="6067426"/>
            <a:ext cx="85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117600" y="6248401"/>
            <a:ext cx="447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defRPr>
            </a:lvl1pPr>
            <a:lvl2pPr marL="742950" indent="-285750" eaLnBrk="0" hangingPunct="0">
              <a:defRPr sz="3600">
                <a:solidFill>
                  <a:schemeClr val="tx1"/>
                </a:solidFill>
                <a:latin typeface="Monotype Corsiva" pitchFamily="66" charset="0"/>
              </a:defRPr>
            </a:lvl2pPr>
            <a:lvl3pPr marL="1143000" indent="-228600" eaLnBrk="0" hangingPunct="0">
              <a:defRPr sz="3600">
                <a:solidFill>
                  <a:schemeClr val="tx1"/>
                </a:solidFill>
                <a:latin typeface="Monotype Corsiva" pitchFamily="66" charset="0"/>
              </a:defRPr>
            </a:lvl3pPr>
            <a:lvl4pPr marL="1600200" indent="-228600" eaLnBrk="0" hangingPunct="0">
              <a:defRPr sz="3600">
                <a:solidFill>
                  <a:schemeClr val="tx1"/>
                </a:solidFill>
                <a:latin typeface="Monotype Corsiva" pitchFamily="66" charset="0"/>
              </a:defRPr>
            </a:lvl4pPr>
            <a:lvl5pPr marL="2057400" indent="-228600" eaLnBrk="0" hangingPunct="0">
              <a:defRPr sz="3600">
                <a:solidFill>
                  <a:schemeClr val="tx1"/>
                </a:solidFill>
                <a:latin typeface="Monotype Corsiva" pitchFamily="66" charset="0"/>
              </a:defRPr>
            </a:lvl5pPr>
            <a:lvl6pPr marL="2514600" indent="-228600" eaLnBrk="0" fontAlgn="base" hangingPunct="0">
              <a:spcBef>
                <a:spcPct val="0"/>
              </a:spcBef>
              <a:spcAft>
                <a:spcPct val="0"/>
              </a:spcAft>
              <a:defRPr sz="3600">
                <a:solidFill>
                  <a:schemeClr val="tx1"/>
                </a:solidFill>
                <a:latin typeface="Monotype Corsiva" pitchFamily="66" charset="0"/>
              </a:defRPr>
            </a:lvl6pPr>
            <a:lvl7pPr marL="2971800" indent="-228600" eaLnBrk="0" fontAlgn="base" hangingPunct="0">
              <a:spcBef>
                <a:spcPct val="0"/>
              </a:spcBef>
              <a:spcAft>
                <a:spcPct val="0"/>
              </a:spcAft>
              <a:defRPr sz="3600">
                <a:solidFill>
                  <a:schemeClr val="tx1"/>
                </a:solidFill>
                <a:latin typeface="Monotype Corsiva" pitchFamily="66" charset="0"/>
              </a:defRPr>
            </a:lvl7pPr>
            <a:lvl8pPr marL="3429000" indent="-228600" eaLnBrk="0" fontAlgn="base" hangingPunct="0">
              <a:spcBef>
                <a:spcPct val="0"/>
              </a:spcBef>
              <a:spcAft>
                <a:spcPct val="0"/>
              </a:spcAft>
              <a:defRPr sz="3600">
                <a:solidFill>
                  <a:schemeClr val="tx1"/>
                </a:solidFill>
                <a:latin typeface="Monotype Corsiva" pitchFamily="66" charset="0"/>
              </a:defRPr>
            </a:lvl8pPr>
            <a:lvl9pPr marL="3886200" indent="-228600" eaLnBrk="0" fontAlgn="base" hangingPunct="0">
              <a:spcBef>
                <a:spcPct val="0"/>
              </a:spcBef>
              <a:spcAft>
                <a:spcPct val="0"/>
              </a:spcAft>
              <a:defRPr sz="3600">
                <a:solidFill>
                  <a:schemeClr val="tx1"/>
                </a:solidFill>
                <a:latin typeface="Monotype Corsiva" pitchFamily="66" charset="0"/>
              </a:defRPr>
            </a:lvl9pPr>
          </a:lstStyle>
          <a:p>
            <a:pPr fontAlgn="base">
              <a:spcBef>
                <a:spcPct val="50000"/>
              </a:spcBef>
              <a:spcAft>
                <a:spcPct val="0"/>
              </a:spcAft>
              <a:defRPr/>
            </a:pPr>
            <a:r>
              <a:rPr lang="en-US" altLang="en-US" sz="1200" smtClean="0">
                <a:solidFill>
                  <a:prstClr val="black"/>
                </a:solidFill>
                <a:latin typeface="Arial" charset="0"/>
              </a:rPr>
              <a:t>Economics for Leaders</a:t>
            </a:r>
          </a:p>
        </p:txBody>
      </p:sp>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12" name="Rounded Rectangle 11"/>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p:txBody>
          <a:bodyPr/>
          <a:lstStyle>
            <a:lvl1pPr>
              <a:defRPr/>
            </a:lvl1pPr>
          </a:lstStyle>
          <a:p>
            <a:pPr>
              <a:defRPr/>
            </a:pPr>
            <a:fld id="{91BCEE40-7A3C-48C0-AFB6-1C898FA6BA85}" type="datetimeFigureOut">
              <a:rPr lang="en-US">
                <a:solidFill>
                  <a:prstClr val="black"/>
                </a:solidFill>
              </a:rPr>
              <a:pPr>
                <a:defRPr/>
              </a:pPr>
              <a:t>10/23/2015</a:t>
            </a:fld>
            <a:endParaRPr lang="en-US">
              <a:solidFill>
                <a:prstClr val="black"/>
              </a:solidFill>
            </a:endParaRPr>
          </a:p>
        </p:txBody>
      </p:sp>
      <p:sp>
        <p:nvSpPr>
          <p:cNvPr id="14" name="Footer Placeholder 5"/>
          <p:cNvSpPr>
            <a:spLocks noGrp="1"/>
          </p:cNvSpPr>
          <p:nvPr>
            <p:ph type="ftr" sz="quarter" idx="11"/>
          </p:nvPr>
        </p:nvSpPr>
        <p:spPr>
          <a:xfrm>
            <a:off x="1219200" y="6172200"/>
            <a:ext cx="5283200" cy="457200"/>
          </a:xfrm>
        </p:spPr>
        <p:txBody>
          <a:bodyPr/>
          <a:lstStyle>
            <a:lvl1pPr>
              <a:defRPr/>
            </a:lvl1pPr>
          </a:lstStyle>
          <a:p>
            <a:pPr>
              <a:defRPr/>
            </a:pPr>
            <a:endParaRPr lang="en-US">
              <a:solidFill>
                <a:prstClr val="black"/>
              </a:solidFill>
            </a:endParaRPr>
          </a:p>
        </p:txBody>
      </p:sp>
      <p:sp>
        <p:nvSpPr>
          <p:cNvPr id="15" name="Slide Number Placeholder 6"/>
          <p:cNvSpPr>
            <a:spLocks noGrp="1"/>
          </p:cNvSpPr>
          <p:nvPr>
            <p:ph type="sldNum" sz="quarter" idx="12"/>
          </p:nvPr>
        </p:nvSpPr>
        <p:spPr>
          <a:xfrm>
            <a:off x="194733" y="6210300"/>
            <a:ext cx="609600" cy="457200"/>
          </a:xfrm>
        </p:spPr>
        <p:txBody>
          <a:bodyPr/>
          <a:lstStyle>
            <a:lvl1pPr>
              <a:defRPr/>
            </a:lvl1pPr>
          </a:lstStyle>
          <a:p>
            <a:fld id="{DBC0399B-7BDD-4077-9DC0-918CEC01EFF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3597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4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useBgFill="1">
        <p:nvSpPr>
          <p:cNvPr id="6" name="Rounded Rectangle 5"/>
          <p:cNvSpPr/>
          <p:nvPr/>
        </p:nvSpPr>
        <p:spPr>
          <a:xfrm>
            <a:off x="71968" y="8890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pic>
        <p:nvPicPr>
          <p:cNvPr id="7" name="Picture 17" descr="Untitled-1.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85513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fte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01" y="6067426"/>
            <a:ext cx="850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userDrawn="1"/>
        </p:nvSpPr>
        <p:spPr bwMode="auto">
          <a:xfrm>
            <a:off x="1117600" y="6248401"/>
            <a:ext cx="447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Monotype Corsiva" pitchFamily="66" charset="0"/>
              </a:defRPr>
            </a:lvl1pPr>
            <a:lvl2pPr marL="742950" indent="-285750" eaLnBrk="0" hangingPunct="0">
              <a:defRPr sz="3600">
                <a:solidFill>
                  <a:schemeClr val="tx1"/>
                </a:solidFill>
                <a:latin typeface="Monotype Corsiva" pitchFamily="66" charset="0"/>
              </a:defRPr>
            </a:lvl2pPr>
            <a:lvl3pPr marL="1143000" indent="-228600" eaLnBrk="0" hangingPunct="0">
              <a:defRPr sz="3600">
                <a:solidFill>
                  <a:schemeClr val="tx1"/>
                </a:solidFill>
                <a:latin typeface="Monotype Corsiva" pitchFamily="66" charset="0"/>
              </a:defRPr>
            </a:lvl3pPr>
            <a:lvl4pPr marL="1600200" indent="-228600" eaLnBrk="0" hangingPunct="0">
              <a:defRPr sz="3600">
                <a:solidFill>
                  <a:schemeClr val="tx1"/>
                </a:solidFill>
                <a:latin typeface="Monotype Corsiva" pitchFamily="66" charset="0"/>
              </a:defRPr>
            </a:lvl4pPr>
            <a:lvl5pPr marL="2057400" indent="-228600" eaLnBrk="0" hangingPunct="0">
              <a:defRPr sz="3600">
                <a:solidFill>
                  <a:schemeClr val="tx1"/>
                </a:solidFill>
                <a:latin typeface="Monotype Corsiva" pitchFamily="66" charset="0"/>
              </a:defRPr>
            </a:lvl5pPr>
            <a:lvl6pPr marL="2514600" indent="-228600" eaLnBrk="0" fontAlgn="base" hangingPunct="0">
              <a:spcBef>
                <a:spcPct val="0"/>
              </a:spcBef>
              <a:spcAft>
                <a:spcPct val="0"/>
              </a:spcAft>
              <a:defRPr sz="3600">
                <a:solidFill>
                  <a:schemeClr val="tx1"/>
                </a:solidFill>
                <a:latin typeface="Monotype Corsiva" pitchFamily="66" charset="0"/>
              </a:defRPr>
            </a:lvl6pPr>
            <a:lvl7pPr marL="2971800" indent="-228600" eaLnBrk="0" fontAlgn="base" hangingPunct="0">
              <a:spcBef>
                <a:spcPct val="0"/>
              </a:spcBef>
              <a:spcAft>
                <a:spcPct val="0"/>
              </a:spcAft>
              <a:defRPr sz="3600">
                <a:solidFill>
                  <a:schemeClr val="tx1"/>
                </a:solidFill>
                <a:latin typeface="Monotype Corsiva" pitchFamily="66" charset="0"/>
              </a:defRPr>
            </a:lvl7pPr>
            <a:lvl8pPr marL="3429000" indent="-228600" eaLnBrk="0" fontAlgn="base" hangingPunct="0">
              <a:spcBef>
                <a:spcPct val="0"/>
              </a:spcBef>
              <a:spcAft>
                <a:spcPct val="0"/>
              </a:spcAft>
              <a:defRPr sz="3600">
                <a:solidFill>
                  <a:schemeClr val="tx1"/>
                </a:solidFill>
                <a:latin typeface="Monotype Corsiva" pitchFamily="66" charset="0"/>
              </a:defRPr>
            </a:lvl8pPr>
            <a:lvl9pPr marL="3886200" indent="-228600" eaLnBrk="0" fontAlgn="base" hangingPunct="0">
              <a:spcBef>
                <a:spcPct val="0"/>
              </a:spcBef>
              <a:spcAft>
                <a:spcPct val="0"/>
              </a:spcAft>
              <a:defRPr sz="3600">
                <a:solidFill>
                  <a:schemeClr val="tx1"/>
                </a:solidFill>
                <a:latin typeface="Monotype Corsiva" pitchFamily="66" charset="0"/>
              </a:defRPr>
            </a:lvl9pPr>
          </a:lstStyle>
          <a:p>
            <a:pPr fontAlgn="base">
              <a:spcBef>
                <a:spcPct val="50000"/>
              </a:spcBef>
              <a:spcAft>
                <a:spcPct val="0"/>
              </a:spcAft>
              <a:defRPr/>
            </a:pPr>
            <a:r>
              <a:rPr lang="en-US" altLang="en-US" sz="1200" smtClean="0">
                <a:solidFill>
                  <a:prstClr val="black"/>
                </a:solidFill>
                <a:latin typeface="Arial" charset="0"/>
              </a:rPr>
              <a:t>Economics for Leaders</a:t>
            </a:r>
          </a:p>
        </p:txBody>
      </p:sp>
      <p:sp>
        <p:nvSpPr>
          <p:cNvPr id="10" name="Rectangle 9"/>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1" name="Rectangle 10"/>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2" name="Rectangle 11"/>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30E86CE4-1E2B-48C7-94D2-9BD4BA0A2CE9}" type="datetimeFigureOut">
              <a:rPr lang="en-US">
                <a:solidFill>
                  <a:prstClr val="black"/>
                </a:solidFill>
              </a:rPr>
              <a:pPr>
                <a:defRPr/>
              </a:pPr>
              <a:t>10/23/2015</a:t>
            </a:fld>
            <a:endParaRPr lang="en-US">
              <a:solidFill>
                <a:prstClr val="black"/>
              </a:solidFill>
            </a:endParaRPr>
          </a:p>
        </p:txBody>
      </p:sp>
      <p:sp>
        <p:nvSpPr>
          <p:cNvPr id="14"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5" name="Slide Number Placeholder 6"/>
          <p:cNvSpPr>
            <a:spLocks noGrp="1"/>
          </p:cNvSpPr>
          <p:nvPr>
            <p:ph type="sldNum" sz="quarter" idx="12"/>
          </p:nvPr>
        </p:nvSpPr>
        <p:spPr/>
        <p:txBody>
          <a:bodyPr/>
          <a:lstStyle>
            <a:lvl1pPr>
              <a:defRPr/>
            </a:lvl1pPr>
          </a:lstStyle>
          <a:p>
            <a:fld id="{C27B0F44-DD4F-48B8-806D-C4BD5CEC137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104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4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D0331C7-D0BD-4ECF-A99B-109574770E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340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DFE37F9B-2495-4F1A-8D41-AECB474AC6B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61555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3075" name="Text Placeholder 12"/>
          <p:cNvSpPr>
            <a:spLocks noGrp="1"/>
          </p:cNvSpPr>
          <p:nvPr>
            <p:ph type="body" idx="1"/>
          </p:nvPr>
        </p:nvSpPr>
        <p:spPr bwMode="auto">
          <a:xfrm>
            <a:off x="1219200" y="1447800"/>
            <a:ext cx="1036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 name="Date Placeholder 4"/>
          <p:cNvSpPr>
            <a:spLocks noGrp="1"/>
          </p:cNvSpPr>
          <p:nvPr>
            <p:ph type="dt" sz="half" idx="2"/>
          </p:nvPr>
        </p:nvSpPr>
        <p:spPr>
          <a:xfrm>
            <a:off x="8229600" y="6191250"/>
            <a:ext cx="3302000" cy="476250"/>
          </a:xfrm>
          <a:prstGeom prst="rect">
            <a:avLst/>
          </a:prstGeom>
        </p:spPr>
        <p:txBody>
          <a:bodyPr/>
          <a:lstStyle>
            <a:lvl1pPr>
              <a:defRPr sz="1800">
                <a:latin typeface="Arial" charset="0"/>
              </a:defRPr>
            </a:lvl1pPr>
          </a:lstStyle>
          <a:p>
            <a:pPr fontAlgn="base">
              <a:spcBef>
                <a:spcPct val="0"/>
              </a:spcBef>
              <a:spcAft>
                <a:spcPct val="0"/>
              </a:spcAft>
              <a:defRPr/>
            </a:pPr>
            <a:fld id="{5E6C636E-E8BE-42AE-890F-7E2520111896}" type="datetimeFigureOut">
              <a:rPr lang="en-US">
                <a:solidFill>
                  <a:prstClr val="black"/>
                </a:solidFill>
              </a:rPr>
              <a:pPr fontAlgn="base">
                <a:spcBef>
                  <a:spcPct val="0"/>
                </a:spcBef>
                <a:spcAft>
                  <a:spcPct val="0"/>
                </a:spcAft>
                <a:defRPr/>
              </a:pPr>
              <a:t>10/23/2015</a:t>
            </a:fld>
            <a:endParaRPr lang="en-US">
              <a:solidFill>
                <a:prstClr val="black"/>
              </a:solidFill>
            </a:endParaRPr>
          </a:p>
        </p:txBody>
      </p:sp>
      <p:sp>
        <p:nvSpPr>
          <p:cNvPr id="16" name="Footer Placeholder 5"/>
          <p:cNvSpPr>
            <a:spLocks noGrp="1"/>
          </p:cNvSpPr>
          <p:nvPr>
            <p:ph type="ftr" sz="quarter" idx="3"/>
          </p:nvPr>
        </p:nvSpPr>
        <p:spPr>
          <a:xfrm>
            <a:off x="1219200" y="6172200"/>
            <a:ext cx="5181600" cy="457200"/>
          </a:xfrm>
          <a:prstGeom prst="rect">
            <a:avLst/>
          </a:prstGeom>
        </p:spPr>
        <p:txBody>
          <a:bodyPr/>
          <a:lstStyle>
            <a:lvl1pPr>
              <a:defRPr sz="1800">
                <a:latin typeface="Arial" charset="0"/>
              </a:defRPr>
            </a:lvl1pPr>
          </a:lstStyle>
          <a:p>
            <a:pPr fontAlgn="base">
              <a:spcBef>
                <a:spcPct val="0"/>
              </a:spcBef>
              <a:spcAft>
                <a:spcPct val="0"/>
              </a:spcAft>
              <a:defRPr/>
            </a:pPr>
            <a:endParaRPr lang="en-US">
              <a:solidFill>
                <a:prstClr val="black"/>
              </a:solidFill>
            </a:endParaRPr>
          </a:p>
        </p:txBody>
      </p:sp>
      <p:sp>
        <p:nvSpPr>
          <p:cNvPr id="17" name="Slide Number Placeholder 6"/>
          <p:cNvSpPr>
            <a:spLocks noGrp="1"/>
          </p:cNvSpPr>
          <p:nvPr>
            <p:ph type="sldNum" sz="quarter" idx="4"/>
          </p:nvPr>
        </p:nvSpPr>
        <p:spPr>
          <a:xfrm>
            <a:off x="194733" y="6208713"/>
            <a:ext cx="609600" cy="457200"/>
          </a:xfrm>
          <a:prstGeom prst="ellipse">
            <a:avLst/>
          </a:prstGeom>
        </p:spPr>
        <p:txBody>
          <a:bodyPr vert="horz" wrap="square" lIns="91440" tIns="45720" rIns="91440" bIns="45720" numCol="1" anchor="t" anchorCtr="0" compatLnSpc="1">
            <a:prstTxWarp prst="textNoShape">
              <a:avLst/>
            </a:prstTxWarp>
          </a:bodyPr>
          <a:lstStyle>
            <a:lvl1pPr>
              <a:defRPr sz="1800">
                <a:latin typeface="Arial" panose="020B0604020202020204" pitchFamily="34" charset="0"/>
              </a:defRPr>
            </a:lvl1pPr>
          </a:lstStyle>
          <a:p>
            <a:pPr fontAlgn="base">
              <a:spcBef>
                <a:spcPct val="0"/>
              </a:spcBef>
              <a:spcAft>
                <a:spcPct val="0"/>
              </a:spcAft>
            </a:pPr>
            <a:fld id="{E56A658C-E018-4403-910A-71C447EDA5C8}" type="slidenum">
              <a:rPr lang="en-US" altLang="en-US">
                <a:solidFill>
                  <a:prstClr val="black"/>
                </a:solidFill>
              </a:rPr>
              <a:pPr fontAlgn="base">
                <a:spcBef>
                  <a:spcPct val="0"/>
                </a:spcBef>
                <a:spcAft>
                  <a:spcPct val="0"/>
                </a:spcAft>
              </a:pPr>
              <a:t>‹#›</a:t>
            </a:fld>
            <a:endParaRPr lang="en-US" altLang="en-US">
              <a:solidFill>
                <a:prstClr val="black"/>
              </a:solidFill>
            </a:endParaRPr>
          </a:p>
        </p:txBody>
      </p:sp>
    </p:spTree>
    <p:extLst>
      <p:ext uri="{BB962C8B-B14F-4D97-AF65-F5344CB8AC3E}">
        <p14:creationId xmlns:p14="http://schemas.microsoft.com/office/powerpoint/2010/main" val="2601344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0" fontAlgn="base" hangingPunct="0">
        <a:spcBef>
          <a:spcPct val="0"/>
        </a:spcBef>
        <a:spcAft>
          <a:spcPct val="0"/>
        </a:spcAft>
        <a:defRPr sz="4000" kern="1200">
          <a:solidFill>
            <a:schemeClr val="tx2"/>
          </a:solidFill>
          <a:latin typeface="Arial"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Arial" charset="0"/>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Arial" charset="0"/>
          <a:ea typeface="+mn-ea"/>
          <a:cs typeface="+mn-cs"/>
        </a:defRPr>
      </a:lvl2pPr>
      <a:lvl3pPr marL="822325" indent="-228600" algn="l" rtl="0" eaLnBrk="0" fontAlgn="base" hangingPunct="0">
        <a:spcBef>
          <a:spcPts val="375"/>
        </a:spcBef>
        <a:spcAft>
          <a:spcPct val="0"/>
        </a:spcAft>
        <a:buClr>
          <a:srgbClr val="AAABB6"/>
        </a:buClr>
        <a:buSzPct val="85000"/>
        <a:buFont typeface="Wingdings 2" panose="05020102010507070707" pitchFamily="18" charset="2"/>
        <a:buChar char=""/>
        <a:defRPr sz="2000" kern="1200">
          <a:solidFill>
            <a:schemeClr val="tx1"/>
          </a:solidFill>
          <a:latin typeface="Arial" charset="0"/>
          <a:ea typeface="+mn-ea"/>
          <a:cs typeface="+mn-cs"/>
        </a:defRPr>
      </a:lvl3pPr>
      <a:lvl4pPr marL="1096963" indent="-228600" algn="l" rtl="0" eaLnBrk="0" fontAlgn="base" hangingPunct="0">
        <a:spcBef>
          <a:spcPts val="375"/>
        </a:spcBef>
        <a:spcAft>
          <a:spcPct val="0"/>
        </a:spcAft>
        <a:buClr>
          <a:srgbClr val="9BBB59"/>
        </a:buClr>
        <a:buSzPct val="80000"/>
        <a:buFont typeface="Wingdings 2" panose="05020102010507070707" pitchFamily="18" charset="2"/>
        <a:buChar char=""/>
        <a:defRPr sz="2000" kern="1200">
          <a:solidFill>
            <a:schemeClr val="tx1"/>
          </a:solidFill>
          <a:latin typeface="Arial" charset="0"/>
          <a:ea typeface="+mn-ea"/>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Arial"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457200"/>
            <a:ext cx="7772400" cy="3200400"/>
          </a:xfrm>
        </p:spPr>
        <p:txBody>
          <a:bodyPr/>
          <a:lstStyle/>
          <a:p>
            <a:pPr algn="ctr"/>
            <a:r>
              <a:rPr lang="en-US" altLang="en-US" sz="5400" b="1">
                <a:solidFill>
                  <a:srgbClr val="C00000"/>
                </a:solidFill>
                <a:latin typeface="Arial" panose="020B0604020202020204" pitchFamily="34" charset="0"/>
              </a:rPr>
              <a:t>Zimbabwe</a:t>
            </a:r>
            <a:r>
              <a:rPr lang="en-US" altLang="en-US" sz="5400">
                <a:latin typeface="Arial" panose="020B0604020202020204" pitchFamily="34" charset="0"/>
              </a:rPr>
              <a:t/>
            </a:r>
            <a:br>
              <a:rPr lang="en-US" altLang="en-US" sz="5400">
                <a:latin typeface="Arial" panose="020B0604020202020204" pitchFamily="34" charset="0"/>
              </a:rPr>
            </a:br>
            <a:r>
              <a:rPr lang="en-US" altLang="en-US" sz="1800">
                <a:latin typeface="Arial" panose="020B0604020202020204" pitchFamily="34" charset="0"/>
              </a:rPr>
              <a:t/>
            </a:r>
            <a:br>
              <a:rPr lang="en-US" altLang="en-US" sz="1800">
                <a:latin typeface="Arial" panose="020B0604020202020204" pitchFamily="34" charset="0"/>
              </a:rPr>
            </a:br>
            <a:r>
              <a:rPr lang="en-US" altLang="en-US" sz="3600">
                <a:latin typeface="Arial" panose="020B0604020202020204" pitchFamily="34" charset="0"/>
              </a:rPr>
              <a:t>How to Destroy an Economy</a:t>
            </a:r>
          </a:p>
        </p:txBody>
      </p:sp>
      <p:sp>
        <p:nvSpPr>
          <p:cNvPr id="25603" name="TextBox 4"/>
          <p:cNvSpPr txBox="1">
            <a:spLocks noChangeArrowheads="1"/>
          </p:cNvSpPr>
          <p:nvPr/>
        </p:nvSpPr>
        <p:spPr bwMode="auto">
          <a:xfrm>
            <a:off x="2590800" y="5410201"/>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eaLnBrk="0" hangingPunct="0">
              <a:spcBef>
                <a:spcPts val="375"/>
              </a:spcBef>
              <a:buClr>
                <a:srgbClr val="AAABB6"/>
              </a:buClr>
              <a:buSzPct val="85000"/>
              <a:buFont typeface="Wingdings 2" panose="05020102010507070707" pitchFamily="18" charset="2"/>
              <a:buChar char=""/>
              <a:defRPr sz="2000">
                <a:solidFill>
                  <a:schemeClr val="tx1"/>
                </a:solidFill>
                <a:latin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375"/>
              </a:spcBef>
              <a:buClr>
                <a:srgbClr val="9BBB59"/>
              </a:buClr>
              <a:buChar char="o"/>
              <a:defRPr sz="2000">
                <a:solidFill>
                  <a:schemeClr val="tx1"/>
                </a:solidFill>
                <a:latin typeface="Arial" panose="020B0604020202020204" pitchFamily="34" charset="0"/>
              </a:defRPr>
            </a:lvl5pPr>
            <a:lvl6pPr marL="25146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6pPr>
            <a:lvl7pPr marL="29718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7pPr>
            <a:lvl8pPr marL="34290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8pPr>
            <a:lvl9pPr marL="38862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9pPr>
          </a:lstStyle>
          <a:p>
            <a:pPr algn="ctr" eaLnBrk="1" fontAlgn="base" hangingPunct="1">
              <a:spcBef>
                <a:spcPct val="0"/>
              </a:spcBef>
              <a:spcAft>
                <a:spcPct val="0"/>
              </a:spcAft>
              <a:buClrTx/>
              <a:buSzTx/>
              <a:buFontTx/>
              <a:buNone/>
            </a:pPr>
            <a:r>
              <a:rPr lang="en-US" altLang="en-US" sz="1400" b="1">
                <a:solidFill>
                  <a:prstClr val="black"/>
                </a:solidFill>
                <a:latin typeface="Monotype Corsiva" panose="03010101010201010101" pitchFamily="66" charset="0"/>
              </a:rPr>
              <a:t>Source</a:t>
            </a:r>
            <a:r>
              <a:rPr lang="en-US" altLang="en-US" sz="1400">
                <a:solidFill>
                  <a:prstClr val="black"/>
                </a:solidFill>
                <a:latin typeface="Monotype Corsiva" panose="03010101010201010101" pitchFamily="66" charset="0"/>
              </a:rPr>
              <a:t>:  Some graphics and information extracted from “Hyperinflation in Zimbabwe,” by Janet Koech, 2011, Federal Reserve Bank of Dallas – Annual Report 2011 </a:t>
            </a:r>
          </a:p>
        </p:txBody>
      </p:sp>
    </p:spTree>
    <p:extLst>
      <p:ext uri="{BB962C8B-B14F-4D97-AF65-F5344CB8AC3E}">
        <p14:creationId xmlns:p14="http://schemas.microsoft.com/office/powerpoint/2010/main" val="67811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1828800" y="1295400"/>
            <a:ext cx="2895600" cy="5105400"/>
          </a:xfrm>
        </p:spPr>
        <p:txBody>
          <a:bodyPr/>
          <a:lstStyle/>
          <a:p>
            <a:r>
              <a:rPr lang="en-US" altLang="en-US" smtClean="0">
                <a:latin typeface="Arial" panose="020B0604020202020204" pitchFamily="34" charset="0"/>
              </a:rPr>
              <a:t>Economists have repeatedly shown that the growth of money and the CPI are highly correlated</a:t>
            </a:r>
          </a:p>
        </p:txBody>
      </p:sp>
      <p:sp>
        <p:nvSpPr>
          <p:cNvPr id="35843" name="Title 2"/>
          <p:cNvSpPr>
            <a:spLocks noGrp="1"/>
          </p:cNvSpPr>
          <p:nvPr>
            <p:ph type="title"/>
          </p:nvPr>
        </p:nvSpPr>
        <p:spPr>
          <a:xfrm>
            <a:off x="1981200" y="-76200"/>
            <a:ext cx="8229600" cy="914400"/>
          </a:xfrm>
        </p:spPr>
        <p:txBody>
          <a:bodyPr/>
          <a:lstStyle/>
          <a:p>
            <a:r>
              <a:rPr lang="en-US" altLang="en-US" smtClean="0">
                <a:latin typeface="Arial" panose="020B0604020202020204" pitchFamily="34" charset="0"/>
              </a:rPr>
              <a:t>Cause and Effect – Part 1</a:t>
            </a:r>
          </a:p>
        </p:txBody>
      </p:sp>
      <p:pic>
        <p:nvPicPr>
          <p:cNvPr id="35844" name="Picture 5" descr="Zimbabwe Money Suppl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1564" y="1050926"/>
            <a:ext cx="5634037"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19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1981200" y="1295401"/>
            <a:ext cx="3124200" cy="4691063"/>
          </a:xfrm>
        </p:spPr>
        <p:txBody>
          <a:bodyPr/>
          <a:lstStyle/>
          <a:p>
            <a:r>
              <a:rPr lang="en-US" altLang="en-US" smtClean="0">
                <a:latin typeface="Arial" panose="020B0604020202020204" pitchFamily="34" charset="0"/>
              </a:rPr>
              <a:t>The Zimbabwe Central Bank prints money to buy the government debt, as tax collections fall dramatically with the GDP decline</a:t>
            </a:r>
          </a:p>
        </p:txBody>
      </p:sp>
      <p:sp>
        <p:nvSpPr>
          <p:cNvPr id="36867" name="Title 2"/>
          <p:cNvSpPr>
            <a:spLocks noGrp="1"/>
          </p:cNvSpPr>
          <p:nvPr>
            <p:ph type="title"/>
          </p:nvPr>
        </p:nvSpPr>
        <p:spPr>
          <a:xfrm>
            <a:off x="1981200" y="-76200"/>
            <a:ext cx="8229600" cy="1143000"/>
          </a:xfrm>
        </p:spPr>
        <p:txBody>
          <a:bodyPr/>
          <a:lstStyle/>
          <a:p>
            <a:r>
              <a:rPr lang="en-US" altLang="en-US" smtClean="0">
                <a:latin typeface="Arial" panose="020B0604020202020204" pitchFamily="34" charset="0"/>
              </a:rPr>
              <a:t>Cause and Effect – Part 2</a:t>
            </a:r>
          </a:p>
        </p:txBody>
      </p:sp>
      <p:pic>
        <p:nvPicPr>
          <p:cNvPr id="36868" name="Picture 4" descr="Zimbabwe CB debt holding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1203326"/>
            <a:ext cx="4983163"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41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a:xfrm>
            <a:off x="1981200" y="1295401"/>
            <a:ext cx="3124200" cy="4691063"/>
          </a:xfrm>
        </p:spPr>
        <p:txBody>
          <a:bodyPr/>
          <a:lstStyle/>
          <a:p>
            <a:r>
              <a:rPr lang="en-US" altLang="en-US" smtClean="0">
                <a:latin typeface="Arial" panose="020B0604020202020204" pitchFamily="34" charset="0"/>
              </a:rPr>
              <a:t>Perhaps the excess creation of money should be an economic crime given its awful effects on a population</a:t>
            </a:r>
          </a:p>
        </p:txBody>
      </p:sp>
      <p:sp>
        <p:nvSpPr>
          <p:cNvPr id="37891" name="Title 2"/>
          <p:cNvSpPr>
            <a:spLocks noGrp="1"/>
          </p:cNvSpPr>
          <p:nvPr>
            <p:ph type="title"/>
          </p:nvPr>
        </p:nvSpPr>
        <p:spPr>
          <a:xfrm>
            <a:off x="1981200" y="-76200"/>
            <a:ext cx="8229600" cy="914400"/>
          </a:xfrm>
        </p:spPr>
        <p:txBody>
          <a:bodyPr/>
          <a:lstStyle/>
          <a:p>
            <a:r>
              <a:rPr lang="en-US" altLang="en-US" smtClean="0">
                <a:latin typeface="Arial" panose="020B0604020202020204" pitchFamily="34" charset="0"/>
              </a:rPr>
              <a:t>Wiping Out a History of Growth</a:t>
            </a:r>
          </a:p>
        </p:txBody>
      </p:sp>
      <p:pic>
        <p:nvPicPr>
          <p:cNvPr id="37892" name="Picture 3" descr="Decline wipes out 53yrs or grow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1095376"/>
            <a:ext cx="4632325"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0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1981200" y="274638"/>
            <a:ext cx="3581400" cy="2011362"/>
          </a:xfrm>
        </p:spPr>
        <p:txBody>
          <a:bodyPr/>
          <a:lstStyle/>
          <a:p>
            <a:r>
              <a:rPr lang="en-US" altLang="en-US" smtClean="0">
                <a:latin typeface="Arial" panose="020B0604020202020204" pitchFamily="34" charset="0"/>
              </a:rPr>
              <a:t>The Official History</a:t>
            </a:r>
          </a:p>
        </p:txBody>
      </p:sp>
      <p:pic>
        <p:nvPicPr>
          <p:cNvPr id="38915" name="Picture 3" descr="Hyperinflation in his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6989"/>
            <a:ext cx="48768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92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1981200" y="1481138"/>
            <a:ext cx="2895600" cy="4691062"/>
          </a:xfrm>
        </p:spPr>
        <p:txBody>
          <a:bodyPr/>
          <a:lstStyle/>
          <a:p>
            <a:r>
              <a:rPr lang="en-US" altLang="en-US" smtClean="0">
                <a:latin typeface="Arial" panose="020B0604020202020204" pitchFamily="34" charset="0"/>
              </a:rPr>
              <a:t>Notice how population growth flattens and then declines after 2000</a:t>
            </a:r>
          </a:p>
          <a:p>
            <a:r>
              <a:rPr lang="en-US" altLang="en-US" smtClean="0">
                <a:latin typeface="Arial" panose="020B0604020202020204" pitchFamily="34" charset="0"/>
              </a:rPr>
              <a:t>If you cannot eat, you cannot stay</a:t>
            </a:r>
          </a:p>
        </p:txBody>
      </p:sp>
      <p:sp>
        <p:nvSpPr>
          <p:cNvPr id="39939" name="Title 2"/>
          <p:cNvSpPr>
            <a:spLocks noGrp="1"/>
          </p:cNvSpPr>
          <p:nvPr>
            <p:ph type="title"/>
          </p:nvPr>
        </p:nvSpPr>
        <p:spPr>
          <a:xfrm>
            <a:off x="1981200" y="0"/>
            <a:ext cx="8229600" cy="838200"/>
          </a:xfrm>
        </p:spPr>
        <p:txBody>
          <a:bodyPr/>
          <a:lstStyle/>
          <a:p>
            <a:r>
              <a:rPr lang="en-US" altLang="en-US" smtClean="0">
                <a:latin typeface="Arial" panose="020B0604020202020204" pitchFamily="34" charset="0"/>
              </a:rPr>
              <a:t>Would You Stay or Go?</a:t>
            </a:r>
          </a:p>
        </p:txBody>
      </p:sp>
      <p:pic>
        <p:nvPicPr>
          <p:cNvPr id="39940" name="Picture 4" descr="Zimbabwe population exi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52526"/>
            <a:ext cx="50292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97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1981200" y="0"/>
            <a:ext cx="8229600" cy="1143000"/>
          </a:xfrm>
        </p:spPr>
        <p:txBody>
          <a:bodyPr/>
          <a:lstStyle/>
          <a:p>
            <a:r>
              <a:rPr lang="en-US" altLang="en-US" smtClean="0">
                <a:latin typeface="Arial" panose="020B0604020202020204" pitchFamily="34" charset="0"/>
              </a:rPr>
              <a:t>Refugees</a:t>
            </a:r>
          </a:p>
        </p:txBody>
      </p:sp>
      <p:pic>
        <p:nvPicPr>
          <p:cNvPr id="40963" name="Picture 6" descr="Refugee Camp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1" y="76200"/>
            <a:ext cx="36734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descr="Refugee Camp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4126" y="2492376"/>
            <a:ext cx="306387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8" descr="Refugee Camp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9362" y="1524001"/>
            <a:ext cx="4008438"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9"/>
          <p:cNvSpPr txBox="1">
            <a:spLocks noChangeArrowheads="1"/>
          </p:cNvSpPr>
          <p:nvPr/>
        </p:nvSpPr>
        <p:spPr bwMode="auto">
          <a:xfrm>
            <a:off x="5715000" y="3581401"/>
            <a:ext cx="1600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eaLnBrk="0" hangingPunct="0">
              <a:spcBef>
                <a:spcPts val="375"/>
              </a:spcBef>
              <a:buClr>
                <a:srgbClr val="AAABB6"/>
              </a:buClr>
              <a:buSzPct val="85000"/>
              <a:buFont typeface="Wingdings 2" panose="05020102010507070707" pitchFamily="18" charset="2"/>
              <a:buChar char=""/>
              <a:defRPr sz="2000">
                <a:solidFill>
                  <a:schemeClr val="tx1"/>
                </a:solidFill>
                <a:latin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375"/>
              </a:spcBef>
              <a:buClr>
                <a:srgbClr val="9BBB59"/>
              </a:buClr>
              <a:buChar char="o"/>
              <a:defRPr sz="2000">
                <a:solidFill>
                  <a:schemeClr val="tx1"/>
                </a:solidFill>
                <a:latin typeface="Arial" panose="020B0604020202020204" pitchFamily="34" charset="0"/>
              </a:defRPr>
            </a:lvl5pPr>
            <a:lvl6pPr marL="25146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6pPr>
            <a:lvl7pPr marL="29718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7pPr>
            <a:lvl8pPr marL="34290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8pPr>
            <a:lvl9pPr marL="38862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9pPr>
          </a:lstStyle>
          <a:p>
            <a:pPr algn="ctr" eaLnBrk="1" fontAlgn="base" hangingPunct="1">
              <a:spcBef>
                <a:spcPct val="0"/>
              </a:spcBef>
              <a:spcAft>
                <a:spcPct val="0"/>
              </a:spcAft>
              <a:buClrTx/>
              <a:buSzTx/>
              <a:buFontTx/>
              <a:buNone/>
            </a:pPr>
            <a:r>
              <a:rPr lang="en-US" altLang="en-US" sz="2800" b="1">
                <a:solidFill>
                  <a:srgbClr val="C00000"/>
                </a:solidFill>
                <a:latin typeface="Monotype Corsiva" panose="03010101010201010101" pitchFamily="66" charset="0"/>
              </a:rPr>
              <a:t>Refugee life is a constant trial to survive and find food</a:t>
            </a:r>
          </a:p>
        </p:txBody>
      </p:sp>
    </p:spTree>
    <p:extLst>
      <p:ext uri="{BB962C8B-B14F-4D97-AF65-F5344CB8AC3E}">
        <p14:creationId xmlns:p14="http://schemas.microsoft.com/office/powerpoint/2010/main" val="2695135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1981200" y="0"/>
            <a:ext cx="8229600" cy="1143000"/>
          </a:xfrm>
        </p:spPr>
        <p:txBody>
          <a:bodyPr/>
          <a:lstStyle/>
          <a:p>
            <a:r>
              <a:rPr lang="en-US" altLang="en-US" smtClean="0">
                <a:latin typeface="Arial" panose="020B0604020202020204" pitchFamily="34" charset="0"/>
              </a:rPr>
              <a:t>Refugees</a:t>
            </a:r>
          </a:p>
        </p:txBody>
      </p:sp>
      <p:sp>
        <p:nvSpPr>
          <p:cNvPr id="41987" name="TextBox 9"/>
          <p:cNvSpPr txBox="1">
            <a:spLocks noChangeArrowheads="1"/>
          </p:cNvSpPr>
          <p:nvPr/>
        </p:nvSpPr>
        <p:spPr bwMode="auto">
          <a:xfrm>
            <a:off x="5867400" y="5715000"/>
            <a:ext cx="304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eaLnBrk="0" hangingPunct="0">
              <a:spcBef>
                <a:spcPts val="375"/>
              </a:spcBef>
              <a:buClr>
                <a:srgbClr val="AAABB6"/>
              </a:buClr>
              <a:buSzPct val="85000"/>
              <a:buFont typeface="Wingdings 2" panose="05020102010507070707" pitchFamily="18" charset="2"/>
              <a:buChar char=""/>
              <a:defRPr sz="2000">
                <a:solidFill>
                  <a:schemeClr val="tx1"/>
                </a:solidFill>
                <a:latin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375"/>
              </a:spcBef>
              <a:buClr>
                <a:srgbClr val="9BBB59"/>
              </a:buClr>
              <a:buChar char="o"/>
              <a:defRPr sz="2000">
                <a:solidFill>
                  <a:schemeClr val="tx1"/>
                </a:solidFill>
                <a:latin typeface="Arial" panose="020B0604020202020204" pitchFamily="34" charset="0"/>
              </a:defRPr>
            </a:lvl5pPr>
            <a:lvl6pPr marL="25146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6pPr>
            <a:lvl7pPr marL="29718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7pPr>
            <a:lvl8pPr marL="34290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8pPr>
            <a:lvl9pPr marL="38862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9pPr>
          </a:lstStyle>
          <a:p>
            <a:pPr eaLnBrk="1" fontAlgn="base" hangingPunct="1">
              <a:spcBef>
                <a:spcPct val="0"/>
              </a:spcBef>
              <a:spcAft>
                <a:spcPct val="0"/>
              </a:spcAft>
              <a:buClrTx/>
              <a:buSzTx/>
              <a:buFontTx/>
              <a:buNone/>
            </a:pPr>
            <a:r>
              <a:rPr lang="en-US" altLang="en-US" sz="2800" b="1">
                <a:solidFill>
                  <a:srgbClr val="C00000"/>
                </a:solidFill>
                <a:latin typeface="Monotype Corsiva" panose="03010101010201010101" pitchFamily="66" charset="0"/>
              </a:rPr>
              <a:t>Some Organizations try to help</a:t>
            </a:r>
          </a:p>
        </p:txBody>
      </p:sp>
      <p:pic>
        <p:nvPicPr>
          <p:cNvPr id="41988" name="Picture 10" descr="Refugee poster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81126"/>
            <a:ext cx="4224338"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1" descr="Refugee Poster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327026"/>
            <a:ext cx="4227513"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12"/>
          <p:cNvSpPr txBox="1">
            <a:spLocks noChangeArrowheads="1"/>
          </p:cNvSpPr>
          <p:nvPr/>
        </p:nvSpPr>
        <p:spPr bwMode="auto">
          <a:xfrm>
            <a:off x="6477000" y="2895600"/>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eaLnBrk="0" hangingPunct="0">
              <a:spcBef>
                <a:spcPts val="375"/>
              </a:spcBef>
              <a:buClr>
                <a:srgbClr val="AAABB6"/>
              </a:buClr>
              <a:buSzPct val="85000"/>
              <a:buFont typeface="Wingdings 2" panose="05020102010507070707" pitchFamily="18" charset="2"/>
              <a:buChar char=""/>
              <a:defRPr sz="2000">
                <a:solidFill>
                  <a:schemeClr val="tx1"/>
                </a:solidFill>
                <a:latin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375"/>
              </a:spcBef>
              <a:buClr>
                <a:srgbClr val="9BBB59"/>
              </a:buClr>
              <a:buChar char="o"/>
              <a:defRPr sz="2000">
                <a:solidFill>
                  <a:schemeClr val="tx1"/>
                </a:solidFill>
                <a:latin typeface="Arial" panose="020B0604020202020204" pitchFamily="34" charset="0"/>
              </a:defRPr>
            </a:lvl5pPr>
            <a:lvl6pPr marL="25146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6pPr>
            <a:lvl7pPr marL="29718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7pPr>
            <a:lvl8pPr marL="34290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8pPr>
            <a:lvl9pPr marL="38862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9pPr>
          </a:lstStyle>
          <a:p>
            <a:pPr eaLnBrk="1" fontAlgn="base" hangingPunct="1">
              <a:spcBef>
                <a:spcPct val="0"/>
              </a:spcBef>
              <a:spcAft>
                <a:spcPct val="0"/>
              </a:spcAft>
              <a:buClrTx/>
              <a:buSzTx/>
              <a:buFontTx/>
              <a:buNone/>
            </a:pPr>
            <a:r>
              <a:rPr lang="en-US" altLang="en-US" sz="2800" b="1">
                <a:solidFill>
                  <a:srgbClr val="C00000"/>
                </a:solidFill>
                <a:latin typeface="Monotype Corsiva" panose="03010101010201010101" pitchFamily="66" charset="0"/>
              </a:rPr>
              <a:t>Zimbabwe is an example of how difficult it is to transfer political power</a:t>
            </a:r>
          </a:p>
        </p:txBody>
      </p:sp>
    </p:spTree>
    <p:extLst>
      <p:ext uri="{BB962C8B-B14F-4D97-AF65-F5344CB8AC3E}">
        <p14:creationId xmlns:p14="http://schemas.microsoft.com/office/powerpoint/2010/main" val="1434718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05000" y="76200"/>
            <a:ext cx="7772400" cy="1143000"/>
          </a:xfrm>
        </p:spPr>
        <p:txBody>
          <a:bodyPr/>
          <a:lstStyle/>
          <a:p>
            <a:r>
              <a:rPr lang="en-US" altLang="en-US" sz="4800" dirty="0" smtClean="0">
                <a:latin typeface="Arial" panose="020B0604020202020204" pitchFamily="34" charset="0"/>
              </a:rPr>
              <a:t>Solving hyperinflation</a:t>
            </a:r>
            <a:endParaRPr lang="en-US" altLang="en-US" sz="4800" dirty="0">
              <a:latin typeface="Arial" panose="020B0604020202020204" pitchFamily="34" charset="0"/>
            </a:endParaRPr>
          </a:p>
        </p:txBody>
      </p:sp>
      <p:sp>
        <p:nvSpPr>
          <p:cNvPr id="46083" name="Content Placeholder 4"/>
          <p:cNvSpPr>
            <a:spLocks noGrp="1"/>
          </p:cNvSpPr>
          <p:nvPr>
            <p:ph idx="1"/>
          </p:nvPr>
        </p:nvSpPr>
        <p:spPr>
          <a:xfrm>
            <a:off x="1828800" y="1371601"/>
            <a:ext cx="8686800" cy="4843463"/>
          </a:xfrm>
        </p:spPr>
        <p:txBody>
          <a:bodyPr/>
          <a:lstStyle/>
          <a:p>
            <a:r>
              <a:rPr lang="en-US" altLang="en-US" dirty="0" smtClean="0">
                <a:latin typeface="Arial" panose="020B0604020202020204" pitchFamily="34" charset="0"/>
              </a:rPr>
              <a:t>In late 2008, the Zimbabwe dollar was replaced in transactions by widespread dollarization </a:t>
            </a:r>
            <a:r>
              <a:rPr lang="en-US" altLang="en-US" dirty="0" smtClean="0">
                <a:latin typeface="Arial" panose="020B0604020202020204" pitchFamily="34" charset="0"/>
              </a:rPr>
              <a:t>(using the US Dollar) amid </a:t>
            </a:r>
            <a:r>
              <a:rPr lang="en-US" altLang="en-US" dirty="0" smtClean="0">
                <a:latin typeface="Arial" panose="020B0604020202020204" pitchFamily="34" charset="0"/>
              </a:rPr>
              <a:t>hyperinflation</a:t>
            </a:r>
          </a:p>
          <a:p>
            <a:pPr lvl="1"/>
            <a:r>
              <a:rPr lang="en-US" altLang="en-US" dirty="0" smtClean="0">
                <a:latin typeface="Arial" panose="020B0604020202020204" pitchFamily="34" charset="0"/>
              </a:rPr>
              <a:t>The official demise of the currency occurred in February 2009, when authorities established a multicurrency system</a:t>
            </a:r>
          </a:p>
          <a:p>
            <a:pPr lvl="1"/>
            <a:r>
              <a:rPr lang="en-US" altLang="en-US" dirty="0" smtClean="0">
                <a:latin typeface="Arial" panose="020B0604020202020204" pitchFamily="34" charset="0"/>
              </a:rPr>
              <a:t>Transactions in hard foreign currencies were authorized, and payment of taxes in foreign exchange was subsequently </a:t>
            </a:r>
            <a:r>
              <a:rPr lang="en-US" altLang="en-US" dirty="0" smtClean="0">
                <a:latin typeface="Arial" panose="020B0604020202020204" pitchFamily="34" charset="0"/>
              </a:rPr>
              <a:t>allowed</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4287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r>
              <a:rPr lang="en-US" dirty="0" smtClean="0"/>
              <a:t>Zimbabwe experienced an economic rebound from 2009-12 following </a:t>
            </a:r>
            <a:r>
              <a:rPr lang="en-US" dirty="0"/>
              <a:t>the introduction of the multiple currency </a:t>
            </a:r>
            <a:r>
              <a:rPr lang="en-US" dirty="0" smtClean="0"/>
              <a:t>system</a:t>
            </a:r>
          </a:p>
          <a:p>
            <a:pPr lvl="1"/>
            <a:r>
              <a:rPr lang="en-US" dirty="0" smtClean="0"/>
              <a:t>Real GDP growth averaged 11.0</a:t>
            </a:r>
            <a:r>
              <a:rPr lang="en-US" dirty="0"/>
              <a:t>% per </a:t>
            </a:r>
            <a:r>
              <a:rPr lang="en-US" dirty="0" smtClean="0"/>
              <a:t>year. </a:t>
            </a:r>
            <a:r>
              <a:rPr lang="en-US" dirty="0"/>
              <a:t>However, GDP growth decelerated sharply from 10.6% in 2012 to 4.5% in 2013 and </a:t>
            </a:r>
            <a:r>
              <a:rPr lang="en-US" dirty="0" smtClean="0"/>
              <a:t>3.1</a:t>
            </a:r>
            <a:r>
              <a:rPr lang="en-US" dirty="0"/>
              <a:t>% in 2014. </a:t>
            </a:r>
            <a:endParaRPr lang="en-US" dirty="0" smtClean="0"/>
          </a:p>
          <a:p>
            <a:pPr lvl="1"/>
            <a:r>
              <a:rPr lang="en-US" altLang="en-US" dirty="0" smtClean="0">
                <a:latin typeface="Arial" panose="020B0604020202020204" pitchFamily="34" charset="0"/>
              </a:rPr>
              <a:t>Inflation decreased to 4.5% in 2013 and </a:t>
            </a:r>
            <a:r>
              <a:rPr lang="en-US" altLang="en-US" dirty="0" smtClean="0">
                <a:latin typeface="Arial" panose="020B0604020202020204" pitchFamily="34" charset="0"/>
              </a:rPr>
              <a:t>has remained </a:t>
            </a:r>
            <a:r>
              <a:rPr lang="en-US" altLang="en-US" dirty="0" smtClean="0">
                <a:latin typeface="Arial" panose="020B0604020202020204" pitchFamily="34" charset="0"/>
              </a:rPr>
              <a:t>low.</a:t>
            </a:r>
            <a:endParaRPr lang="en-US" altLang="en-US" dirty="0" smtClean="0">
              <a:latin typeface="Arial" panose="020B0604020202020204" pitchFamily="34" charset="0"/>
            </a:endParaRPr>
          </a:p>
        </p:txBody>
      </p:sp>
      <p:sp>
        <p:nvSpPr>
          <p:cNvPr id="47107" name="Title 2"/>
          <p:cNvSpPr>
            <a:spLocks noGrp="1"/>
          </p:cNvSpPr>
          <p:nvPr>
            <p:ph type="title"/>
          </p:nvPr>
        </p:nvSpPr>
        <p:spPr>
          <a:xfrm>
            <a:off x="1981200" y="228600"/>
            <a:ext cx="8229600" cy="1143000"/>
          </a:xfrm>
        </p:spPr>
        <p:txBody>
          <a:bodyPr/>
          <a:lstStyle/>
          <a:p>
            <a:r>
              <a:rPr lang="en-US" altLang="en-US" smtClean="0">
                <a:latin typeface="Arial" panose="020B0604020202020204" pitchFamily="34" charset="0"/>
              </a:rPr>
              <a:t>The Stability Results</a:t>
            </a:r>
          </a:p>
        </p:txBody>
      </p:sp>
    </p:spTree>
    <p:extLst>
      <p:ext uri="{BB962C8B-B14F-4D97-AF65-F5344CB8AC3E}">
        <p14:creationId xmlns:p14="http://schemas.microsoft.com/office/powerpoint/2010/main" val="73754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481138"/>
            <a:ext cx="8229600" cy="4525962"/>
          </a:xfrm>
        </p:spPr>
        <p:txBody>
          <a:bodyPr>
            <a:normAutofit/>
          </a:bodyPr>
          <a:lstStyle/>
          <a:p>
            <a:pPr>
              <a:defRPr/>
            </a:pPr>
            <a:r>
              <a:rPr lang="en-US" dirty="0" smtClean="0"/>
              <a:t>Zimbabwe is the first country to experience </a:t>
            </a:r>
            <a:r>
              <a:rPr lang="en-US" dirty="0" smtClean="0"/>
              <a:t> hyperinflation in </a:t>
            </a:r>
            <a:r>
              <a:rPr lang="en-US" dirty="0" smtClean="0"/>
              <a:t>the 21st century. </a:t>
            </a:r>
          </a:p>
          <a:p>
            <a:pPr>
              <a:defRPr/>
            </a:pPr>
            <a:r>
              <a:rPr lang="en-US" dirty="0" smtClean="0"/>
              <a:t>Hyperinflation is rare and often associated with wars, regime change and unstable political and economic environments where revenues are insufficient to cover government expenditures and printing more currency becomes a solution. </a:t>
            </a:r>
          </a:p>
          <a:p>
            <a:pPr>
              <a:buFont typeface="Wingdings 2" panose="05020102010507070707" pitchFamily="18" charset="2"/>
              <a:buNone/>
              <a:defRPr/>
            </a:pPr>
            <a:endParaRPr lang="en-US" dirty="0"/>
          </a:p>
        </p:txBody>
      </p:sp>
      <p:sp>
        <p:nvSpPr>
          <p:cNvPr id="48131" name="Title 2"/>
          <p:cNvSpPr>
            <a:spLocks noGrp="1"/>
          </p:cNvSpPr>
          <p:nvPr>
            <p:ph type="title"/>
          </p:nvPr>
        </p:nvSpPr>
        <p:spPr>
          <a:xfrm>
            <a:off x="2438400" y="274638"/>
            <a:ext cx="7772400" cy="868362"/>
          </a:xfrm>
        </p:spPr>
        <p:txBody>
          <a:bodyPr/>
          <a:lstStyle/>
          <a:p>
            <a:r>
              <a:rPr lang="en-US" altLang="en-US" dirty="0" smtClean="0">
                <a:latin typeface="Arial" panose="020B0604020202020204" pitchFamily="34" charset="0"/>
              </a:rPr>
              <a:t>Conclusion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9897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7664"/>
            <a:ext cx="63119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4"/>
          <p:cNvSpPr txBox="1">
            <a:spLocks noChangeArrowheads="1"/>
          </p:cNvSpPr>
          <p:nvPr/>
        </p:nvSpPr>
        <p:spPr bwMode="auto">
          <a:xfrm>
            <a:off x="8382000" y="347664"/>
            <a:ext cx="1676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eaLnBrk="0" hangingPunct="0">
              <a:spcBef>
                <a:spcPts val="375"/>
              </a:spcBef>
              <a:buClr>
                <a:srgbClr val="AAABB6"/>
              </a:buClr>
              <a:buSzPct val="85000"/>
              <a:buFont typeface="Wingdings 2" panose="05020102010507070707" pitchFamily="18" charset="2"/>
              <a:buChar char=""/>
              <a:defRPr sz="2000">
                <a:solidFill>
                  <a:schemeClr val="tx1"/>
                </a:solidFill>
                <a:latin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375"/>
              </a:spcBef>
              <a:buClr>
                <a:srgbClr val="9BBB59"/>
              </a:buClr>
              <a:buChar char="o"/>
              <a:defRPr sz="2000">
                <a:solidFill>
                  <a:schemeClr val="tx1"/>
                </a:solidFill>
                <a:latin typeface="Arial" panose="020B0604020202020204" pitchFamily="34" charset="0"/>
              </a:defRPr>
            </a:lvl5pPr>
            <a:lvl6pPr marL="25146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6pPr>
            <a:lvl7pPr marL="29718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7pPr>
            <a:lvl8pPr marL="34290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8pPr>
            <a:lvl9pPr marL="38862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9pPr>
          </a:lstStyle>
          <a:p>
            <a:pPr eaLnBrk="1" fontAlgn="base" hangingPunct="1">
              <a:spcBef>
                <a:spcPct val="0"/>
              </a:spcBef>
              <a:spcAft>
                <a:spcPct val="0"/>
              </a:spcAft>
              <a:buClrTx/>
              <a:buSzTx/>
              <a:buFontTx/>
              <a:buNone/>
            </a:pPr>
            <a:r>
              <a:rPr lang="en-US" altLang="en-US" sz="2000">
                <a:solidFill>
                  <a:prstClr val="black"/>
                </a:solidFill>
                <a:latin typeface="Monotype Corsiva" panose="03010101010201010101" pitchFamily="66" charset="0"/>
              </a:rPr>
              <a:t>The historic Zimbabwean $100 trillion bill</a:t>
            </a:r>
          </a:p>
        </p:txBody>
      </p:sp>
      <p:sp>
        <p:nvSpPr>
          <p:cNvPr id="26628" name="TextBox 5"/>
          <p:cNvSpPr txBox="1">
            <a:spLocks noChangeArrowheads="1"/>
          </p:cNvSpPr>
          <p:nvPr/>
        </p:nvSpPr>
        <p:spPr bwMode="auto">
          <a:xfrm>
            <a:off x="1905000" y="3776663"/>
            <a:ext cx="85344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eaLnBrk="0" hangingPunct="0">
              <a:spcBef>
                <a:spcPts val="375"/>
              </a:spcBef>
              <a:buClr>
                <a:srgbClr val="AAABB6"/>
              </a:buClr>
              <a:buSzPct val="85000"/>
              <a:buFont typeface="Wingdings 2" panose="05020102010507070707" pitchFamily="18" charset="2"/>
              <a:buChar char=""/>
              <a:defRPr sz="2000">
                <a:solidFill>
                  <a:schemeClr val="tx1"/>
                </a:solidFill>
                <a:latin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375"/>
              </a:spcBef>
              <a:buClr>
                <a:srgbClr val="9BBB59"/>
              </a:buClr>
              <a:buChar char="o"/>
              <a:defRPr sz="2000">
                <a:solidFill>
                  <a:schemeClr val="tx1"/>
                </a:solidFill>
                <a:latin typeface="Arial" panose="020B0604020202020204" pitchFamily="34" charset="0"/>
              </a:defRPr>
            </a:lvl5pPr>
            <a:lvl6pPr marL="25146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6pPr>
            <a:lvl7pPr marL="29718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7pPr>
            <a:lvl8pPr marL="34290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8pPr>
            <a:lvl9pPr marL="38862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9pPr>
          </a:lstStyle>
          <a:p>
            <a:pPr eaLnBrk="1" fontAlgn="base" hangingPunct="1">
              <a:spcBef>
                <a:spcPct val="0"/>
              </a:spcBef>
              <a:spcAft>
                <a:spcPct val="0"/>
              </a:spcAft>
              <a:buClrTx/>
              <a:buSzTx/>
              <a:buFontTx/>
              <a:buNone/>
            </a:pPr>
            <a:r>
              <a:rPr lang="en-US" altLang="en-US" sz="2000" b="1">
                <a:solidFill>
                  <a:prstClr val="black"/>
                </a:solidFill>
                <a:latin typeface="Arial Narrow" panose="020B0606020202030204" pitchFamily="34" charset="0"/>
              </a:rPr>
              <a:t>When Zimbabwe attained independence </a:t>
            </a:r>
            <a:r>
              <a:rPr lang="pl-PL" altLang="en-US" sz="2000" b="1">
                <a:solidFill>
                  <a:prstClr val="black"/>
                </a:solidFill>
                <a:latin typeface="Arial Narrow" panose="020B0606020202030204" pitchFamily="34" charset="0"/>
              </a:rPr>
              <a:t>in 1980, Z$2, Z$5, Z$10 and Z$20 denominations</a:t>
            </a:r>
            <a:r>
              <a:rPr lang="en-US" altLang="en-US" sz="2000" b="1">
                <a:solidFill>
                  <a:prstClr val="black"/>
                </a:solidFill>
                <a:latin typeface="Arial Narrow" panose="020B0606020202030204" pitchFamily="34" charset="0"/>
              </a:rPr>
              <a:t> had circulated for three decades, until ultimately the government land reform policies mismanaged a once successful economy and created spiraling inflation. The Zimbabwean government issued the Z$100 trillion bill in early 2009, the largest denomination of currency ever issued. Subsequent higher denominations were issued as inflation further eroded purchasing power in the economy. </a:t>
            </a:r>
          </a:p>
        </p:txBody>
      </p:sp>
    </p:spTree>
    <p:extLst>
      <p:ext uri="{BB962C8B-B14F-4D97-AF65-F5344CB8AC3E}">
        <p14:creationId xmlns:p14="http://schemas.microsoft.com/office/powerpoint/2010/main" val="372155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dirty="0" smtClean="0"/>
              <a:t>Hyperinflation produces adverse impacts—wealth and savings are wiped out within months, and prices of basic commodities become out of reach to many, especially those on fixed incomes. </a:t>
            </a:r>
          </a:p>
          <a:p>
            <a:pPr>
              <a:defRPr/>
            </a:pPr>
            <a:r>
              <a:rPr lang="en-US" dirty="0" smtClean="0"/>
              <a:t>Governments often implement price controls in an attempt to control </a:t>
            </a:r>
            <a:r>
              <a:rPr lang="en-US" dirty="0" smtClean="0"/>
              <a:t>inflation, but this leads to shortages</a:t>
            </a:r>
            <a:r>
              <a:rPr lang="en-US" dirty="0"/>
              <a:t> </a:t>
            </a:r>
            <a:r>
              <a:rPr lang="en-US" dirty="0" smtClean="0"/>
              <a:t>as </a:t>
            </a:r>
            <a:r>
              <a:rPr lang="en-US" dirty="0" smtClean="0"/>
              <a:t>producers opt for alternative markets </a:t>
            </a:r>
            <a:endParaRPr lang="en-US" dirty="0" smtClean="0"/>
          </a:p>
          <a:p>
            <a:pPr>
              <a:defRPr/>
            </a:pPr>
            <a:r>
              <a:rPr lang="en-US" dirty="0" smtClean="0"/>
              <a:t>Economies </a:t>
            </a:r>
            <a:r>
              <a:rPr lang="en-US" dirty="0" smtClean="0"/>
              <a:t>also resort to barter and trade in foreign currencies when the home currency has lost its value.</a:t>
            </a:r>
          </a:p>
          <a:p>
            <a:pPr>
              <a:defRPr/>
            </a:pPr>
            <a:endParaRPr lang="en-US" dirty="0"/>
          </a:p>
        </p:txBody>
      </p:sp>
      <p:sp>
        <p:nvSpPr>
          <p:cNvPr id="49155" name="Title 2"/>
          <p:cNvSpPr>
            <a:spLocks noGrp="1"/>
          </p:cNvSpPr>
          <p:nvPr>
            <p:ph type="title"/>
          </p:nvPr>
        </p:nvSpPr>
        <p:spPr>
          <a:xfrm>
            <a:off x="2438400" y="274638"/>
            <a:ext cx="7772400" cy="868362"/>
          </a:xfrm>
        </p:spPr>
        <p:txBody>
          <a:bodyPr/>
          <a:lstStyle/>
          <a:p>
            <a:r>
              <a:rPr lang="en-US" altLang="en-US" smtClean="0">
                <a:latin typeface="Arial" panose="020B0604020202020204" pitchFamily="34" charset="0"/>
              </a:rPr>
              <a:t>More Conclusions</a:t>
            </a:r>
          </a:p>
        </p:txBody>
      </p:sp>
    </p:spTree>
    <p:extLst>
      <p:ext uri="{BB962C8B-B14F-4D97-AF65-F5344CB8AC3E}">
        <p14:creationId xmlns:p14="http://schemas.microsoft.com/office/powerpoint/2010/main" val="120264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1905000" y="1600200"/>
            <a:ext cx="3581400" cy="4648200"/>
          </a:xfrm>
        </p:spPr>
        <p:txBody>
          <a:bodyPr/>
          <a:lstStyle/>
          <a:p>
            <a:r>
              <a:rPr lang="en-US" altLang="en-US" sz="2800">
                <a:latin typeface="Arial" panose="020B0604020202020204" pitchFamily="34" charset="0"/>
              </a:rPr>
              <a:t>Located in the southern region of Africa</a:t>
            </a:r>
          </a:p>
          <a:p>
            <a:r>
              <a:rPr lang="en-US" altLang="en-US" sz="2800">
                <a:latin typeface="Arial" panose="020B0604020202020204" pitchFamily="34" charset="0"/>
              </a:rPr>
              <a:t>At 150,871 square miles it is about the size of California</a:t>
            </a:r>
          </a:p>
          <a:p>
            <a:r>
              <a:rPr lang="en-US" altLang="en-US" sz="2800">
                <a:latin typeface="Arial" panose="020B0604020202020204" pitchFamily="34" charset="0"/>
              </a:rPr>
              <a:t>Population was estimated to be 12.7 million in 2011</a:t>
            </a:r>
          </a:p>
          <a:p>
            <a:pPr lvl="1"/>
            <a:endParaRPr lang="en-US" altLang="en-US" smtClean="0">
              <a:latin typeface="Arial" panose="020B0604020202020204" pitchFamily="34" charset="0"/>
            </a:endParaRPr>
          </a:p>
        </p:txBody>
      </p:sp>
      <p:sp>
        <p:nvSpPr>
          <p:cNvPr id="27651" name="Rectangle 2"/>
          <p:cNvSpPr>
            <a:spLocks noGrp="1" noChangeArrowheads="1"/>
          </p:cNvSpPr>
          <p:nvPr>
            <p:ph type="title"/>
          </p:nvPr>
        </p:nvSpPr>
        <p:spPr>
          <a:xfrm>
            <a:off x="2209800" y="0"/>
            <a:ext cx="7772400" cy="1143000"/>
          </a:xfrm>
        </p:spPr>
        <p:txBody>
          <a:bodyPr/>
          <a:lstStyle/>
          <a:p>
            <a:r>
              <a:rPr lang="en-US" altLang="en-US" sz="5400">
                <a:latin typeface="Arial" panose="020B0604020202020204" pitchFamily="34" charset="0"/>
              </a:rPr>
              <a:t>Where is Zimbabwe?</a:t>
            </a:r>
          </a:p>
        </p:txBody>
      </p:sp>
      <p:pic>
        <p:nvPicPr>
          <p:cNvPr id="27652" name="Content Placeholder 3" descr="Map to Zimbabw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17600"/>
            <a:ext cx="51816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72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209800" y="1752600"/>
            <a:ext cx="7772400" cy="4343400"/>
          </a:xfrm>
        </p:spPr>
        <p:txBody>
          <a:bodyPr>
            <a:normAutofit fontScale="77500" lnSpcReduction="20000"/>
          </a:bodyPr>
          <a:lstStyle/>
          <a:p>
            <a:pPr>
              <a:defRPr/>
            </a:pPr>
            <a:r>
              <a:rPr lang="en-US" sz="3100" dirty="0"/>
              <a:t>Following a brutal civil war, the country operated with “majority rule” after elections in 1980.</a:t>
            </a:r>
          </a:p>
          <a:p>
            <a:pPr marL="273050" lvl="1" indent="-273050">
              <a:spcBef>
                <a:spcPts val="575"/>
              </a:spcBef>
              <a:buClr>
                <a:schemeClr val="accent1"/>
              </a:buClr>
              <a:defRPr/>
            </a:pPr>
            <a:r>
              <a:rPr lang="en-US" sz="3100" dirty="0"/>
              <a:t>Robert Mugabe and his ZANU won a landslide victory </a:t>
            </a:r>
          </a:p>
          <a:p>
            <a:pPr>
              <a:defRPr/>
            </a:pPr>
            <a:r>
              <a:rPr lang="en-US" sz="3100" dirty="0"/>
              <a:t>Land issues, which the liberation movement had promised to solve, re-emerged as the main issue for the ruling party around 1997</a:t>
            </a:r>
          </a:p>
          <a:p>
            <a:pPr>
              <a:defRPr/>
            </a:pPr>
            <a:r>
              <a:rPr lang="en-US" sz="3100" dirty="0"/>
              <a:t>Despite majority rule and the existence of a "willing-buyer-willing-seller" land reform since the 1980s, whites made up less than 1% of the population but held about 70% of the most arable land</a:t>
            </a:r>
          </a:p>
          <a:p>
            <a:pPr>
              <a:defRPr/>
            </a:pPr>
            <a:r>
              <a:rPr lang="en-US" sz="3100" dirty="0"/>
              <a:t>Mugabe began to redistribute land to supporters in 2000 with a compulsory land redistribution policy</a:t>
            </a:r>
          </a:p>
          <a:p>
            <a:pPr>
              <a:defRPr/>
            </a:pPr>
            <a:endParaRPr lang="en-US" dirty="0" smtClean="0"/>
          </a:p>
          <a:p>
            <a:pPr lvl="1">
              <a:defRPr/>
            </a:pPr>
            <a:endParaRPr lang="en-US" dirty="0" smtClean="0"/>
          </a:p>
        </p:txBody>
      </p:sp>
      <p:sp>
        <p:nvSpPr>
          <p:cNvPr id="29699" name="Rectangle 2"/>
          <p:cNvSpPr>
            <a:spLocks noGrp="1" noChangeArrowheads="1"/>
          </p:cNvSpPr>
          <p:nvPr>
            <p:ph type="title"/>
          </p:nvPr>
        </p:nvSpPr>
        <p:spPr>
          <a:xfrm>
            <a:off x="2209800" y="304800"/>
            <a:ext cx="7772400" cy="1143000"/>
          </a:xfrm>
        </p:spPr>
        <p:txBody>
          <a:bodyPr/>
          <a:lstStyle/>
          <a:p>
            <a:r>
              <a:rPr lang="en-US" altLang="en-US" sz="5400">
                <a:solidFill>
                  <a:srgbClr val="C00000"/>
                </a:solidFill>
                <a:latin typeface="Arial" panose="020B0604020202020204" pitchFamily="34" charset="0"/>
              </a:rPr>
              <a:t>Land Reform Policies</a:t>
            </a:r>
          </a:p>
        </p:txBody>
      </p:sp>
    </p:spTree>
    <p:extLst>
      <p:ext uri="{BB962C8B-B14F-4D97-AF65-F5344CB8AC3E}">
        <p14:creationId xmlns:p14="http://schemas.microsoft.com/office/powerpoint/2010/main" val="382704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Zimbabwe Tobacco Productio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410201" y="1371600"/>
            <a:ext cx="4949825" cy="5132388"/>
          </a:xfrm>
        </p:spPr>
      </p:pic>
      <p:sp>
        <p:nvSpPr>
          <p:cNvPr id="30723" name="Title 2"/>
          <p:cNvSpPr>
            <a:spLocks noGrp="1"/>
          </p:cNvSpPr>
          <p:nvPr>
            <p:ph type="title"/>
          </p:nvPr>
        </p:nvSpPr>
        <p:spPr>
          <a:xfrm>
            <a:off x="1981200" y="76200"/>
            <a:ext cx="8229600" cy="838200"/>
          </a:xfrm>
        </p:spPr>
        <p:txBody>
          <a:bodyPr/>
          <a:lstStyle/>
          <a:p>
            <a:r>
              <a:rPr lang="en-US" altLang="en-US" smtClean="0">
                <a:latin typeface="Arial" panose="020B0604020202020204" pitchFamily="34" charset="0"/>
              </a:rPr>
              <a:t>Tobacco Production</a:t>
            </a:r>
          </a:p>
        </p:txBody>
      </p:sp>
      <p:sp>
        <p:nvSpPr>
          <p:cNvPr id="30724" name="Content Placeholder 1"/>
          <p:cNvSpPr txBox="1">
            <a:spLocks/>
          </p:cNvSpPr>
          <p:nvPr/>
        </p:nvSpPr>
        <p:spPr bwMode="auto">
          <a:xfrm>
            <a:off x="1828800" y="1633538"/>
            <a:ext cx="32766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ts val="575"/>
              </a:spcBef>
              <a:buClr>
                <a:schemeClr val="accent1"/>
              </a:buClr>
              <a:buSzPct val="85000"/>
              <a:buFont typeface="Wingdings 2" panose="05020102010507070707" pitchFamily="18" charset="2"/>
              <a:buChar char=""/>
              <a:defRPr sz="2600">
                <a:solidFill>
                  <a:schemeClr val="tx1"/>
                </a:solidFill>
                <a:latin typeface="Arial" panose="020B06040202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Arial" panose="020B0604020202020204" pitchFamily="34" charset="0"/>
              </a:defRPr>
            </a:lvl2pPr>
            <a:lvl3pPr marL="1143000" indent="-228600" eaLnBrk="0" hangingPunct="0">
              <a:spcBef>
                <a:spcPts val="375"/>
              </a:spcBef>
              <a:buClr>
                <a:srgbClr val="AAABB6"/>
              </a:buClr>
              <a:buSzPct val="85000"/>
              <a:buFont typeface="Wingdings 2" panose="05020102010507070707" pitchFamily="18" charset="2"/>
              <a:buChar char=""/>
              <a:defRPr sz="2000">
                <a:solidFill>
                  <a:schemeClr val="tx1"/>
                </a:solidFill>
                <a:latin typeface="Arial" panose="020B0604020202020204" pitchFamily="34" charset="0"/>
              </a:defRPr>
            </a:lvl3pPr>
            <a:lvl4pPr marL="1600200" indent="-228600" eaLnBrk="0" hangingPunct="0">
              <a:spcBef>
                <a:spcPts val="375"/>
              </a:spcBef>
              <a:buClr>
                <a:srgbClr val="9BBB59"/>
              </a:buClr>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ts val="375"/>
              </a:spcBef>
              <a:buClr>
                <a:srgbClr val="9BBB59"/>
              </a:buClr>
              <a:buChar char="o"/>
              <a:defRPr sz="2000">
                <a:solidFill>
                  <a:schemeClr val="tx1"/>
                </a:solidFill>
                <a:latin typeface="Arial" panose="020B0604020202020204" pitchFamily="34" charset="0"/>
              </a:defRPr>
            </a:lvl5pPr>
            <a:lvl6pPr marL="25146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6pPr>
            <a:lvl7pPr marL="29718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7pPr>
            <a:lvl8pPr marL="34290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8pPr>
            <a:lvl9pPr marL="3886200" indent="-228600" eaLnBrk="0" fontAlgn="base" hangingPunct="0">
              <a:spcBef>
                <a:spcPts val="375"/>
              </a:spcBef>
              <a:spcAft>
                <a:spcPct val="0"/>
              </a:spcAft>
              <a:buClr>
                <a:srgbClr val="9BBB59"/>
              </a:buClr>
              <a:buChar char="o"/>
              <a:defRPr sz="2000">
                <a:solidFill>
                  <a:schemeClr val="tx1"/>
                </a:solidFill>
                <a:latin typeface="Arial" panose="020B0604020202020204" pitchFamily="34" charset="0"/>
              </a:defRPr>
            </a:lvl9pPr>
          </a:lstStyle>
          <a:p>
            <a:pPr eaLnBrk="1" fontAlgn="base" hangingPunct="1">
              <a:spcBef>
                <a:spcPts val="400"/>
              </a:spcBef>
              <a:spcAft>
                <a:spcPct val="0"/>
              </a:spcAft>
              <a:buClr>
                <a:srgbClr val="002060"/>
              </a:buClr>
              <a:buSzPct val="68000"/>
              <a:buFont typeface="Wingdings 3" panose="05040102010807070707" pitchFamily="18" charset="2"/>
              <a:buChar char=""/>
            </a:pPr>
            <a:r>
              <a:rPr lang="en-US" altLang="en-US" sz="2700">
                <a:solidFill>
                  <a:prstClr val="black"/>
                </a:solidFill>
                <a:latin typeface="Arial Rounded MT Bold" panose="020F0704030504030204" pitchFamily="34" charset="0"/>
              </a:rPr>
              <a:t>Tobacco production data provides insight into how bad was the decline in agricultural output following land reform in 2000</a:t>
            </a:r>
          </a:p>
        </p:txBody>
      </p:sp>
    </p:spTree>
    <p:extLst>
      <p:ext uri="{BB962C8B-B14F-4D97-AF65-F5344CB8AC3E}">
        <p14:creationId xmlns:p14="http://schemas.microsoft.com/office/powerpoint/2010/main" val="327574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1981200" y="1481138"/>
            <a:ext cx="2667000" cy="4691062"/>
          </a:xfrm>
        </p:spPr>
        <p:txBody>
          <a:bodyPr/>
          <a:lstStyle/>
          <a:p>
            <a:r>
              <a:rPr lang="en-US" altLang="en-US" smtClean="0">
                <a:latin typeface="Arial" panose="020B0604020202020204" pitchFamily="34" charset="0"/>
              </a:rPr>
              <a:t>It has been a rocky road since majority rule and elections in 1980, but the last ten years are the worse</a:t>
            </a:r>
          </a:p>
        </p:txBody>
      </p:sp>
      <p:sp>
        <p:nvSpPr>
          <p:cNvPr id="31747" name="Title 2"/>
          <p:cNvSpPr>
            <a:spLocks noGrp="1"/>
          </p:cNvSpPr>
          <p:nvPr>
            <p:ph type="title"/>
          </p:nvPr>
        </p:nvSpPr>
        <p:spPr>
          <a:xfrm>
            <a:off x="1981200" y="76200"/>
            <a:ext cx="8229600" cy="914400"/>
          </a:xfrm>
        </p:spPr>
        <p:txBody>
          <a:bodyPr/>
          <a:lstStyle/>
          <a:p>
            <a:r>
              <a:rPr lang="en-US" altLang="en-US" smtClean="0">
                <a:latin typeface="Arial" panose="020B0604020202020204" pitchFamily="34" charset="0"/>
              </a:rPr>
              <a:t>Overall GDP Effects</a:t>
            </a:r>
          </a:p>
        </p:txBody>
      </p:sp>
      <p:pic>
        <p:nvPicPr>
          <p:cNvPr id="31748" name="Picture 3" descr="Zimbabwe GD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76339"/>
            <a:ext cx="50292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70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1676400" y="1481138"/>
            <a:ext cx="3276600" cy="4691062"/>
          </a:xfrm>
        </p:spPr>
        <p:txBody>
          <a:bodyPr/>
          <a:lstStyle/>
          <a:p>
            <a:r>
              <a:rPr lang="en-US" altLang="en-US" smtClean="0">
                <a:latin typeface="Arial" panose="020B0604020202020204" pitchFamily="34" charset="0"/>
              </a:rPr>
              <a:t>This episode of hyperinflation was among the worse in history based on official data. </a:t>
            </a:r>
          </a:p>
          <a:p>
            <a:r>
              <a:rPr lang="en-US" altLang="en-US" smtClean="0">
                <a:latin typeface="Arial" panose="020B0604020202020204" pitchFamily="34" charset="0"/>
              </a:rPr>
              <a:t>Unofficial estimates place it as the worse</a:t>
            </a:r>
          </a:p>
        </p:txBody>
      </p:sp>
      <p:sp>
        <p:nvSpPr>
          <p:cNvPr id="32771" name="Title 2"/>
          <p:cNvSpPr>
            <a:spLocks noGrp="1"/>
          </p:cNvSpPr>
          <p:nvPr>
            <p:ph type="title"/>
          </p:nvPr>
        </p:nvSpPr>
        <p:spPr>
          <a:xfrm>
            <a:off x="1905000" y="-76200"/>
            <a:ext cx="8229600" cy="990600"/>
          </a:xfrm>
        </p:spPr>
        <p:txBody>
          <a:bodyPr/>
          <a:lstStyle/>
          <a:p>
            <a:r>
              <a:rPr lang="en-US" altLang="en-US" smtClean="0">
                <a:latin typeface="Arial" panose="020B0604020202020204" pitchFamily="34" charset="0"/>
              </a:rPr>
              <a:t>The Consequence is Hyperinflation</a:t>
            </a:r>
          </a:p>
        </p:txBody>
      </p:sp>
      <p:pic>
        <p:nvPicPr>
          <p:cNvPr id="32772" name="Picture 4" descr="Zimbabwe C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0825" y="1071564"/>
            <a:ext cx="503555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42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1981200" y="76200"/>
            <a:ext cx="8229600" cy="914400"/>
          </a:xfrm>
        </p:spPr>
        <p:txBody>
          <a:bodyPr/>
          <a:lstStyle/>
          <a:p>
            <a:pPr algn="ctr"/>
            <a:r>
              <a:rPr lang="en-US" altLang="en-US" smtClean="0">
                <a:latin typeface="Arial" panose="020B0604020202020204" pitchFamily="34" charset="0"/>
              </a:rPr>
              <a:t>Not Much Solace in Misery</a:t>
            </a:r>
          </a:p>
        </p:txBody>
      </p:sp>
      <p:pic>
        <p:nvPicPr>
          <p:cNvPr id="33795" name="Picture 5" descr="Starving Billiona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43001"/>
            <a:ext cx="6789738"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85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1905000" y="228600"/>
            <a:ext cx="1600200" cy="3048000"/>
          </a:xfrm>
        </p:spPr>
        <p:txBody>
          <a:bodyPr/>
          <a:lstStyle/>
          <a:p>
            <a:r>
              <a:rPr lang="en-US" altLang="en-US" smtClean="0">
                <a:latin typeface="Arial" panose="020B0604020202020204" pitchFamily="34" charset="0"/>
              </a:rPr>
              <a:t>Hard to Find Food!</a:t>
            </a:r>
          </a:p>
        </p:txBody>
      </p:sp>
      <p:pic>
        <p:nvPicPr>
          <p:cNvPr id="34819" name="Picture 3" descr="Supermarket shelv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4426" y="533400"/>
            <a:ext cx="67087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245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Equity">
  <a:themeElements>
    <a:clrScheme name="Custom 4">
      <a:dk1>
        <a:sysClr val="windowText" lastClr="000000"/>
      </a:dk1>
      <a:lt1>
        <a:sysClr val="window" lastClr="FFFFFF"/>
      </a:lt1>
      <a:dk2>
        <a:srgbClr val="1F497D"/>
      </a:dk2>
      <a:lt2>
        <a:srgbClr val="EEECE1"/>
      </a:lt2>
      <a:accent1>
        <a:srgbClr val="002060"/>
      </a:accent1>
      <a:accent2>
        <a:srgbClr val="C0504D"/>
      </a:accent2>
      <a:accent3>
        <a:srgbClr val="9BBB59"/>
      </a:accent3>
      <a:accent4>
        <a:srgbClr val="FF0000"/>
      </a:accent4>
      <a:accent5>
        <a:srgbClr val="FF0000"/>
      </a:accent5>
      <a:accent6>
        <a:srgbClr val="F79646"/>
      </a:accent6>
      <a:hlink>
        <a:srgbClr val="0000FF"/>
      </a:hlink>
      <a:folHlink>
        <a:srgbClr val="800080"/>
      </a:folHlink>
    </a:clrScheme>
    <a:fontScheme name="9_Equity">
      <a:majorFont>
        <a:latin typeface=""/>
        <a:ea typeface=""/>
        <a:cs typeface=""/>
      </a:majorFont>
      <a:minorFont>
        <a:latin typeface=""/>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966</Words>
  <Application>Microsoft Office PowerPoint</Application>
  <PresentationFormat>Widescreen</PresentationFormat>
  <Paragraphs>66</Paragraphs>
  <Slides>20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Narrow</vt:lpstr>
      <vt:lpstr>Arial Rounded MT Bold</vt:lpstr>
      <vt:lpstr>Calibri</vt:lpstr>
      <vt:lpstr>Franklin Gothic Book</vt:lpstr>
      <vt:lpstr>Monotype Corsiva</vt:lpstr>
      <vt:lpstr>Wingdings 2</vt:lpstr>
      <vt:lpstr>Wingdings 3</vt:lpstr>
      <vt:lpstr>9_Equity</vt:lpstr>
      <vt:lpstr>Zimbabwe  How to Destroy an Economy</vt:lpstr>
      <vt:lpstr>PowerPoint Presentation</vt:lpstr>
      <vt:lpstr>Where is Zimbabwe?</vt:lpstr>
      <vt:lpstr>Land Reform Policies</vt:lpstr>
      <vt:lpstr>Tobacco Production</vt:lpstr>
      <vt:lpstr>Overall GDP Effects</vt:lpstr>
      <vt:lpstr>The Consequence is Hyperinflation</vt:lpstr>
      <vt:lpstr>Not Much Solace in Misery</vt:lpstr>
      <vt:lpstr>Hard to Find Food!</vt:lpstr>
      <vt:lpstr>Cause and Effect – Part 1</vt:lpstr>
      <vt:lpstr>Cause and Effect – Part 2</vt:lpstr>
      <vt:lpstr>Wiping Out a History of Growth</vt:lpstr>
      <vt:lpstr>The Official History</vt:lpstr>
      <vt:lpstr>Would You Stay or Go?</vt:lpstr>
      <vt:lpstr>Refugees</vt:lpstr>
      <vt:lpstr>Refugees</vt:lpstr>
      <vt:lpstr>Solving hyperinflation</vt:lpstr>
      <vt:lpstr>The Stability Results</vt:lpstr>
      <vt:lpstr>Conclusion </vt:lpstr>
      <vt:lpstr>More Conclusions</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Zimbabwe  How to Destroy an Economy</dc:title>
  <dc:creator>Chris Hellums</dc:creator>
  <cp:lastModifiedBy>Chris Hellums</cp:lastModifiedBy>
  <cp:revision>4</cp:revision>
  <dcterms:created xsi:type="dcterms:W3CDTF">2015-10-23T20:03:25Z</dcterms:created>
  <dcterms:modified xsi:type="dcterms:W3CDTF">2015-10-23T20:17:46Z</dcterms:modified>
</cp:coreProperties>
</file>