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34" r:id="rId6"/>
    <p:sldMasterId id="2147483746" r:id="rId7"/>
    <p:sldMasterId id="2147483759" r:id="rId8"/>
    <p:sldMasterId id="2147483771" r:id="rId9"/>
    <p:sldMasterId id="2147483783" r:id="rId10"/>
  </p:sldMasterIdLst>
  <p:notesMasterIdLst>
    <p:notesMasterId r:id="rId35"/>
  </p:notesMasterIdLst>
  <p:sldIdLst>
    <p:sldId id="330" r:id="rId11"/>
    <p:sldId id="329" r:id="rId12"/>
    <p:sldId id="327" r:id="rId13"/>
    <p:sldId id="328" r:id="rId14"/>
    <p:sldId id="287" r:id="rId15"/>
    <p:sldId id="313" r:id="rId16"/>
    <p:sldId id="288" r:id="rId17"/>
    <p:sldId id="289" r:id="rId18"/>
    <p:sldId id="290" r:id="rId19"/>
    <p:sldId id="291" r:id="rId20"/>
    <p:sldId id="292" r:id="rId21"/>
    <p:sldId id="293" r:id="rId22"/>
    <p:sldId id="296" r:id="rId23"/>
    <p:sldId id="297" r:id="rId24"/>
    <p:sldId id="326" r:id="rId25"/>
    <p:sldId id="325" r:id="rId26"/>
    <p:sldId id="324" r:id="rId27"/>
    <p:sldId id="323" r:id="rId28"/>
    <p:sldId id="299" r:id="rId29"/>
    <p:sldId id="314" r:id="rId30"/>
    <p:sldId id="315" r:id="rId31"/>
    <p:sldId id="303" r:id="rId32"/>
    <p:sldId id="317" r:id="rId33"/>
    <p:sldId id="316" r:id="rId3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48" autoAdjust="0"/>
    <p:restoredTop sz="94775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A1A0059D-2C15-4AD8-B55C-32B247138FB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7221B5C-FABA-40DB-B0E1-5F7A43370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63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1B5C-FABA-40DB-B0E1-5F7A433704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5344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41" y="1127464"/>
            <a:ext cx="8613559" cy="54597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1815" y="248363"/>
            <a:ext cx="7772400" cy="692669"/>
          </a:xfrm>
          <a:prstGeom prst="rect">
            <a:avLst/>
          </a:prstGeom>
        </p:spPr>
        <p:txBody>
          <a:bodyPr/>
          <a:lstStyle>
            <a:lvl1pPr>
              <a:defRPr sz="4000" i="1"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5344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172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5450" y="949325"/>
            <a:ext cx="4868863" cy="15271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 sz="15000" b="1">
                <a:solidFill>
                  <a:schemeClr val="bg1"/>
                </a:solidFill>
                <a:latin typeface="Helvetic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z="7500" i="1" kern="0" dirty="0" smtClean="0">
                <a:solidFill>
                  <a:schemeClr val="tx1"/>
                </a:solidFill>
                <a:latin typeface="Palatino Linotype" pitchFamily="18" charset="0"/>
                <a:ea typeface="+mj-ea"/>
              </a:rPr>
              <a:t>Chapter</a:t>
            </a:r>
            <a:endParaRPr lang="en-US" sz="7500" i="1" kern="0" dirty="0">
              <a:solidFill>
                <a:schemeClr val="tx1"/>
              </a:solidFill>
              <a:latin typeface="Palatino Linotype" pitchFamily="18" charset="0"/>
              <a:ea typeface="+mj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36989" y="275208"/>
            <a:ext cx="2778716" cy="239697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14000" b="1">
                <a:solidFill>
                  <a:srgbClr val="0099CC"/>
                </a:solidFill>
                <a:latin typeface="Palatino Linotype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5300" y="2858610"/>
            <a:ext cx="7892257" cy="2849732"/>
          </a:xfrm>
          <a:prstGeom prst="rect">
            <a:avLst/>
          </a:prstGeom>
        </p:spPr>
        <p:txBody>
          <a:bodyPr anchor="t"/>
          <a:lstStyle>
            <a:lvl1pPr indent="0" algn="l">
              <a:buNone/>
              <a:defRPr sz="4500" b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  <a:prstGeom prst="rect">
            <a:avLst/>
          </a:prstGeom>
        </p:spPr>
        <p:txBody>
          <a:bodyPr/>
          <a:lstStyle>
            <a:lvl1pPr algn="ctr">
              <a:buNone/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76200" y="685800"/>
            <a:ext cx="6781800" cy="1066801"/>
          </a:xfrm>
          <a:prstGeom prst="rect">
            <a:avLst/>
          </a:prstGeom>
        </p:spPr>
        <p:txBody>
          <a:bodyPr/>
          <a:lstStyle>
            <a:lvl1pPr algn="l">
              <a:buNone/>
              <a:defRPr sz="6000" b="1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57A860-054D-42D2-94C3-1895BBBA14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5BC40A-9DFB-4EB2-A4B3-5E9C04176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31788" y="274638"/>
            <a:ext cx="8305800" cy="762000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 eaLnBrk="0" hangingPunct="0">
              <a:defRPr/>
            </a:pPr>
            <a:r>
              <a:rPr lang="en-US" sz="3800" b="1" kern="0" dirty="0" smtClean="0">
                <a:latin typeface="Helvetica" pitchFamily="34" charset="0"/>
                <a:ea typeface="+mj-ea"/>
                <a:cs typeface="+mj-cs"/>
              </a:rPr>
              <a:t>Objectives</a:t>
            </a:r>
            <a:endParaRPr lang="en-US" sz="3800" b="1" kern="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710267"/>
            <a:ext cx="8415866" cy="478818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2pPr>
            <a:lvl3pPr>
              <a:defRPr sz="26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72862" y="203971"/>
            <a:ext cx="7961050" cy="719308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5344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172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57A860-054D-42D2-94C3-1895BBBA14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5BC40A-9DFB-4EB2-A4B3-5E9C04176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88" y="150920"/>
            <a:ext cx="8763000" cy="1296880"/>
          </a:xfrm>
        </p:spPr>
        <p:txBody>
          <a:bodyPr/>
          <a:lstStyle>
            <a:lvl1pPr algn="l">
              <a:defRPr sz="4400" b="1">
                <a:solidFill>
                  <a:srgbClr val="0099CC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79719"/>
            <a:ext cx="8763000" cy="46518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Helvetic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Helvetica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Helvetica" pitchFamily="34" charset="0"/>
              </a:defRPr>
            </a:lvl3pPr>
            <a:lvl4pPr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>
              <a:defRPr>
                <a:solidFill>
                  <a:schemeClr val="tx1"/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/>
          <a:lstStyle>
            <a:lvl1pPr>
              <a:defRPr sz="4400" baseline="0">
                <a:solidFill>
                  <a:srgbClr val="0099CC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5344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41" y="1127464"/>
            <a:ext cx="8613559" cy="545976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Helvetic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Helvetica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Helvetica" pitchFamily="34" charset="0"/>
              </a:defRPr>
            </a:lvl3pPr>
            <a:lvl4pPr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>
              <a:defRPr>
                <a:solidFill>
                  <a:schemeClr val="tx1"/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1815" y="248363"/>
            <a:ext cx="7772400" cy="692669"/>
          </a:xfrm>
          <a:prstGeom prst="rect">
            <a:avLst/>
          </a:prstGeom>
        </p:spPr>
        <p:txBody>
          <a:bodyPr/>
          <a:lstStyle>
            <a:lvl1pPr>
              <a:defRPr sz="4400" i="1"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5344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172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5450" y="949325"/>
            <a:ext cx="4868863" cy="15271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 sz="15000" b="1">
                <a:solidFill>
                  <a:schemeClr val="bg1"/>
                </a:solidFill>
                <a:latin typeface="Helvetic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z="7500" i="1" kern="0" dirty="0" smtClean="0">
                <a:solidFill>
                  <a:schemeClr val="tx1"/>
                </a:solidFill>
                <a:latin typeface="Palatino Linotype" pitchFamily="18" charset="0"/>
                <a:ea typeface="+mj-ea"/>
              </a:rPr>
              <a:t>Chapter</a:t>
            </a:r>
            <a:endParaRPr lang="en-US" sz="7500" i="1" kern="0" dirty="0">
              <a:solidFill>
                <a:schemeClr val="tx1"/>
              </a:solidFill>
              <a:latin typeface="Palatino Linotype" pitchFamily="18" charset="0"/>
              <a:ea typeface="+mj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36989" y="275208"/>
            <a:ext cx="2778716" cy="239697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>
              <a:defRPr sz="14000" b="1">
                <a:solidFill>
                  <a:srgbClr val="0099CC"/>
                </a:solidFill>
                <a:latin typeface="Palatino Linotype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5300" y="2858610"/>
            <a:ext cx="7892257" cy="2849732"/>
          </a:xfrm>
          <a:prstGeom prst="rect">
            <a:avLst/>
          </a:prstGeom>
        </p:spPr>
        <p:txBody>
          <a:bodyPr anchor="t"/>
          <a:lstStyle>
            <a:lvl1pPr indent="0" algn="l">
              <a:buNone/>
              <a:defRPr sz="4500" b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  <a:prstGeom prst="rect">
            <a:avLst/>
          </a:prstGeom>
        </p:spPr>
        <p:txBody>
          <a:bodyPr/>
          <a:lstStyle>
            <a:lvl1pPr algn="ctr">
              <a:buNone/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76200" y="685800"/>
            <a:ext cx="6781800" cy="1066801"/>
          </a:xfrm>
          <a:prstGeom prst="rect">
            <a:avLst/>
          </a:prstGeom>
        </p:spPr>
        <p:txBody>
          <a:bodyPr/>
          <a:lstStyle>
            <a:lvl1pPr algn="l">
              <a:buNone/>
              <a:defRPr sz="6000" b="1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31788" y="274638"/>
            <a:ext cx="8305800" cy="762000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 eaLnBrk="0" hangingPunct="0">
              <a:defRPr/>
            </a:pPr>
            <a:r>
              <a:rPr lang="en-US" sz="3800" b="1" kern="0" dirty="0" smtClean="0">
                <a:latin typeface="Helvetica" pitchFamily="34" charset="0"/>
                <a:ea typeface="+mj-ea"/>
                <a:cs typeface="+mj-cs"/>
              </a:rPr>
              <a:t>Objectives</a:t>
            </a:r>
            <a:endParaRPr lang="en-US" sz="3800" b="1" kern="0" dirty="0"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710267"/>
            <a:ext cx="8415866" cy="478818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72862" y="203971"/>
            <a:ext cx="7961050" cy="719308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B901-21A2-475A-9DC2-C7D08752BAF5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F904-1C87-4075-83B9-77F8DF74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/>
          </a:bodyPr>
          <a:lstStyle>
            <a:lvl1pPr algn="l">
              <a:defRPr sz="3700" b="1">
                <a:solidFill>
                  <a:srgbClr val="0099CC"/>
                </a:solidFill>
                <a:latin typeface="Palatino Linotyp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933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600"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84406-FFF6-42A8-B84F-E3412BA5158F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20233-AFCF-4F96-86E1-DE467DA87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5118-5903-4278-8845-EC6B0D22D97A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ACED-B714-4991-90B0-BDC29108B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C6B-A62C-45BC-BA3F-FA98CCEB93FA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40A2C-EDDA-4DD6-9E9F-46C649B0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7527-35C9-42BF-97EF-E110BD1F8DA5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6D739-0935-482C-8A10-8349051BD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1CA2-96A5-4226-9314-4886FA6A975F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CC14-DF6F-4A13-9876-9EDAFB95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B09C4-D852-4244-A039-A1EC5B33C1EE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0447-44CA-45B2-950B-74A792F85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683C-946C-4E91-81BC-CE801432ED83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61164-AA3D-467A-8277-8E7DD12D8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BFC29-4E72-4F03-B224-D8B8A7A3670D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F2E8D-1B46-411F-8901-FB17C3FD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51425-9F1A-433B-9FD9-83F7BFBE0E8E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68651-0F44-4896-84B0-80A1E2464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88" y="150920"/>
            <a:ext cx="8763000" cy="1296880"/>
          </a:xfrm>
        </p:spPr>
        <p:txBody>
          <a:bodyPr/>
          <a:lstStyle>
            <a:lvl1pPr algn="l">
              <a:defRPr sz="3300" b="0">
                <a:solidFill>
                  <a:srgbClr val="0099CC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79719"/>
            <a:ext cx="8763000" cy="465189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267200" y="6629400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Goodheart-Willcox Co.,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019800" y="662940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/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267200" y="66294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/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3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019800" y="662940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/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267200" y="66294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/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33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975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6019800" y="662940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/>
              <a:t>Permission granted to reproduce for educational use only.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4267200" y="66294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/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019800" y="662940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/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267200" y="66294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/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Palatino Linotype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019800" y="662940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/>
              <a:t>Permission granted to reproduce for educational use only.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267200" y="66294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/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975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6019800" y="662940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900" dirty="0"/>
              <a:t>Permission granted to reproduce for educational use only.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4267200" y="66294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900" dirty="0"/>
              <a:t>© Goodheart-Willcox Co.,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bg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bg1"/>
          </a:solidFill>
          <a:latin typeface="Palatino Linotype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j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j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Lodging properties can be categorized by their location:</a:t>
            </a:r>
          </a:p>
          <a:p>
            <a:pPr lvl="1"/>
            <a:r>
              <a:rPr lang="en-US" dirty="0" smtClean="0"/>
              <a:t>center city</a:t>
            </a:r>
          </a:p>
          <a:p>
            <a:pPr lvl="1"/>
            <a:r>
              <a:rPr lang="en-US" dirty="0" smtClean="0"/>
              <a:t>suburban</a:t>
            </a:r>
          </a:p>
          <a:p>
            <a:pPr lvl="1"/>
            <a:r>
              <a:rPr lang="en-US" dirty="0" smtClean="0"/>
              <a:t>highway</a:t>
            </a:r>
          </a:p>
          <a:p>
            <a:pPr lvl="1"/>
            <a:r>
              <a:rPr lang="en-US" dirty="0" smtClean="0"/>
              <a:t>airport</a:t>
            </a:r>
          </a:p>
          <a:p>
            <a:pPr lvl="1"/>
            <a:r>
              <a:rPr lang="en-US" dirty="0" smtClean="0"/>
              <a:t>resort</a:t>
            </a:r>
          </a:p>
        </p:txBody>
      </p:sp>
      <p:pic>
        <p:nvPicPr>
          <p:cNvPr id="6" name="Picture 5" descr="10-8 shutterstock_361845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81650" y="2743200"/>
            <a:ext cx="4847950" cy="3276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438144" y="6019800"/>
            <a:ext cx="2209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©</a:t>
            </a:r>
            <a:r>
              <a:rPr lang="en-US" sz="800" dirty="0" err="1" smtClean="0"/>
              <a:t>pfcross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/Shutterstock.com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7336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independent lodging property is a single-unit business</a:t>
            </a:r>
          </a:p>
          <a:p>
            <a:r>
              <a:rPr lang="en-US" dirty="0" smtClean="0"/>
              <a:t>A chain has multiple units with the same brand name and ownership</a:t>
            </a:r>
          </a:p>
          <a:p>
            <a:r>
              <a:rPr lang="en-US" dirty="0" smtClean="0"/>
              <a:t>A franchise is a unit of a chain that has an outside owner</a:t>
            </a:r>
          </a:p>
          <a:p>
            <a:r>
              <a:rPr lang="en-US" dirty="0" smtClean="0"/>
              <a:t>The owner of a lodging property may be an individual, a partnership, or a corporation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617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  <a:cs typeface="Tahoma" pitchFamily="34" charset="0"/>
              </a:rPr>
              <a:t>continued</a:t>
            </a:r>
            <a:endParaRPr lang="en-US" sz="2000" i="1" dirty="0">
              <a:latin typeface="Helvetic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177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79719"/>
            <a:ext cx="8534400" cy="4651899"/>
          </a:xfrm>
        </p:spPr>
        <p:txBody>
          <a:bodyPr/>
          <a:lstStyle/>
          <a:p>
            <a:r>
              <a:rPr lang="en-US" dirty="0" smtClean="0"/>
              <a:t>Ownership and management are not the same thing</a:t>
            </a:r>
          </a:p>
          <a:p>
            <a:r>
              <a:rPr lang="en-US" b="1" dirty="0" smtClean="0"/>
              <a:t>Hotel management</a:t>
            </a:r>
            <a:r>
              <a:rPr lang="en-US" dirty="0" smtClean="0"/>
              <a:t> is the day-to-day running of the hotel</a:t>
            </a:r>
          </a:p>
          <a:p>
            <a:r>
              <a:rPr lang="en-US" dirty="0" smtClean="0"/>
              <a:t>One person or company may own the hotel and another person or company may manage it</a:t>
            </a:r>
          </a:p>
        </p:txBody>
      </p:sp>
    </p:spTree>
    <p:extLst>
      <p:ext uri="{BB962C8B-B14F-4D97-AF65-F5344CB8AC3E}">
        <p14:creationId xmlns:p14="http://schemas.microsoft.com/office/powerpoint/2010/main" xmlns="" val="31978339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referral system </a:t>
            </a:r>
            <a:r>
              <a:rPr lang="en-US" dirty="0" smtClean="0"/>
              <a:t>is a group of independent hotels that uses a central office for reservations and marketing</a:t>
            </a:r>
          </a:p>
          <a:p>
            <a:r>
              <a:rPr lang="en-US" dirty="0" smtClean="0"/>
              <a:t>A referral system is also called an </a:t>
            </a:r>
            <a:r>
              <a:rPr lang="en-US" b="1" dirty="0" smtClean="0"/>
              <a:t>affiliation group</a:t>
            </a:r>
            <a:r>
              <a:rPr lang="en-US" dirty="0" smtClean="0"/>
              <a:t> or a </a:t>
            </a:r>
            <a:r>
              <a:rPr lang="en-US" b="1" dirty="0" smtClean="0"/>
              <a:t>consortium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954861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 and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lodging property has 1 to 50 rooms</a:t>
            </a:r>
          </a:p>
          <a:p>
            <a:r>
              <a:rPr lang="en-US" dirty="0" smtClean="0"/>
              <a:t>A mid-size property has 51 to 200 rooms</a:t>
            </a:r>
          </a:p>
          <a:p>
            <a:r>
              <a:rPr lang="en-US" dirty="0" smtClean="0"/>
              <a:t>A large property has 201 or more rooms</a:t>
            </a:r>
          </a:p>
          <a:p>
            <a:r>
              <a:rPr lang="en-US" dirty="0" smtClean="0"/>
              <a:t>Lodging properties may be categorized as premier, moderate, or budget</a:t>
            </a:r>
          </a:p>
          <a:p>
            <a:r>
              <a:rPr lang="en-US" dirty="0" smtClean="0"/>
              <a:t>Properties may also be categorized as luxury, first-class, mid-range, economy, and budget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617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  <a:cs typeface="Tahoma" pitchFamily="34" charset="0"/>
              </a:rPr>
              <a:t>continued</a:t>
            </a:r>
            <a:endParaRPr lang="en-US" sz="2000" i="1" dirty="0">
              <a:latin typeface="Helvetic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6917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 and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79719"/>
            <a:ext cx="4495800" cy="46518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higher level of service usually means a higher price</a:t>
            </a:r>
          </a:p>
          <a:p>
            <a:r>
              <a:rPr lang="en-US" sz="3200" dirty="0" smtClean="0"/>
              <a:t>Prices vary by location; lodging in cities is usually more expensive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5486400"/>
            <a:ext cx="2209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©</a:t>
            </a:r>
            <a:r>
              <a:rPr lang="en-US" sz="800" dirty="0" err="1" smtClean="0"/>
              <a:t>iofoto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/Shutterstock.com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10-13 shutterstock_923317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99913" y="2161754"/>
            <a:ext cx="3863087" cy="332464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746819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Room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Rack rate</a:t>
            </a:r>
            <a:r>
              <a:rPr lang="en-US" dirty="0" smtClean="0"/>
              <a:t> is the official rate for one night’s lodging</a:t>
            </a:r>
          </a:p>
          <a:p>
            <a:r>
              <a:rPr lang="en-US" b="1" dirty="0" smtClean="0"/>
              <a:t>Room rate</a:t>
            </a:r>
            <a:r>
              <a:rPr lang="en-US" dirty="0" smtClean="0"/>
              <a:t> is the price actually charged to a guest for one night’s lodging</a:t>
            </a:r>
          </a:p>
          <a:p>
            <a:r>
              <a:rPr lang="en-US" dirty="0" smtClean="0"/>
              <a:t>Hotel managers change rates in response to competition, seasonal demands, and economic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6819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</a:t>
            </a:r>
          </a:p>
          <a:p>
            <a:r>
              <a:rPr lang="en-US" dirty="0" smtClean="0"/>
              <a:t>Conventions and meetings</a:t>
            </a:r>
          </a:p>
          <a:p>
            <a:r>
              <a:rPr lang="en-US" dirty="0" smtClean="0"/>
              <a:t>Leisure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Extended-stay</a:t>
            </a:r>
          </a:p>
          <a:p>
            <a:r>
              <a:rPr lang="en-US" dirty="0" smtClean="0"/>
              <a:t>Special (groups such as airlines that have made arrangements for low rates)</a:t>
            </a:r>
          </a:p>
        </p:txBody>
      </p:sp>
    </p:spTree>
    <p:extLst>
      <p:ext uri="{BB962C8B-B14F-4D97-AF65-F5344CB8AC3E}">
        <p14:creationId xmlns:p14="http://schemas.microsoft.com/office/powerpoint/2010/main" xmlns="" val="3746819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88" y="76200"/>
            <a:ext cx="8763000" cy="1296880"/>
          </a:xfrm>
        </p:spPr>
        <p:txBody>
          <a:bodyPr>
            <a:normAutofit/>
          </a:bodyPr>
          <a:lstStyle/>
          <a:p>
            <a:r>
              <a:rPr lang="en-US" dirty="0" smtClean="0"/>
              <a:t>Target Market and Guest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target market</a:t>
            </a:r>
            <a:r>
              <a:rPr lang="en-US" dirty="0" smtClean="0"/>
              <a:t> is the market segment on which a lodging business focuses</a:t>
            </a:r>
          </a:p>
          <a:p>
            <a:r>
              <a:rPr lang="en-US" dirty="0" smtClean="0"/>
              <a:t>Many lodging businesses seek to attract more than one segment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guest mix</a:t>
            </a:r>
            <a:r>
              <a:rPr lang="en-US" dirty="0" smtClean="0"/>
              <a:t> is the percentage of each market segment that is staying at a lodging property</a:t>
            </a:r>
          </a:p>
        </p:txBody>
      </p:sp>
    </p:spTree>
    <p:extLst>
      <p:ext uri="{BB962C8B-B14F-4D97-AF65-F5344CB8AC3E}">
        <p14:creationId xmlns:p14="http://schemas.microsoft.com/office/powerpoint/2010/main" xmlns="" val="3746819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in Lodging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979719"/>
            <a:ext cx="4495800" cy="46518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Front office</a:t>
            </a:r>
          </a:p>
          <a:p>
            <a:r>
              <a:rPr lang="en-US" sz="3200" dirty="0" smtClean="0"/>
              <a:t>Housekeeping</a:t>
            </a:r>
          </a:p>
          <a:p>
            <a:r>
              <a:rPr lang="en-US" sz="3200" dirty="0" smtClean="0"/>
              <a:t>Purchasing and receiving</a:t>
            </a:r>
          </a:p>
          <a:p>
            <a:r>
              <a:rPr lang="en-US" sz="3200" dirty="0" smtClean="0"/>
              <a:t>Management</a:t>
            </a:r>
          </a:p>
          <a:p>
            <a:r>
              <a:rPr lang="en-US" sz="3200" dirty="0" smtClean="0"/>
              <a:t>Marketing and sales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953000" y="1905000"/>
            <a:ext cx="38862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>
                <a:latin typeface="Helvetica" pitchFamily="34" charset="0"/>
                <a:cs typeface="Helvetica" pitchFamily="34" charset="0"/>
              </a:rPr>
              <a:t>Human resources</a:t>
            </a:r>
          </a:p>
          <a:p>
            <a:r>
              <a:rPr lang="en-US" sz="3200" dirty="0" smtClean="0">
                <a:latin typeface="Helvetica" pitchFamily="34" charset="0"/>
                <a:cs typeface="Helvetica" pitchFamily="34" charset="0"/>
              </a:rPr>
              <a:t>Accounting</a:t>
            </a:r>
          </a:p>
          <a:p>
            <a:r>
              <a:rPr lang="en-US" sz="3200" dirty="0" smtClean="0">
                <a:latin typeface="Helvetica" pitchFamily="34" charset="0"/>
                <a:cs typeface="Helvetica" pitchFamily="34" charset="0"/>
              </a:rPr>
              <a:t>Security</a:t>
            </a:r>
          </a:p>
          <a:p>
            <a:r>
              <a:rPr lang="en-US" sz="3200" dirty="0" smtClean="0">
                <a:latin typeface="Helvetica" pitchFamily="34" charset="0"/>
                <a:cs typeface="Helvetica" pitchFamily="34" charset="0"/>
              </a:rPr>
              <a:t>Safety and emergency procedures</a:t>
            </a:r>
          </a:p>
          <a:p>
            <a:r>
              <a:rPr lang="en-US" sz="3200" dirty="0" smtClean="0">
                <a:latin typeface="Helvetica" pitchFamily="34" charset="0"/>
                <a:cs typeface="Helvetica" pitchFamily="34" charset="0"/>
              </a:rPr>
              <a:t>Engineering</a:t>
            </a:r>
            <a:endParaRPr lang="en-US" sz="3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1402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of </a:t>
            </a:r>
            <a:r>
              <a:rPr lang="en-US" dirty="0" smtClean="0"/>
              <a:t>Lodging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 and Foodservice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room rate that includes meals is called a </a:t>
            </a:r>
            <a:r>
              <a:rPr lang="en-US" b="1" dirty="0" smtClean="0"/>
              <a:t>meal plan</a:t>
            </a:r>
            <a:endParaRPr lang="en-US" dirty="0" smtClean="0"/>
          </a:p>
          <a:p>
            <a:pPr lvl="1"/>
            <a:r>
              <a:rPr lang="en-US" i="1" dirty="0" smtClean="0"/>
              <a:t>Full American Plan</a:t>
            </a:r>
            <a:r>
              <a:rPr lang="en-US" dirty="0"/>
              <a:t> </a:t>
            </a:r>
            <a:r>
              <a:rPr lang="en-US" dirty="0" smtClean="0"/>
              <a:t>includes three meals a day</a:t>
            </a:r>
          </a:p>
          <a:p>
            <a:pPr lvl="1"/>
            <a:r>
              <a:rPr lang="en-US" i="1" dirty="0" smtClean="0"/>
              <a:t>Modified American Plan</a:t>
            </a:r>
            <a:r>
              <a:rPr lang="en-US" dirty="0" smtClean="0"/>
              <a:t> includes two meals, usually breakfast and dinner</a:t>
            </a:r>
          </a:p>
          <a:p>
            <a:pPr lvl="1"/>
            <a:r>
              <a:rPr lang="en-US" i="1" dirty="0" smtClean="0"/>
              <a:t>Continental Plan</a:t>
            </a:r>
            <a:r>
              <a:rPr lang="en-US" dirty="0" smtClean="0"/>
              <a:t> includes continental breakfast</a:t>
            </a:r>
          </a:p>
          <a:p>
            <a:pPr lvl="1"/>
            <a:r>
              <a:rPr lang="en-US" i="1" dirty="0" smtClean="0"/>
              <a:t>European Plan </a:t>
            </a:r>
            <a:r>
              <a:rPr lang="en-US" dirty="0" smtClean="0"/>
              <a:t>means no meals are included</a:t>
            </a:r>
          </a:p>
        </p:txBody>
      </p:sp>
    </p:spTree>
    <p:extLst>
      <p:ext uri="{BB962C8B-B14F-4D97-AF65-F5344CB8AC3E}">
        <p14:creationId xmlns:p14="http://schemas.microsoft.com/office/powerpoint/2010/main" xmlns="" val="3387337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Lodging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Lodging concept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which distinguishes one property from another; includes</a:t>
            </a:r>
          </a:p>
          <a:p>
            <a:pPr lvl="1"/>
            <a:r>
              <a:rPr lang="en-US" dirty="0" smtClean="0"/>
              <a:t>theme</a:t>
            </a:r>
          </a:p>
          <a:p>
            <a:pPr lvl="1"/>
            <a:r>
              <a:rPr lang="en-US" dirty="0" smtClean="0"/>
              <a:t>target market</a:t>
            </a:r>
          </a:p>
          <a:p>
            <a:pPr lvl="1"/>
            <a:r>
              <a:rPr lang="en-US" dirty="0" smtClean="0"/>
              <a:t>décor</a:t>
            </a:r>
          </a:p>
          <a:p>
            <a:pPr lvl="1"/>
            <a:r>
              <a:rPr lang="en-US" dirty="0" smtClean="0"/>
              <a:t>ambiance (feeling or mood)</a:t>
            </a:r>
          </a:p>
          <a:p>
            <a:pPr lvl="1"/>
            <a:r>
              <a:rPr lang="en-US" dirty="0" smtClean="0"/>
              <a:t>level of service</a:t>
            </a:r>
          </a:p>
        </p:txBody>
      </p:sp>
    </p:spTree>
    <p:extLst>
      <p:ext uri="{BB962C8B-B14F-4D97-AF65-F5344CB8AC3E}">
        <p14:creationId xmlns:p14="http://schemas.microsoft.com/office/powerpoint/2010/main" xmlns="" val="3387337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Lodging businesses can be organized according to three levels of service. What are these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88B8"/>
                </a:solidFill>
              </a:rPr>
              <a:t>full-service, limited-service, and specialty</a:t>
            </a:r>
          </a:p>
          <a:p>
            <a:r>
              <a:rPr lang="en-US" dirty="0" smtClean="0"/>
              <a:t>The owner of a lodging property may be an individual, a partnership, or a(n) _____.</a:t>
            </a:r>
            <a:endParaRPr lang="en-US" i="1" dirty="0"/>
          </a:p>
          <a:p>
            <a:pPr lvl="1"/>
            <a:r>
              <a:rPr lang="en-US" dirty="0" smtClean="0">
                <a:solidFill>
                  <a:srgbClr val="0088B8"/>
                </a:solidFill>
              </a:rPr>
              <a:t>corporation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617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  <a:cs typeface="Tahoma" pitchFamily="34" charset="0"/>
              </a:rPr>
              <a:t>continued</a:t>
            </a:r>
            <a:endParaRPr lang="en-US" sz="2000" i="1" dirty="0">
              <a:latin typeface="Helvetic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355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independent hotels that uses a central office for reservations and marketing is called a(n) _____.</a:t>
            </a:r>
            <a:endParaRPr lang="en-US" i="1" dirty="0" smtClean="0"/>
          </a:p>
          <a:p>
            <a:pPr lvl="1"/>
            <a:r>
              <a:rPr lang="en-US" dirty="0" smtClean="0">
                <a:solidFill>
                  <a:srgbClr val="0088B8"/>
                </a:solidFill>
              </a:rPr>
              <a:t>referral system, affiliation group, or consortium</a:t>
            </a:r>
          </a:p>
          <a:p>
            <a:r>
              <a:rPr lang="en-US" dirty="0" smtClean="0"/>
              <a:t>Would a hotel that has 60 rooms be categorized as small, mid-size, or large?</a:t>
            </a:r>
            <a:endParaRPr lang="en-US" i="1" dirty="0"/>
          </a:p>
          <a:p>
            <a:pPr lvl="1"/>
            <a:r>
              <a:rPr lang="en-US" dirty="0" smtClean="0">
                <a:solidFill>
                  <a:srgbClr val="0088B8"/>
                </a:solidFill>
              </a:rPr>
              <a:t>mid-size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617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  <a:cs typeface="Tahoma" pitchFamily="34" charset="0"/>
              </a:rPr>
              <a:t>continued</a:t>
            </a:r>
            <a:endParaRPr lang="en-US" sz="2000" i="1" dirty="0">
              <a:latin typeface="Helvetic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0435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rack rate and room rate?</a:t>
            </a:r>
            <a:endParaRPr lang="en-US" i="1" dirty="0" smtClean="0"/>
          </a:p>
          <a:p>
            <a:pPr lvl="1"/>
            <a:r>
              <a:rPr lang="en-US" dirty="0" smtClean="0">
                <a:solidFill>
                  <a:srgbClr val="0088B8"/>
                </a:solidFill>
              </a:rPr>
              <a:t>Rack rate is the official rate for one night’s lodging. Room rate is the price actually charged.</a:t>
            </a:r>
          </a:p>
          <a:p>
            <a:r>
              <a:rPr lang="en-US" dirty="0" smtClean="0"/>
              <a:t>The market segment that a lodging business wants to attract is called its _____.</a:t>
            </a:r>
            <a:endParaRPr lang="en-US" i="1" dirty="0" smtClean="0"/>
          </a:p>
          <a:p>
            <a:pPr lvl="1"/>
            <a:r>
              <a:rPr lang="en-US" dirty="0" smtClean="0">
                <a:solidFill>
                  <a:srgbClr val="0088B8"/>
                </a:solidFill>
              </a:rPr>
              <a:t>target market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0435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993614"/>
            <a:ext cx="8415866" cy="478818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Describe</a:t>
            </a:r>
            <a:r>
              <a:rPr lang="en-US" sz="3200" dirty="0" smtClean="0"/>
              <a:t> the characteristics of full-service hotels, limited service properties, and specialty accommodations.</a:t>
            </a:r>
          </a:p>
          <a:p>
            <a:r>
              <a:rPr lang="en-US" sz="3200" b="1" dirty="0" smtClean="0"/>
              <a:t>List</a:t>
            </a:r>
            <a:r>
              <a:rPr lang="en-US" sz="3200" dirty="0" smtClean="0"/>
              <a:t> the three types of hotel ownership.</a:t>
            </a:r>
          </a:p>
          <a:p>
            <a:r>
              <a:rPr lang="en-US" sz="3200" b="1" dirty="0" smtClean="0"/>
              <a:t>Explain</a:t>
            </a:r>
            <a:r>
              <a:rPr lang="en-US" sz="3200" dirty="0" smtClean="0"/>
              <a:t> what a hotel management </a:t>
            </a:r>
            <a:r>
              <a:rPr lang="en-US" sz="3200" smtClean="0"/>
              <a:t>company does.</a:t>
            </a:r>
            <a:endParaRPr lang="en-US" sz="3200" dirty="0" smtClean="0"/>
          </a:p>
          <a:p>
            <a:r>
              <a:rPr lang="en-US" sz="3200" b="1" dirty="0" smtClean="0"/>
              <a:t>Explain</a:t>
            </a:r>
            <a:r>
              <a:rPr lang="en-US" sz="3200" dirty="0" smtClean="0"/>
              <a:t> what an affiliation group is and what it does.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617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  <a:cs typeface="Tahoma" pitchFamily="34" charset="0"/>
              </a:rPr>
              <a:t>continued</a:t>
            </a:r>
            <a:endParaRPr lang="en-US" sz="2000" i="1" dirty="0">
              <a:latin typeface="Helvetic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Objectives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917414"/>
            <a:ext cx="8415866" cy="4788186"/>
          </a:xfrm>
        </p:spPr>
        <p:txBody>
          <a:bodyPr/>
          <a:lstStyle/>
          <a:p>
            <a:r>
              <a:rPr lang="en-US" sz="3200" b="1" dirty="0" smtClean="0"/>
              <a:t>Describe</a:t>
            </a:r>
            <a:r>
              <a:rPr lang="en-US" sz="3200" dirty="0" smtClean="0"/>
              <a:t> the three size categories of lodging properties.</a:t>
            </a:r>
          </a:p>
          <a:p>
            <a:r>
              <a:rPr lang="en-US" sz="3200" b="1" dirty="0" smtClean="0"/>
              <a:t>Assess</a:t>
            </a:r>
            <a:r>
              <a:rPr lang="en-US" sz="3200" dirty="0" smtClean="0"/>
              <a:t> the relationship between level of service and price of a hotel room.</a:t>
            </a:r>
          </a:p>
          <a:p>
            <a:r>
              <a:rPr lang="en-US" sz="3200" b="1" dirty="0" smtClean="0"/>
              <a:t>Contrast</a:t>
            </a:r>
            <a:r>
              <a:rPr lang="en-US" sz="3200" dirty="0" smtClean="0"/>
              <a:t> the six major market segments in the lodging industry.</a:t>
            </a:r>
          </a:p>
          <a:p>
            <a:r>
              <a:rPr lang="en-US" sz="3200" b="1" dirty="0" smtClean="0"/>
              <a:t>Describe</a:t>
            </a:r>
            <a:r>
              <a:rPr lang="en-US" sz="3200" dirty="0" smtClean="0"/>
              <a:t> the role of foodservice in many lodging properties.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88" y="76200"/>
            <a:ext cx="8763000" cy="1296880"/>
          </a:xfrm>
        </p:spPr>
        <p:txBody>
          <a:bodyPr/>
          <a:lstStyle/>
          <a:p>
            <a:r>
              <a:rPr lang="en-US" dirty="0" smtClean="0"/>
              <a:t>Types of Lodging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Lodging businesses can be organized by level of service:</a:t>
            </a:r>
          </a:p>
          <a:p>
            <a:pPr lvl="1"/>
            <a:r>
              <a:rPr lang="en-US" smtClean="0"/>
              <a:t>full-service hotels</a:t>
            </a:r>
          </a:p>
          <a:p>
            <a:pPr lvl="1"/>
            <a:r>
              <a:rPr lang="en-US" smtClean="0"/>
              <a:t>limited-service properties</a:t>
            </a:r>
          </a:p>
          <a:p>
            <a:pPr lvl="1"/>
            <a:r>
              <a:rPr lang="en-US" smtClean="0"/>
              <a:t>specialty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90813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Full-Service Hotels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Full-service hotels</a:t>
            </a:r>
          </a:p>
          <a:p>
            <a:pPr lvl="1"/>
            <a:r>
              <a:rPr lang="en-US" dirty="0" smtClean="0"/>
              <a:t>are usually two or more stories high</a:t>
            </a:r>
          </a:p>
          <a:p>
            <a:pPr lvl="1"/>
            <a:r>
              <a:rPr lang="en-US" dirty="0" smtClean="0"/>
              <a:t>have guest rooms arranged along shared inside hallways</a:t>
            </a:r>
          </a:p>
          <a:p>
            <a:pPr lvl="1"/>
            <a:r>
              <a:rPr lang="en-US" sz="2800" dirty="0" smtClean="0"/>
              <a:t>offer a full range of services, including </a:t>
            </a:r>
            <a:r>
              <a:rPr lang="en-US" sz="2800" b="1" dirty="0" smtClean="0"/>
              <a:t>concierge</a:t>
            </a:r>
            <a:r>
              <a:rPr lang="en-US" sz="2800" dirty="0" smtClean="0"/>
              <a:t> service</a:t>
            </a:r>
          </a:p>
          <a:p>
            <a:pPr lvl="1"/>
            <a:r>
              <a:rPr lang="en-US" dirty="0" smtClean="0"/>
              <a:t>usually charge the highest prices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617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Helvetica" pitchFamily="34" charset="0"/>
                <a:cs typeface="Tahoma" pitchFamily="34" charset="0"/>
              </a:rPr>
              <a:t>continued</a:t>
            </a:r>
            <a:endParaRPr lang="en-US" sz="2000" i="1" dirty="0">
              <a:latin typeface="Helvetic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334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Full-Service Hotels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Convention hotels</a:t>
            </a:r>
            <a:r>
              <a:rPr lang="en-US" dirty="0" smtClean="0"/>
              <a:t>—may</a:t>
            </a:r>
            <a:r>
              <a:rPr lang="en-US" b="1" dirty="0" smtClean="0"/>
              <a:t> </a:t>
            </a:r>
            <a:r>
              <a:rPr lang="en-US" dirty="0" smtClean="0"/>
              <a:t>include </a:t>
            </a:r>
            <a:r>
              <a:rPr lang="en-US" b="1" dirty="0" smtClean="0"/>
              <a:t>exhibit halls </a:t>
            </a:r>
            <a:r>
              <a:rPr lang="en-US" dirty="0" smtClean="0"/>
              <a:t>and </a:t>
            </a:r>
            <a:r>
              <a:rPr lang="en-US" b="1" dirty="0" smtClean="0"/>
              <a:t>convention centers </a:t>
            </a:r>
            <a:r>
              <a:rPr lang="en-US" dirty="0" smtClean="0"/>
              <a:t>to accommodate </a:t>
            </a:r>
            <a:r>
              <a:rPr lang="en-US" b="1" dirty="0" smtClean="0"/>
              <a:t>trade shows</a:t>
            </a:r>
          </a:p>
          <a:p>
            <a:r>
              <a:rPr lang="en-US" b="1" dirty="0" smtClean="0"/>
              <a:t>Luxury hotels</a:t>
            </a:r>
            <a:r>
              <a:rPr lang="en-US" dirty="0" smtClean="0"/>
              <a:t>—highest level of service</a:t>
            </a:r>
          </a:p>
          <a:p>
            <a:r>
              <a:rPr lang="en-US" b="1" dirty="0" smtClean="0"/>
              <a:t>Resort hotels </a:t>
            </a:r>
            <a:r>
              <a:rPr lang="en-US" dirty="0" smtClean="0"/>
              <a:t>—located at </a:t>
            </a:r>
            <a:r>
              <a:rPr lang="en-US" b="1" dirty="0" smtClean="0"/>
              <a:t>resort</a:t>
            </a:r>
            <a:r>
              <a:rPr lang="en-US" dirty="0" smtClean="0"/>
              <a:t> properties</a:t>
            </a:r>
          </a:p>
          <a:p>
            <a:r>
              <a:rPr lang="en-US" dirty="0" smtClean="0"/>
              <a:t>Extended-stay hotels —may offer </a:t>
            </a:r>
            <a:r>
              <a:rPr lang="en-US" b="1" dirty="0" smtClean="0"/>
              <a:t>suites</a:t>
            </a:r>
            <a:r>
              <a:rPr lang="en-US" dirty="0" smtClean="0"/>
              <a:t> of more than one room</a:t>
            </a:r>
          </a:p>
          <a:p>
            <a:r>
              <a:rPr lang="en-US" dirty="0" smtClean="0"/>
              <a:t>Condominium hotels—may be time-shares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85603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88" y="76200"/>
            <a:ext cx="8763000" cy="1296880"/>
          </a:xfrm>
        </p:spPr>
        <p:txBody>
          <a:bodyPr/>
          <a:lstStyle/>
          <a:p>
            <a:r>
              <a:rPr lang="en-US" dirty="0" smtClean="0"/>
              <a:t>Limited-Service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Limited-service properties</a:t>
            </a:r>
          </a:p>
          <a:p>
            <a:pPr lvl="1"/>
            <a:r>
              <a:rPr lang="en-US" dirty="0" smtClean="0"/>
              <a:t>charge lower </a:t>
            </a:r>
            <a:r>
              <a:rPr lang="en-US" dirty="0"/>
              <a:t>prices and </a:t>
            </a:r>
            <a:r>
              <a:rPr lang="en-US" dirty="0" smtClean="0"/>
              <a:t>provide </a:t>
            </a:r>
            <a:r>
              <a:rPr lang="en-US" dirty="0"/>
              <a:t>fewer services than </a:t>
            </a:r>
            <a:r>
              <a:rPr lang="en-US" dirty="0" smtClean="0"/>
              <a:t>a full-service hotel</a:t>
            </a:r>
          </a:p>
          <a:p>
            <a:pPr lvl="1"/>
            <a:r>
              <a:rPr lang="en-US" dirty="0" smtClean="0"/>
              <a:t>may offer pools and </a:t>
            </a:r>
            <a:r>
              <a:rPr lang="en-US" b="1" dirty="0" smtClean="0"/>
              <a:t>continental breakfast</a:t>
            </a:r>
          </a:p>
          <a:p>
            <a:pPr lvl="1"/>
            <a:r>
              <a:rPr lang="en-US" dirty="0" smtClean="0"/>
              <a:t>include motels, </a:t>
            </a:r>
            <a:r>
              <a:rPr lang="en-US" b="1" dirty="0" smtClean="0"/>
              <a:t>limited-service hotels</a:t>
            </a:r>
            <a:r>
              <a:rPr lang="en-US" dirty="0" smtClean="0"/>
              <a:t>, and </a:t>
            </a:r>
            <a:r>
              <a:rPr lang="en-US" b="1" dirty="0" smtClean="0"/>
              <a:t>budget hotels</a:t>
            </a:r>
          </a:p>
        </p:txBody>
      </p:sp>
    </p:spTree>
    <p:extLst>
      <p:ext uri="{BB962C8B-B14F-4D97-AF65-F5344CB8AC3E}">
        <p14:creationId xmlns:p14="http://schemas.microsoft.com/office/powerpoint/2010/main" xmlns="" val="38905523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Specialty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b="1" dirty="0" smtClean="0"/>
              <a:t>specialty accommodations </a:t>
            </a:r>
            <a:r>
              <a:rPr lang="en-US" dirty="0" smtClean="0"/>
              <a:t>include</a:t>
            </a:r>
          </a:p>
          <a:p>
            <a:pPr lvl="1"/>
            <a:r>
              <a:rPr lang="en-US" b="1" dirty="0" smtClean="0"/>
              <a:t>conference centers</a:t>
            </a:r>
          </a:p>
          <a:p>
            <a:pPr lvl="1"/>
            <a:r>
              <a:rPr lang="en-US" dirty="0" smtClean="0"/>
              <a:t>lodges</a:t>
            </a:r>
          </a:p>
          <a:p>
            <a:pPr lvl="1"/>
            <a:r>
              <a:rPr lang="en-US" b="1" dirty="0" smtClean="0"/>
              <a:t>bed-and-breakfast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/>
              <a:t>hostels</a:t>
            </a:r>
          </a:p>
          <a:p>
            <a:pPr lvl="1"/>
            <a:r>
              <a:rPr lang="en-US" dirty="0" smtClean="0"/>
              <a:t>campgrounds</a:t>
            </a:r>
          </a:p>
        </p:txBody>
      </p:sp>
    </p:spTree>
    <p:extLst>
      <p:ext uri="{BB962C8B-B14F-4D97-AF65-F5344CB8AC3E}">
        <p14:creationId xmlns:p14="http://schemas.microsoft.com/office/powerpoint/2010/main" xmlns="" val="30238550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E1AF"/>
      </a:accent1>
      <a:accent2>
        <a:srgbClr val="CC6600"/>
      </a:accent2>
      <a:accent3>
        <a:srgbClr val="FFFFFF"/>
      </a:accent3>
      <a:accent4>
        <a:srgbClr val="000000"/>
      </a:accent4>
      <a:accent5>
        <a:srgbClr val="F6EED4"/>
      </a:accent5>
      <a:accent6>
        <a:srgbClr val="B95C00"/>
      </a:accent6>
      <a:hlink>
        <a:srgbClr val="CC3300"/>
      </a:hlink>
      <a:folHlink>
        <a:srgbClr val="990000"/>
      </a:folHlink>
    </a:clrScheme>
    <a:fontScheme name="Title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Review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Palatino Linotype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spitalityServices2014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bjectives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Palatino Linotype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en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Palatino Linotype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Review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Palatino Linotype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itle Slide">
  <a:themeElements>
    <a:clrScheme name="Title Slide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E1AF"/>
      </a:accent1>
      <a:accent2>
        <a:srgbClr val="CC6600"/>
      </a:accent2>
      <a:accent3>
        <a:srgbClr val="FFFFFF"/>
      </a:accent3>
      <a:accent4>
        <a:srgbClr val="000000"/>
      </a:accent4>
      <a:accent5>
        <a:srgbClr val="F6EED4"/>
      </a:accent5>
      <a:accent6>
        <a:srgbClr val="B95C00"/>
      </a:accent6>
      <a:hlink>
        <a:srgbClr val="CC3300"/>
      </a:hlink>
      <a:folHlink>
        <a:srgbClr val="990000"/>
      </a:folHlink>
    </a:clrScheme>
    <a:fontScheme name="Title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33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chooltoCareer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bjectives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Conten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Palatino Linotype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2D"/>
        </a:accent6>
        <a:hlink>
          <a:srgbClr val="6600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1AF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6EED4"/>
        </a:accent5>
        <a:accent6>
          <a:srgbClr val="B95C00"/>
        </a:accent6>
        <a:hlink>
          <a:srgbClr val="CC33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0</TotalTime>
  <Words>826</Words>
  <Application>Microsoft Office PowerPoint</Application>
  <PresentationFormat>On-screen Show (4:3)</PresentationFormat>
  <Paragraphs>155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Title Slide</vt:lpstr>
      <vt:lpstr>HospitalityServices2014</vt:lpstr>
      <vt:lpstr>Objectives</vt:lpstr>
      <vt:lpstr>Content</vt:lpstr>
      <vt:lpstr>Review</vt:lpstr>
      <vt:lpstr>1_Title Slide</vt:lpstr>
      <vt:lpstr>SchooltoCareer</vt:lpstr>
      <vt:lpstr>Objectives_New</vt:lpstr>
      <vt:lpstr>1_Content</vt:lpstr>
      <vt:lpstr>1_Review</vt:lpstr>
      <vt:lpstr>Slide 1</vt:lpstr>
      <vt:lpstr>10</vt:lpstr>
      <vt:lpstr>Objectives</vt:lpstr>
      <vt:lpstr>Objectives</vt:lpstr>
      <vt:lpstr>Types of Lodging Businesses</vt:lpstr>
      <vt:lpstr>Full-Service Hotels</vt:lpstr>
      <vt:lpstr>Full-Service Hotels</vt:lpstr>
      <vt:lpstr>Limited-Service Properties</vt:lpstr>
      <vt:lpstr>Specialty Accommodations</vt:lpstr>
      <vt:lpstr>Location</vt:lpstr>
      <vt:lpstr>Ownership and Management</vt:lpstr>
      <vt:lpstr>Ownership and Management</vt:lpstr>
      <vt:lpstr>Affiliation</vt:lpstr>
      <vt:lpstr>Size and Price</vt:lpstr>
      <vt:lpstr>Size and Price</vt:lpstr>
      <vt:lpstr>Room Rates</vt:lpstr>
      <vt:lpstr>Market Segments</vt:lpstr>
      <vt:lpstr>Target Market and Guest Mix</vt:lpstr>
      <vt:lpstr>Functions in Lodging</vt:lpstr>
      <vt:lpstr>Lodging and Foodservice</vt:lpstr>
      <vt:lpstr>Lodging Concept</vt:lpstr>
      <vt:lpstr>Chapter 10 Review</vt:lpstr>
      <vt:lpstr>Chapter 10 Review</vt:lpstr>
      <vt:lpstr>Chapter 10 Review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2013-08-07T14:33:13Z</dcterms:created>
  <dcterms:modified xsi:type="dcterms:W3CDTF">2013-08-12T14:50:03Z</dcterms:modified>
</cp:coreProperties>
</file>