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86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notesSlides/notesSlide23.xml" ContentType="application/vnd.openxmlformats-officedocument.presentationml.notesSlide+xml"/>
  <Override PartName="/ppt/slideMasters/slideMaster8.xml" ContentType="application/vnd.openxmlformats-officedocument.presentationml.slideMaster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slideLayouts/slideLayout99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88.xml" ContentType="application/vnd.openxmlformats-officedocument.presentationml.slideLayout+xml"/>
  <Override PartName="/ppt/theme/theme11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slideMasters/slideMaster6.xml" ContentType="application/vnd.openxmlformats-officedocument.presentationml.slideMaster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Default Extension="jpeg" ContentType="image/jpeg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notesSlides/notesSlide15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11.xml" ContentType="application/vnd.openxmlformats-officedocument.presentationml.notesSlide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34" r:id="rId6"/>
    <p:sldMasterId id="2147483746" r:id="rId7"/>
    <p:sldMasterId id="2147483759" r:id="rId8"/>
    <p:sldMasterId id="2147483771" r:id="rId9"/>
    <p:sldMasterId id="2147483783" r:id="rId10"/>
  </p:sldMasterIdLst>
  <p:notesMasterIdLst>
    <p:notesMasterId r:id="rId35"/>
  </p:notesMasterIdLst>
  <p:sldIdLst>
    <p:sldId id="330" r:id="rId11"/>
    <p:sldId id="329" r:id="rId12"/>
    <p:sldId id="327" r:id="rId13"/>
    <p:sldId id="328" r:id="rId14"/>
    <p:sldId id="287" r:id="rId15"/>
    <p:sldId id="313" r:id="rId16"/>
    <p:sldId id="288" r:id="rId17"/>
    <p:sldId id="289" r:id="rId18"/>
    <p:sldId id="290" r:id="rId19"/>
    <p:sldId id="291" r:id="rId20"/>
    <p:sldId id="292" r:id="rId21"/>
    <p:sldId id="293" r:id="rId22"/>
    <p:sldId id="296" r:id="rId23"/>
    <p:sldId id="297" r:id="rId24"/>
    <p:sldId id="326" r:id="rId25"/>
    <p:sldId id="325" r:id="rId26"/>
    <p:sldId id="324" r:id="rId27"/>
    <p:sldId id="323" r:id="rId28"/>
    <p:sldId id="299" r:id="rId29"/>
    <p:sldId id="314" r:id="rId30"/>
    <p:sldId id="315" r:id="rId31"/>
    <p:sldId id="303" r:id="rId32"/>
    <p:sldId id="317" r:id="rId33"/>
    <p:sldId id="316" r:id="rId34"/>
  </p:sldIdLst>
  <p:sldSz cx="9144000" cy="6858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248" autoAdjust="0"/>
    <p:restoredTop sz="94775" autoAdjust="0"/>
  </p:normalViewPr>
  <p:slideViewPr>
    <p:cSldViewPr>
      <p:cViewPr varScale="1">
        <p:scale>
          <a:sx n="97" d="100"/>
          <a:sy n="97" d="100"/>
        </p:scale>
        <p:origin x="-114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9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34" Type="http://schemas.openxmlformats.org/officeDocument/2006/relationships/slide" Target="slides/slide2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slide" Target="slides/slide23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slide" Target="slides/slide22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31" Type="http://schemas.openxmlformats.org/officeDocument/2006/relationships/slide" Target="slides/slide2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A1A0059D-2C15-4AD8-B55C-32B247138FB8}" type="datetimeFigureOut">
              <a:rPr lang="en-US" smtClean="0"/>
              <a:pPr/>
              <a:t>8/12/2013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451985"/>
            <a:ext cx="5669280" cy="4217670"/>
          </a:xfrm>
          <a:prstGeom prst="rect">
            <a:avLst/>
          </a:prstGeom>
        </p:spPr>
        <p:txBody>
          <a:bodyPr vert="horz" lIns="94046" tIns="47023" rIns="94046" bIns="470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B7221B5C-FABA-40DB-B0E1-5F7A433704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9637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21B5C-FABA-40DB-B0E1-5F7A4337047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21B5C-FABA-40DB-B0E1-5F7A4337047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21B5C-FABA-40DB-B0E1-5F7A4337047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21B5C-FABA-40DB-B0E1-5F7A4337047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21B5C-FABA-40DB-B0E1-5F7A4337047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21B5C-FABA-40DB-B0E1-5F7A4337047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21B5C-FABA-40DB-B0E1-5F7A4337047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21B5C-FABA-40DB-B0E1-5F7A4337047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21B5C-FABA-40DB-B0E1-5F7A43370479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21B5C-FABA-40DB-B0E1-5F7A43370479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21B5C-FABA-40DB-B0E1-5F7A43370479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21B5C-FABA-40DB-B0E1-5F7A4337047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21B5C-FABA-40DB-B0E1-5F7A43370479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21B5C-FABA-40DB-B0E1-5F7A43370479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21B5C-FABA-40DB-B0E1-5F7A43370479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21B5C-FABA-40DB-B0E1-5F7A43370479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21B5C-FABA-40DB-B0E1-5F7A43370479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21B5C-FABA-40DB-B0E1-5F7A4337047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21B5C-FABA-40DB-B0E1-5F7A4337047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21B5C-FABA-40DB-B0E1-5F7A4337047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21B5C-FABA-40DB-B0E1-5F7A4337047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21B5C-FABA-40DB-B0E1-5F7A4337047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21B5C-FABA-40DB-B0E1-5F7A4337047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21B5C-FABA-40DB-B0E1-5F7A4337047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534400" cy="48006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228600"/>
            <a:ext cx="20764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6076950" cy="6172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841" y="1127464"/>
            <a:ext cx="8613559" cy="5459767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321815" y="248363"/>
            <a:ext cx="7772400" cy="692669"/>
          </a:xfrm>
          <a:prstGeom prst="rect">
            <a:avLst/>
          </a:prstGeom>
        </p:spPr>
        <p:txBody>
          <a:bodyPr/>
          <a:lstStyle>
            <a:lvl1pPr>
              <a:defRPr sz="4000" i="1">
                <a:solidFill>
                  <a:srgbClr val="0099C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534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105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105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534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534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534400" cy="48006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228600"/>
            <a:ext cx="2076450" cy="617220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6076950" cy="6172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25450" y="949325"/>
            <a:ext cx="4868863" cy="1527175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>
              <a:defRPr sz="15000" b="1">
                <a:solidFill>
                  <a:schemeClr val="bg1"/>
                </a:solidFill>
                <a:latin typeface="Helvetica" pitchFamily="34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sz="7500" i="1" kern="0" dirty="0" smtClean="0">
                <a:solidFill>
                  <a:schemeClr val="tx1"/>
                </a:solidFill>
                <a:latin typeface="Palatino Linotype" pitchFamily="18" charset="0"/>
                <a:ea typeface="+mj-ea"/>
              </a:rPr>
              <a:t>Chapter</a:t>
            </a:r>
            <a:endParaRPr lang="en-US" sz="7500" i="1" kern="0" dirty="0">
              <a:solidFill>
                <a:schemeClr val="tx1"/>
              </a:solidFill>
              <a:latin typeface="Palatino Linotype" pitchFamily="18" charset="0"/>
              <a:ea typeface="+mj-ea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136989" y="275208"/>
            <a:ext cx="2778716" cy="2396972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algn="l">
              <a:defRPr sz="14000" b="1">
                <a:solidFill>
                  <a:srgbClr val="0099CC"/>
                </a:solidFill>
                <a:latin typeface="Palatino Linotype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95300" y="2858610"/>
            <a:ext cx="7892257" cy="2849732"/>
          </a:xfrm>
          <a:prstGeom prst="rect">
            <a:avLst/>
          </a:prstGeom>
        </p:spPr>
        <p:txBody>
          <a:bodyPr anchor="t"/>
          <a:lstStyle>
            <a:lvl1pPr indent="0" algn="l">
              <a:buNone/>
              <a:defRPr sz="4500" b="0">
                <a:solidFill>
                  <a:schemeClr val="tx1"/>
                </a:solidFill>
                <a:latin typeface="Palatino Linotype" pitchFamily="18" charset="0"/>
                <a:cs typeface="Arial" pitchFamily="34" charset="0"/>
              </a:defRPr>
            </a:lvl1pPr>
            <a:lvl2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229600" cy="1143000"/>
          </a:xfrm>
          <a:prstGeom prst="rect">
            <a:avLst/>
          </a:prstGeom>
        </p:spPr>
        <p:txBody>
          <a:bodyPr anchor="b"/>
          <a:lstStyle>
            <a:lvl1pPr>
              <a:defRPr sz="4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3001963"/>
          </a:xfrm>
          <a:prstGeom prst="rect">
            <a:avLst/>
          </a:prstGeom>
        </p:spPr>
        <p:txBody>
          <a:bodyPr/>
          <a:lstStyle>
            <a:lvl1pPr algn="ctr">
              <a:buNone/>
              <a:defRPr sz="4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76200" y="685800"/>
            <a:ext cx="6781800" cy="1066801"/>
          </a:xfrm>
          <a:prstGeom prst="rect">
            <a:avLst/>
          </a:prstGeom>
        </p:spPr>
        <p:txBody>
          <a:bodyPr/>
          <a:lstStyle>
            <a:lvl1pPr algn="l">
              <a:buNone/>
              <a:defRPr sz="6000" b="1">
                <a:solidFill>
                  <a:schemeClr val="bg1"/>
                </a:solidFill>
                <a:latin typeface="Palatino Linotype" pitchFamily="18" charset="0"/>
                <a:cs typeface="Arial" pitchFamily="34" charset="0"/>
              </a:defRPr>
            </a:lvl1pPr>
            <a:lvl2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57A860-054D-42D2-94C3-1895BBBA14ED}" type="datetimeFigureOut">
              <a:rPr lang="en-US" smtClean="0"/>
              <a:pPr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75BC40A-9DFB-4EB2-A4B3-5E9C041767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31788" y="274638"/>
            <a:ext cx="8305800" cy="762000"/>
          </a:xfrm>
          <a:prstGeom prst="rect">
            <a:avLst/>
          </a:prstGeom>
        </p:spPr>
        <p:txBody>
          <a:bodyPr/>
          <a:lstStyle>
            <a:lvl1pPr algn="l">
              <a:defRPr baseline="0">
                <a:solidFill>
                  <a:schemeClr val="bg1"/>
                </a:solidFill>
              </a:defRPr>
            </a:lvl1pPr>
          </a:lstStyle>
          <a:p>
            <a:pPr eaLnBrk="0" hangingPunct="0">
              <a:defRPr/>
            </a:pPr>
            <a:r>
              <a:rPr lang="en-US" sz="3800" b="1" kern="0" dirty="0" smtClean="0">
                <a:latin typeface="Helvetica" pitchFamily="34" charset="0"/>
                <a:ea typeface="+mj-ea"/>
                <a:cs typeface="+mj-cs"/>
              </a:rPr>
              <a:t>Objectives</a:t>
            </a:r>
            <a:endParaRPr lang="en-US" sz="3800" b="1" kern="0" dirty="0">
              <a:latin typeface="Helvetica" pitchFamily="34" charset="0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467" y="1710267"/>
            <a:ext cx="8415866" cy="4788186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defRPr>
            </a:lvl1pPr>
            <a:lvl2pPr>
              <a:defRPr sz="280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defRPr>
            </a:lvl2pPr>
            <a:lvl3pPr>
              <a:defRPr sz="260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372862" y="203971"/>
            <a:ext cx="7961050" cy="719308"/>
          </a:xfrm>
          <a:prstGeom prst="rect">
            <a:avLst/>
          </a:prstGeom>
        </p:spPr>
        <p:txBody>
          <a:bodyPr anchor="b"/>
          <a:lstStyle>
            <a:lvl1pPr>
              <a:defRPr sz="4400">
                <a:solidFill>
                  <a:srgbClr val="0099C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534400" cy="1143000"/>
          </a:xfrm>
          <a:prstGeom prst="rect">
            <a:avLst/>
          </a:prstGeom>
        </p:spPr>
        <p:txBody>
          <a:bodyPr/>
          <a:lstStyle>
            <a:lvl1pPr>
              <a:defRPr sz="4400" baseline="0">
                <a:solidFill>
                  <a:srgbClr val="0099C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1054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1054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534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534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534400" cy="48006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228600"/>
            <a:ext cx="2076450" cy="617220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6076950" cy="6172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57A860-054D-42D2-94C3-1895BBBA14ED}" type="datetimeFigureOut">
              <a:rPr lang="en-US" smtClean="0"/>
              <a:pPr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75BC40A-9DFB-4EB2-A4B3-5E9C041767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088" y="150920"/>
            <a:ext cx="8763000" cy="1296880"/>
          </a:xfrm>
        </p:spPr>
        <p:txBody>
          <a:bodyPr/>
          <a:lstStyle>
            <a:lvl1pPr algn="l">
              <a:defRPr sz="4400" b="1">
                <a:solidFill>
                  <a:srgbClr val="0099CC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79719"/>
            <a:ext cx="8763000" cy="4651899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Helvetic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Helvetica" pitchFamily="34" charset="0"/>
              </a:defRPr>
            </a:lvl2pPr>
            <a:lvl3pPr>
              <a:defRPr sz="2600">
                <a:solidFill>
                  <a:schemeClr val="tx1"/>
                </a:solidFill>
                <a:latin typeface="Helvetica" pitchFamily="34" charset="0"/>
              </a:defRPr>
            </a:lvl3pPr>
            <a:lvl4pPr>
              <a:defRPr>
                <a:solidFill>
                  <a:schemeClr val="tx1"/>
                </a:solidFill>
                <a:latin typeface="Helvetica" pitchFamily="34" charset="0"/>
              </a:defRPr>
            </a:lvl4pPr>
            <a:lvl5pPr>
              <a:defRPr>
                <a:solidFill>
                  <a:schemeClr val="tx1"/>
                </a:solidFill>
                <a:latin typeface="Helvetic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534400" cy="1143000"/>
          </a:xfrm>
        </p:spPr>
        <p:txBody>
          <a:bodyPr/>
          <a:lstStyle>
            <a:lvl1pPr>
              <a:defRPr sz="4400" baseline="0">
                <a:solidFill>
                  <a:srgbClr val="0099CC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105400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6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1054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534400" cy="48006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228600"/>
            <a:ext cx="20764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6076950" cy="6172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841" y="1127464"/>
            <a:ext cx="8613559" cy="545976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Helvetic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Helvetica" pitchFamily="34" charset="0"/>
              </a:defRPr>
            </a:lvl2pPr>
            <a:lvl3pPr>
              <a:defRPr sz="2600">
                <a:solidFill>
                  <a:schemeClr val="tx1"/>
                </a:solidFill>
                <a:latin typeface="Helvetica" pitchFamily="34" charset="0"/>
              </a:defRPr>
            </a:lvl3pPr>
            <a:lvl4pPr>
              <a:defRPr>
                <a:solidFill>
                  <a:schemeClr val="tx1"/>
                </a:solidFill>
                <a:latin typeface="Helvetica" pitchFamily="34" charset="0"/>
              </a:defRPr>
            </a:lvl4pPr>
            <a:lvl5pPr>
              <a:defRPr>
                <a:solidFill>
                  <a:schemeClr val="tx1"/>
                </a:solidFill>
                <a:latin typeface="Helvetic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321815" y="248363"/>
            <a:ext cx="7772400" cy="692669"/>
          </a:xfrm>
          <a:prstGeom prst="rect">
            <a:avLst/>
          </a:prstGeom>
        </p:spPr>
        <p:txBody>
          <a:bodyPr/>
          <a:lstStyle>
            <a:lvl1pPr>
              <a:defRPr sz="4400" i="1">
                <a:solidFill>
                  <a:srgbClr val="0099C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534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105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105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534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534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534400" cy="48006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228600"/>
            <a:ext cx="2076450" cy="617220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6076950" cy="6172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25450" y="949325"/>
            <a:ext cx="4868863" cy="1527175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>
              <a:defRPr sz="15000" b="1">
                <a:solidFill>
                  <a:schemeClr val="bg1"/>
                </a:solidFill>
                <a:latin typeface="Helvetica" pitchFamily="34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sz="7500" i="1" kern="0" dirty="0" smtClean="0">
                <a:solidFill>
                  <a:schemeClr val="tx1"/>
                </a:solidFill>
                <a:latin typeface="Palatino Linotype" pitchFamily="18" charset="0"/>
                <a:ea typeface="+mj-ea"/>
              </a:rPr>
              <a:t>Chapter</a:t>
            </a:r>
            <a:endParaRPr lang="en-US" sz="7500" i="1" kern="0" dirty="0">
              <a:solidFill>
                <a:schemeClr val="tx1"/>
              </a:solidFill>
              <a:latin typeface="Palatino Linotype" pitchFamily="18" charset="0"/>
              <a:ea typeface="+mj-ea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136989" y="275208"/>
            <a:ext cx="2778716" cy="2396972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algn="l">
              <a:defRPr sz="14000" b="1">
                <a:solidFill>
                  <a:srgbClr val="0099CC"/>
                </a:solidFill>
                <a:latin typeface="Palatino Linotype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95300" y="2858610"/>
            <a:ext cx="7892257" cy="2849732"/>
          </a:xfrm>
          <a:prstGeom prst="rect">
            <a:avLst/>
          </a:prstGeom>
        </p:spPr>
        <p:txBody>
          <a:bodyPr anchor="t"/>
          <a:lstStyle>
            <a:lvl1pPr indent="0" algn="l">
              <a:buNone/>
              <a:defRPr sz="4500" b="0">
                <a:solidFill>
                  <a:schemeClr val="tx1"/>
                </a:solidFill>
                <a:latin typeface="Palatino Linotype" pitchFamily="18" charset="0"/>
                <a:cs typeface="Arial" pitchFamily="34" charset="0"/>
              </a:defRPr>
            </a:lvl1pPr>
            <a:lvl2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229600" cy="1143000"/>
          </a:xfrm>
          <a:prstGeom prst="rect">
            <a:avLst/>
          </a:prstGeom>
        </p:spPr>
        <p:txBody>
          <a:bodyPr anchor="b"/>
          <a:lstStyle>
            <a:lvl1pPr>
              <a:defRPr sz="4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3001963"/>
          </a:xfrm>
          <a:prstGeom prst="rect">
            <a:avLst/>
          </a:prstGeom>
        </p:spPr>
        <p:txBody>
          <a:bodyPr/>
          <a:lstStyle>
            <a:lvl1pPr algn="ctr">
              <a:buNone/>
              <a:defRPr sz="4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76200" y="685800"/>
            <a:ext cx="6781800" cy="1066801"/>
          </a:xfrm>
          <a:prstGeom prst="rect">
            <a:avLst/>
          </a:prstGeom>
        </p:spPr>
        <p:txBody>
          <a:bodyPr/>
          <a:lstStyle>
            <a:lvl1pPr algn="l">
              <a:buNone/>
              <a:defRPr sz="6000" b="1">
                <a:solidFill>
                  <a:schemeClr val="bg1"/>
                </a:solidFill>
                <a:latin typeface="Palatino Linotype" pitchFamily="18" charset="0"/>
                <a:cs typeface="Arial" pitchFamily="34" charset="0"/>
              </a:defRPr>
            </a:lvl1pPr>
            <a:lvl2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31788" y="274638"/>
            <a:ext cx="8305800" cy="762000"/>
          </a:xfrm>
          <a:prstGeom prst="rect">
            <a:avLst/>
          </a:prstGeom>
        </p:spPr>
        <p:txBody>
          <a:bodyPr/>
          <a:lstStyle>
            <a:lvl1pPr algn="l">
              <a:defRPr baseline="0">
                <a:solidFill>
                  <a:schemeClr val="bg1"/>
                </a:solidFill>
              </a:defRPr>
            </a:lvl1pPr>
          </a:lstStyle>
          <a:p>
            <a:pPr eaLnBrk="0" hangingPunct="0">
              <a:defRPr/>
            </a:pPr>
            <a:r>
              <a:rPr lang="en-US" sz="3800" b="1" kern="0" dirty="0" smtClean="0">
                <a:latin typeface="Helvetica" pitchFamily="34" charset="0"/>
                <a:ea typeface="+mj-ea"/>
                <a:cs typeface="+mj-cs"/>
              </a:rPr>
              <a:t>Objectives</a:t>
            </a:r>
            <a:endParaRPr lang="en-US" sz="3800" b="1" kern="0" dirty="0">
              <a:latin typeface="Helvetica" pitchFamily="34" charset="0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467" y="1710267"/>
            <a:ext cx="8415866" cy="478818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372862" y="203971"/>
            <a:ext cx="7961050" cy="719308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rgbClr val="0099C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FEB901-21A2-475A-9DC2-C7D08752BAF5}" type="datetimeFigureOut">
              <a:rPr lang="en-US"/>
              <a:pPr>
                <a:defRPr/>
              </a:pPr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9BF904-1C87-4075-83B9-77F8DF743C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0562"/>
          </a:xfrm>
        </p:spPr>
        <p:txBody>
          <a:bodyPr>
            <a:normAutofit/>
          </a:bodyPr>
          <a:lstStyle>
            <a:lvl1pPr algn="l">
              <a:defRPr sz="3700" b="1">
                <a:solidFill>
                  <a:srgbClr val="0099CC"/>
                </a:solidFill>
                <a:latin typeface="Palatino Linotype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69933"/>
          </a:xfrm>
        </p:spPr>
        <p:txBody>
          <a:bodyPr/>
          <a:lstStyle>
            <a:lvl1pPr>
              <a:defRPr sz="2800">
                <a:latin typeface="Helvetica" pitchFamily="34" charset="0"/>
              </a:defRPr>
            </a:lvl1pPr>
            <a:lvl2pPr>
              <a:defRPr sz="2600">
                <a:latin typeface="Helvetica" pitchFamily="34" charset="0"/>
              </a:defRPr>
            </a:lvl2pPr>
            <a:lvl3pPr>
              <a:defRPr>
                <a:latin typeface="Helvetica" pitchFamily="34" charset="0"/>
              </a:defRPr>
            </a:lvl3pPr>
            <a:lvl4pPr>
              <a:defRPr>
                <a:latin typeface="Helvetica" pitchFamily="34" charset="0"/>
              </a:defRPr>
            </a:lvl4pPr>
            <a:lvl5pPr>
              <a:defRPr>
                <a:latin typeface="Helvetic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84406-FFF6-42A8-B84F-E3412BA5158F}" type="datetimeFigureOut">
              <a:rPr lang="en-US"/>
              <a:pPr>
                <a:defRPr/>
              </a:pPr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20233-AFCF-4F96-86E1-DE467DA878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15118-5903-4278-8845-EC6B0D22D97A}" type="datetimeFigureOut">
              <a:rPr lang="en-US"/>
              <a:pPr>
                <a:defRPr/>
              </a:pPr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FACED-B714-4991-90B0-BDC29108B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33C6B-A62C-45BC-BA3F-FA98CCEB93FA}" type="datetimeFigureOut">
              <a:rPr lang="en-US"/>
              <a:pPr>
                <a:defRPr/>
              </a:pPr>
              <a:t>8/12/2013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40A2C-EDDA-4DD6-9E9F-46C649B06C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77527-35C9-42BF-97EF-E110BD1F8DA5}" type="datetimeFigureOut">
              <a:rPr lang="en-US"/>
              <a:pPr>
                <a:defRPr/>
              </a:pPr>
              <a:t>8/12/2013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6D739-0935-482C-8A10-8349051BD0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B1CA2-96A5-4226-9314-4886FA6A975F}" type="datetimeFigureOut">
              <a:rPr lang="en-US"/>
              <a:pPr>
                <a:defRPr/>
              </a:pPr>
              <a:t>8/12/2013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ACC14-DF6F-4A13-9876-9EDAFB955D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B09C4-D852-4244-A039-A1EC5B33C1EE}" type="datetimeFigureOut">
              <a:rPr lang="en-US"/>
              <a:pPr>
                <a:defRPr/>
              </a:pPr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A0447-44CA-45B2-950B-74A792F850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34683C-946C-4E91-81BC-CE801432ED83}" type="datetimeFigureOut">
              <a:rPr lang="en-US"/>
              <a:pPr>
                <a:defRPr/>
              </a:pPr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61164-AA3D-467A-8277-8E7DD12D8D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BFC29-4E72-4F03-B224-D8B8A7A3670D}" type="datetimeFigureOut">
              <a:rPr lang="en-US"/>
              <a:pPr>
                <a:defRPr/>
              </a:pPr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F2E8D-1B46-411F-8901-FB17C3FDBD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51425-9F1A-433B-9FD9-83F7BFBE0E8E}" type="datetimeFigureOut">
              <a:rPr lang="en-US"/>
              <a:pPr>
                <a:defRPr/>
              </a:pPr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68651-0F44-4896-84B0-80A1E2464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088" y="150920"/>
            <a:ext cx="8763000" cy="1296880"/>
          </a:xfrm>
        </p:spPr>
        <p:txBody>
          <a:bodyPr/>
          <a:lstStyle>
            <a:lvl1pPr algn="l">
              <a:defRPr sz="3300" b="0">
                <a:solidFill>
                  <a:srgbClr val="0099CC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79719"/>
            <a:ext cx="8763000" cy="4651899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534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105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105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267200" y="6629400"/>
            <a:ext cx="17526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Goodheart-Willcox Co., Inc.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0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105.xml"/><Relationship Id="rId7" Type="http://schemas.openxmlformats.org/officeDocument/2006/relationships/slideLayout" Target="../slideLayouts/slideLayout109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4.xml"/><Relationship Id="rId1" Type="http://schemas.openxmlformats.org/officeDocument/2006/relationships/slideLayout" Target="../slideLayouts/slideLayout103.xml"/><Relationship Id="rId6" Type="http://schemas.openxmlformats.org/officeDocument/2006/relationships/slideLayout" Target="../slideLayouts/slideLayout108.xml"/><Relationship Id="rId11" Type="http://schemas.openxmlformats.org/officeDocument/2006/relationships/slideLayout" Target="../slideLayouts/slideLayout113.xml"/><Relationship Id="rId5" Type="http://schemas.openxmlformats.org/officeDocument/2006/relationships/slideLayout" Target="../slideLayouts/slideLayout107.xml"/><Relationship Id="rId10" Type="http://schemas.openxmlformats.org/officeDocument/2006/relationships/slideLayout" Target="../slideLayouts/slideLayout112.xml"/><Relationship Id="rId4" Type="http://schemas.openxmlformats.org/officeDocument/2006/relationships/slideLayout" Target="../slideLayouts/slideLayout106.xml"/><Relationship Id="rId9" Type="http://schemas.openxmlformats.org/officeDocument/2006/relationships/slideLayout" Target="../slideLayouts/slideLayout11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3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slideLayout" Target="../slideLayouts/slideLayout80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Relationship Id="rId14" Type="http://schemas.openxmlformats.org/officeDocument/2006/relationships/image" Target="../media/image2.jpe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2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9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11" Type="http://schemas.openxmlformats.org/officeDocument/2006/relationships/slideLayout" Target="../slideLayouts/slideLayout102.xml"/><Relationship Id="rId5" Type="http://schemas.openxmlformats.org/officeDocument/2006/relationships/slideLayout" Target="../slideLayouts/slideLayout96.xml"/><Relationship Id="rId10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95.xml"/><Relationship Id="rId9" Type="http://schemas.openxmlformats.org/officeDocument/2006/relationships/slideLayout" Target="../slideLayouts/slideLayout10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1"/>
          <p:cNvSpPr>
            <a:spLocks noChangeArrowheads="1"/>
          </p:cNvSpPr>
          <p:nvPr/>
        </p:nvSpPr>
        <p:spPr bwMode="auto">
          <a:xfrm>
            <a:off x="6019800" y="6629400"/>
            <a:ext cx="3124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r>
              <a:rPr lang="en-US" sz="900" dirty="0"/>
              <a:t>Permission granted to reproduce for educational use only.</a:t>
            </a:r>
          </a:p>
        </p:txBody>
      </p:sp>
      <p:sp>
        <p:nvSpPr>
          <p:cNvPr id="8" name="Rectangle 21"/>
          <p:cNvSpPr>
            <a:spLocks noChangeArrowheads="1"/>
          </p:cNvSpPr>
          <p:nvPr/>
        </p:nvSpPr>
        <p:spPr bwMode="auto">
          <a:xfrm>
            <a:off x="4267200" y="6629400"/>
            <a:ext cx="1828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900" dirty="0"/>
              <a:t>© Goodheart-Willcox Co.,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7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700" b="1">
          <a:solidFill>
            <a:schemeClr val="tx1"/>
          </a:solidFill>
          <a:latin typeface="Palatino Linotype" pitchFamily="18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700" b="1">
          <a:solidFill>
            <a:schemeClr val="tx1"/>
          </a:solidFill>
          <a:latin typeface="Palatino Linotype" pitchFamily="18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700" b="1">
          <a:solidFill>
            <a:schemeClr val="tx1"/>
          </a:solidFill>
          <a:latin typeface="Palatino Linotype" pitchFamily="18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700" b="1">
          <a:solidFill>
            <a:schemeClr val="tx1"/>
          </a:solidFill>
          <a:latin typeface="Palatino Linotype" pitchFamily="18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500">
          <a:solidFill>
            <a:schemeClr val="bg1"/>
          </a:solidFill>
          <a:latin typeface="Palatino Linotype" pitchFamily="18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500">
          <a:solidFill>
            <a:schemeClr val="bg1"/>
          </a:solidFill>
          <a:latin typeface="Palatino Linotype" pitchFamily="18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500">
          <a:solidFill>
            <a:schemeClr val="bg1"/>
          </a:solidFill>
          <a:latin typeface="Palatino Linotype" pitchFamily="18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500">
          <a:solidFill>
            <a:schemeClr val="bg1"/>
          </a:solidFill>
          <a:latin typeface="Palatino Linotype" pitchFamily="18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j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j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73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1"/>
          <p:cNvSpPr>
            <a:spLocks noChangeArrowheads="1"/>
          </p:cNvSpPr>
          <p:nvPr/>
        </p:nvSpPr>
        <p:spPr bwMode="auto">
          <a:xfrm>
            <a:off x="6019800" y="6629400"/>
            <a:ext cx="3124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r>
              <a:rPr lang="en-US" sz="900" dirty="0"/>
              <a:t>Permission granted to reproduce for educational use only.</a:t>
            </a:r>
          </a:p>
        </p:txBody>
      </p:sp>
      <p:sp>
        <p:nvSpPr>
          <p:cNvPr id="8" name="Rectangle 21"/>
          <p:cNvSpPr>
            <a:spLocks noChangeArrowheads="1"/>
          </p:cNvSpPr>
          <p:nvPr/>
        </p:nvSpPr>
        <p:spPr bwMode="auto">
          <a:xfrm>
            <a:off x="4267200" y="6629400"/>
            <a:ext cx="1828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900" dirty="0"/>
              <a:t>© Goodheart-Willcox Co.,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33" r:id="rId12"/>
  </p:sldLayoutIdLst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7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700" b="1">
          <a:solidFill>
            <a:schemeClr val="tx1"/>
          </a:solidFill>
          <a:latin typeface="Palatino Linotype" pitchFamily="18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700" b="1">
          <a:solidFill>
            <a:schemeClr val="tx1"/>
          </a:solidFill>
          <a:latin typeface="Palatino Linotype" pitchFamily="18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700" b="1">
          <a:solidFill>
            <a:schemeClr val="tx1"/>
          </a:solidFill>
          <a:latin typeface="Palatino Linotype" pitchFamily="18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700" b="1">
          <a:solidFill>
            <a:schemeClr val="tx1"/>
          </a:solidFill>
          <a:latin typeface="Palatino Linotype" pitchFamily="18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500">
          <a:solidFill>
            <a:schemeClr val="bg1"/>
          </a:solidFill>
          <a:latin typeface="Palatino Linotype" pitchFamily="18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500">
          <a:solidFill>
            <a:schemeClr val="bg1"/>
          </a:solidFill>
          <a:latin typeface="Palatino Linotype" pitchFamily="18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500">
          <a:solidFill>
            <a:schemeClr val="bg1"/>
          </a:solidFill>
          <a:latin typeface="Palatino Linotype" pitchFamily="18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500">
          <a:solidFill>
            <a:schemeClr val="bg1"/>
          </a:solidFill>
          <a:latin typeface="Palatino Linotype" pitchFamily="18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j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j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53975"/>
            <a:ext cx="8686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auto">
          <a:xfrm>
            <a:off x="6019800" y="6629400"/>
            <a:ext cx="3124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r>
              <a:rPr lang="en-US" sz="900" dirty="0"/>
              <a:t>Permission granted to reproduce for educational use only.</a:t>
            </a: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auto">
          <a:xfrm>
            <a:off x="4267200" y="6629400"/>
            <a:ext cx="1828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900" dirty="0"/>
              <a:t>© Goodheart-Willcox Co.,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700" b="1">
          <a:solidFill>
            <a:schemeClr val="bg1"/>
          </a:solidFill>
          <a:latin typeface="Helvetica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700" b="1">
          <a:solidFill>
            <a:schemeClr val="bg1"/>
          </a:solidFill>
          <a:latin typeface="Helvetica" pitchFamily="34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700" b="1">
          <a:solidFill>
            <a:schemeClr val="bg1"/>
          </a:solidFill>
          <a:latin typeface="Helvetica" pitchFamily="34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700" b="1">
          <a:solidFill>
            <a:schemeClr val="bg1"/>
          </a:solidFill>
          <a:latin typeface="Helvetica" pitchFamily="34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700" b="1">
          <a:solidFill>
            <a:schemeClr val="bg1"/>
          </a:solidFill>
          <a:latin typeface="Helvetica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500">
          <a:solidFill>
            <a:schemeClr val="bg1"/>
          </a:solidFill>
          <a:latin typeface="Palatino Linotype" pitchFamily="18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500">
          <a:solidFill>
            <a:schemeClr val="bg1"/>
          </a:solidFill>
          <a:latin typeface="Palatino Linotype" pitchFamily="18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500">
          <a:solidFill>
            <a:schemeClr val="bg1"/>
          </a:solidFill>
          <a:latin typeface="Palatino Linotype" pitchFamily="18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500">
          <a:solidFill>
            <a:schemeClr val="bg1"/>
          </a:solidFill>
          <a:latin typeface="Palatino Linotype" pitchFamily="18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j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j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1"/>
          <p:cNvSpPr>
            <a:spLocks noChangeArrowheads="1"/>
          </p:cNvSpPr>
          <p:nvPr/>
        </p:nvSpPr>
        <p:spPr bwMode="auto">
          <a:xfrm>
            <a:off x="6019800" y="6629400"/>
            <a:ext cx="3124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r>
              <a:rPr lang="en-US" sz="900" dirty="0"/>
              <a:t>Permission granted to reproduce for educational use only.</a:t>
            </a:r>
          </a:p>
        </p:txBody>
      </p:sp>
      <p:sp>
        <p:nvSpPr>
          <p:cNvPr id="8" name="Rectangle 21"/>
          <p:cNvSpPr>
            <a:spLocks noChangeArrowheads="1"/>
          </p:cNvSpPr>
          <p:nvPr/>
        </p:nvSpPr>
        <p:spPr bwMode="auto">
          <a:xfrm>
            <a:off x="4267200" y="6629400"/>
            <a:ext cx="1828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900" dirty="0"/>
              <a:t>© Goodheart-Willcox Co.,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7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700" b="1">
          <a:solidFill>
            <a:schemeClr val="tx1"/>
          </a:solidFill>
          <a:latin typeface="Palatino Linotype" pitchFamily="18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700" b="1">
          <a:solidFill>
            <a:schemeClr val="tx1"/>
          </a:solidFill>
          <a:latin typeface="Palatino Linotype" pitchFamily="18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700" b="1">
          <a:solidFill>
            <a:schemeClr val="tx1"/>
          </a:solidFill>
          <a:latin typeface="Palatino Linotype" pitchFamily="18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700" b="1">
          <a:solidFill>
            <a:schemeClr val="tx1"/>
          </a:solidFill>
          <a:latin typeface="Palatino Linotype" pitchFamily="18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500">
          <a:solidFill>
            <a:schemeClr val="bg1"/>
          </a:solidFill>
          <a:latin typeface="Palatino Linotype" pitchFamily="18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500">
          <a:solidFill>
            <a:schemeClr val="bg1"/>
          </a:solidFill>
          <a:latin typeface="Palatino Linotype" pitchFamily="18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500">
          <a:solidFill>
            <a:schemeClr val="bg1"/>
          </a:solidFill>
          <a:latin typeface="Palatino Linotype" pitchFamily="18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500">
          <a:solidFill>
            <a:schemeClr val="bg1"/>
          </a:solidFill>
          <a:latin typeface="Palatino Linotype" pitchFamily="18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j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j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auto">
          <a:xfrm>
            <a:off x="6019800" y="6629400"/>
            <a:ext cx="3124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r>
              <a:rPr lang="en-US" sz="900" dirty="0"/>
              <a:t>Permission granted to reproduce for educational use only.</a:t>
            </a:r>
          </a:p>
        </p:txBody>
      </p:sp>
      <p:sp>
        <p:nvSpPr>
          <p:cNvPr id="8" name="Rectangle 21"/>
          <p:cNvSpPr>
            <a:spLocks noChangeArrowheads="1"/>
          </p:cNvSpPr>
          <p:nvPr/>
        </p:nvSpPr>
        <p:spPr bwMode="auto">
          <a:xfrm>
            <a:off x="4267200" y="6629400"/>
            <a:ext cx="1828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900" dirty="0"/>
              <a:t>© Goodheart-Willcox Co.,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53975"/>
            <a:ext cx="8686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auto">
          <a:xfrm>
            <a:off x="6019800" y="6629400"/>
            <a:ext cx="3124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r>
              <a:rPr lang="en-US" sz="900" dirty="0"/>
              <a:t>Permission granted to reproduce for educational use only.</a:t>
            </a: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auto">
          <a:xfrm>
            <a:off x="4267200" y="6629400"/>
            <a:ext cx="1828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900" dirty="0"/>
              <a:t>© Goodheart-Willcox Co.,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hf sldNum="0"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700" b="1">
          <a:solidFill>
            <a:schemeClr val="bg1"/>
          </a:solidFill>
          <a:latin typeface="Helvetica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700" b="1">
          <a:solidFill>
            <a:schemeClr val="bg1"/>
          </a:solidFill>
          <a:latin typeface="Helvetica" pitchFamily="34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700" b="1">
          <a:solidFill>
            <a:schemeClr val="bg1"/>
          </a:solidFill>
          <a:latin typeface="Helvetica" pitchFamily="34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700" b="1">
          <a:solidFill>
            <a:schemeClr val="bg1"/>
          </a:solidFill>
          <a:latin typeface="Helvetica" pitchFamily="34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700" b="1">
          <a:solidFill>
            <a:schemeClr val="bg1"/>
          </a:solidFill>
          <a:latin typeface="Helvetica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500">
          <a:solidFill>
            <a:schemeClr val="bg1"/>
          </a:solidFill>
          <a:latin typeface="Palatino Linotype" pitchFamily="18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500">
          <a:solidFill>
            <a:schemeClr val="bg1"/>
          </a:solidFill>
          <a:latin typeface="Palatino Linotype" pitchFamily="18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500">
          <a:solidFill>
            <a:schemeClr val="bg1"/>
          </a:solidFill>
          <a:latin typeface="Palatino Linotype" pitchFamily="18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500">
          <a:solidFill>
            <a:schemeClr val="bg1"/>
          </a:solidFill>
          <a:latin typeface="Palatino Linotype" pitchFamily="18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j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j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Lodging properties can be categorized by their location:</a:t>
            </a:r>
          </a:p>
          <a:p>
            <a:pPr lvl="1"/>
            <a:r>
              <a:rPr lang="en-US" dirty="0" smtClean="0"/>
              <a:t>center city</a:t>
            </a:r>
          </a:p>
          <a:p>
            <a:pPr lvl="1"/>
            <a:r>
              <a:rPr lang="en-US" dirty="0" smtClean="0"/>
              <a:t>suburban</a:t>
            </a:r>
          </a:p>
          <a:p>
            <a:pPr lvl="1"/>
            <a:r>
              <a:rPr lang="en-US" dirty="0" smtClean="0"/>
              <a:t>highway</a:t>
            </a:r>
          </a:p>
          <a:p>
            <a:pPr lvl="1"/>
            <a:r>
              <a:rPr lang="en-US" dirty="0" smtClean="0"/>
              <a:t>airport</a:t>
            </a:r>
          </a:p>
          <a:p>
            <a:pPr lvl="1"/>
            <a:r>
              <a:rPr lang="en-US" dirty="0" smtClean="0"/>
              <a:t>resort</a:t>
            </a:r>
          </a:p>
        </p:txBody>
      </p:sp>
      <p:pic>
        <p:nvPicPr>
          <p:cNvPr id="6" name="Picture 5" descr="10-8 shutterstock_36184549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381650" y="2743200"/>
            <a:ext cx="4847950" cy="32766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3438144" y="6019800"/>
            <a:ext cx="2209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©</a:t>
            </a:r>
            <a:r>
              <a:rPr lang="en-US" sz="800" dirty="0" err="1" smtClean="0"/>
              <a:t>pfcross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/Shutterstock.com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373366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Ownership and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independent lodging property is a single-unit business</a:t>
            </a:r>
          </a:p>
          <a:p>
            <a:r>
              <a:rPr lang="en-US" dirty="0" smtClean="0"/>
              <a:t>A chain has multiple units with the same brand name and ownership</a:t>
            </a:r>
          </a:p>
          <a:p>
            <a:r>
              <a:rPr lang="en-US" dirty="0" smtClean="0"/>
              <a:t>A franchise is a unit of a chain that has an outside owner</a:t>
            </a:r>
          </a:p>
          <a:p>
            <a:r>
              <a:rPr lang="en-US" dirty="0" smtClean="0"/>
              <a:t>The owner of a lodging property may be an individual, a partnership, or a corporation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15200" y="617220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latin typeface="Helvetica" pitchFamily="34" charset="0"/>
                <a:cs typeface="Tahoma" pitchFamily="34" charset="0"/>
              </a:rPr>
              <a:t>continued</a:t>
            </a:r>
            <a:endParaRPr lang="en-US" sz="2000" i="1" dirty="0">
              <a:latin typeface="Helvetic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61773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Ownership and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79719"/>
            <a:ext cx="8534400" cy="4651899"/>
          </a:xfrm>
        </p:spPr>
        <p:txBody>
          <a:bodyPr/>
          <a:lstStyle/>
          <a:p>
            <a:r>
              <a:rPr lang="en-US" dirty="0" smtClean="0"/>
              <a:t>Ownership and management are not the same thing</a:t>
            </a:r>
          </a:p>
          <a:p>
            <a:r>
              <a:rPr lang="en-US" b="1" dirty="0" smtClean="0"/>
              <a:t>Hotel management</a:t>
            </a:r>
            <a:r>
              <a:rPr lang="en-US" dirty="0" smtClean="0"/>
              <a:t> is the day-to-day running of the hotel</a:t>
            </a:r>
          </a:p>
          <a:p>
            <a:r>
              <a:rPr lang="en-US" dirty="0" smtClean="0"/>
              <a:t>One person or company may own the hotel and another person or company may manage it</a:t>
            </a:r>
          </a:p>
        </p:txBody>
      </p:sp>
    </p:spTree>
    <p:extLst>
      <p:ext uri="{BB962C8B-B14F-4D97-AF65-F5344CB8AC3E}">
        <p14:creationId xmlns:p14="http://schemas.microsoft.com/office/powerpoint/2010/main" xmlns="" val="319783394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Affiliation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b="1" dirty="0" smtClean="0"/>
              <a:t>referral system </a:t>
            </a:r>
            <a:r>
              <a:rPr lang="en-US" dirty="0" smtClean="0"/>
              <a:t>is a group of independent hotels that uses a central office for reservations and marketing</a:t>
            </a:r>
          </a:p>
          <a:p>
            <a:r>
              <a:rPr lang="en-US" dirty="0" smtClean="0"/>
              <a:t>A referral system is also called an </a:t>
            </a:r>
            <a:r>
              <a:rPr lang="en-US" b="1" dirty="0" smtClean="0"/>
              <a:t>affiliation group</a:t>
            </a:r>
            <a:r>
              <a:rPr lang="en-US" dirty="0" smtClean="0"/>
              <a:t> or a </a:t>
            </a:r>
            <a:r>
              <a:rPr lang="en-US" b="1" dirty="0" smtClean="0"/>
              <a:t>consortium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19548615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Size and Price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small lodging property has 1 to 50 rooms</a:t>
            </a:r>
          </a:p>
          <a:p>
            <a:r>
              <a:rPr lang="en-US" dirty="0" smtClean="0"/>
              <a:t>A mid-size property has 51 to 200 rooms</a:t>
            </a:r>
          </a:p>
          <a:p>
            <a:r>
              <a:rPr lang="en-US" dirty="0" smtClean="0"/>
              <a:t>A large property has 201 or more rooms</a:t>
            </a:r>
          </a:p>
          <a:p>
            <a:r>
              <a:rPr lang="en-US" dirty="0" smtClean="0"/>
              <a:t>Lodging properties may be categorized as premier, moderate, or budget</a:t>
            </a:r>
          </a:p>
          <a:p>
            <a:r>
              <a:rPr lang="en-US" dirty="0" smtClean="0"/>
              <a:t>Properties may also be categorized as luxury, first-class, mid-range, economy, and budget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15200" y="617220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latin typeface="Helvetica" pitchFamily="34" charset="0"/>
                <a:cs typeface="Tahoma" pitchFamily="34" charset="0"/>
              </a:rPr>
              <a:t>continued</a:t>
            </a:r>
            <a:endParaRPr lang="en-US" sz="2000" i="1" dirty="0">
              <a:latin typeface="Helvetic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269174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Size and Price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79719"/>
            <a:ext cx="4495800" cy="4651899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 higher level of service usually means a higher price</a:t>
            </a:r>
          </a:p>
          <a:p>
            <a:r>
              <a:rPr lang="en-US" sz="3200" dirty="0" smtClean="0"/>
              <a:t>Prices vary by location; lodging in cities is usually more expensive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53000" y="5486400"/>
            <a:ext cx="2209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©</a:t>
            </a:r>
            <a:r>
              <a:rPr lang="en-US" sz="800" dirty="0" err="1" smtClean="0"/>
              <a:t>iofoto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/Shutterstock.com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 descr="10-13 shutterstock_9233179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899913" y="2161754"/>
            <a:ext cx="3863087" cy="3324646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374681962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Room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Rack rate</a:t>
            </a:r>
            <a:r>
              <a:rPr lang="en-US" dirty="0" smtClean="0"/>
              <a:t> is the official rate for one night’s lodging</a:t>
            </a:r>
          </a:p>
          <a:p>
            <a:r>
              <a:rPr lang="en-US" b="1" dirty="0" smtClean="0"/>
              <a:t>Room rate</a:t>
            </a:r>
            <a:r>
              <a:rPr lang="en-US" dirty="0" smtClean="0"/>
              <a:t> is the price actually charged to a guest for one night’s lodging</a:t>
            </a:r>
          </a:p>
          <a:p>
            <a:r>
              <a:rPr lang="en-US" dirty="0" smtClean="0"/>
              <a:t>Hotel managers change rates in response to competition, seasonal demands, and economic conditions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4681962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Market Segments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Business</a:t>
            </a:r>
          </a:p>
          <a:p>
            <a:r>
              <a:rPr lang="en-US" dirty="0" smtClean="0"/>
              <a:t>Conventions and meetings</a:t>
            </a:r>
          </a:p>
          <a:p>
            <a:r>
              <a:rPr lang="en-US" dirty="0" smtClean="0"/>
              <a:t>Leisure</a:t>
            </a:r>
          </a:p>
          <a:p>
            <a:r>
              <a:rPr lang="en-US" dirty="0" smtClean="0"/>
              <a:t>Budget</a:t>
            </a:r>
          </a:p>
          <a:p>
            <a:r>
              <a:rPr lang="en-US" dirty="0" smtClean="0"/>
              <a:t>Extended-stay</a:t>
            </a:r>
          </a:p>
          <a:p>
            <a:r>
              <a:rPr lang="en-US" dirty="0" smtClean="0"/>
              <a:t>Special (groups such as airlines that have made arrangements for low rates)</a:t>
            </a:r>
          </a:p>
        </p:txBody>
      </p:sp>
    </p:spTree>
    <p:extLst>
      <p:ext uri="{BB962C8B-B14F-4D97-AF65-F5344CB8AC3E}">
        <p14:creationId xmlns:p14="http://schemas.microsoft.com/office/powerpoint/2010/main" xmlns="" val="374681962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088" y="76200"/>
            <a:ext cx="8763000" cy="1296880"/>
          </a:xfrm>
        </p:spPr>
        <p:txBody>
          <a:bodyPr>
            <a:normAutofit/>
          </a:bodyPr>
          <a:lstStyle/>
          <a:p>
            <a:r>
              <a:rPr lang="en-US" dirty="0" smtClean="0"/>
              <a:t>Target Market and Guest Mix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i="1" dirty="0" smtClean="0"/>
              <a:t>target market</a:t>
            </a:r>
            <a:r>
              <a:rPr lang="en-US" dirty="0" smtClean="0"/>
              <a:t> is the market segment on which a lodging business focuses</a:t>
            </a:r>
          </a:p>
          <a:p>
            <a:r>
              <a:rPr lang="en-US" dirty="0" smtClean="0"/>
              <a:t>Many lodging businesses seek to attract more than one segment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guest mix</a:t>
            </a:r>
            <a:r>
              <a:rPr lang="en-US" dirty="0" smtClean="0"/>
              <a:t> is the percentage of each market segment that is staying at a lodging property</a:t>
            </a:r>
          </a:p>
        </p:txBody>
      </p:sp>
    </p:spTree>
    <p:extLst>
      <p:ext uri="{BB962C8B-B14F-4D97-AF65-F5344CB8AC3E}">
        <p14:creationId xmlns:p14="http://schemas.microsoft.com/office/powerpoint/2010/main" xmlns="" val="374681962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Functions in Lodging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2400" y="1979719"/>
            <a:ext cx="4495800" cy="4651899"/>
          </a:xfrm>
        </p:spPr>
        <p:txBody>
          <a:bodyPr>
            <a:normAutofit/>
          </a:bodyPr>
          <a:lstStyle/>
          <a:p>
            <a:r>
              <a:rPr lang="en-US" sz="3200" dirty="0" smtClean="0"/>
              <a:t>Front office</a:t>
            </a:r>
          </a:p>
          <a:p>
            <a:r>
              <a:rPr lang="en-US" sz="3200" dirty="0" smtClean="0"/>
              <a:t>Housekeeping</a:t>
            </a:r>
          </a:p>
          <a:p>
            <a:r>
              <a:rPr lang="en-US" sz="3200" dirty="0" smtClean="0"/>
              <a:t>Purchasing and receiving</a:t>
            </a:r>
          </a:p>
          <a:p>
            <a:r>
              <a:rPr lang="en-US" sz="3200" dirty="0" smtClean="0"/>
              <a:t>Management</a:t>
            </a:r>
          </a:p>
          <a:p>
            <a:r>
              <a:rPr lang="en-US" sz="3200" dirty="0" smtClean="0"/>
              <a:t>Marketing and sales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4953000" y="1905000"/>
            <a:ext cx="3886200" cy="4191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3200" dirty="0" smtClean="0">
                <a:latin typeface="Helvetica" pitchFamily="34" charset="0"/>
                <a:cs typeface="Helvetica" pitchFamily="34" charset="0"/>
              </a:rPr>
              <a:t>Human resources</a:t>
            </a:r>
          </a:p>
          <a:p>
            <a:r>
              <a:rPr lang="en-US" sz="3200" dirty="0" smtClean="0">
                <a:latin typeface="Helvetica" pitchFamily="34" charset="0"/>
                <a:cs typeface="Helvetica" pitchFamily="34" charset="0"/>
              </a:rPr>
              <a:t>Accounting</a:t>
            </a:r>
          </a:p>
          <a:p>
            <a:r>
              <a:rPr lang="en-US" sz="3200" dirty="0" smtClean="0">
                <a:latin typeface="Helvetica" pitchFamily="34" charset="0"/>
                <a:cs typeface="Helvetica" pitchFamily="34" charset="0"/>
              </a:rPr>
              <a:t>Security</a:t>
            </a:r>
          </a:p>
          <a:p>
            <a:r>
              <a:rPr lang="en-US" sz="3200" dirty="0" smtClean="0">
                <a:latin typeface="Helvetica" pitchFamily="34" charset="0"/>
                <a:cs typeface="Helvetica" pitchFamily="34" charset="0"/>
              </a:rPr>
              <a:t>Safety and emergency procedures</a:t>
            </a:r>
          </a:p>
          <a:p>
            <a:r>
              <a:rPr lang="en-US" sz="3200" dirty="0" smtClean="0">
                <a:latin typeface="Helvetica" pitchFamily="34" charset="0"/>
                <a:cs typeface="Helvetica" pitchFamily="34" charset="0"/>
              </a:rPr>
              <a:t>Engineering</a:t>
            </a:r>
            <a:endParaRPr lang="en-US" sz="32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514028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World of </a:t>
            </a:r>
            <a:r>
              <a:rPr lang="en-US" dirty="0" smtClean="0"/>
              <a:t>Lodging</a:t>
            </a:r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Lodging and Foodservice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room rate that includes meals is called a </a:t>
            </a:r>
            <a:r>
              <a:rPr lang="en-US" b="1" dirty="0" smtClean="0"/>
              <a:t>meal plan</a:t>
            </a:r>
            <a:endParaRPr lang="en-US" dirty="0" smtClean="0"/>
          </a:p>
          <a:p>
            <a:pPr lvl="1"/>
            <a:r>
              <a:rPr lang="en-US" i="1" dirty="0" smtClean="0"/>
              <a:t>Full American Plan</a:t>
            </a:r>
            <a:r>
              <a:rPr lang="en-US" dirty="0"/>
              <a:t> </a:t>
            </a:r>
            <a:r>
              <a:rPr lang="en-US" dirty="0" smtClean="0"/>
              <a:t>includes three meals a day</a:t>
            </a:r>
          </a:p>
          <a:p>
            <a:pPr lvl="1"/>
            <a:r>
              <a:rPr lang="en-US" i="1" dirty="0" smtClean="0"/>
              <a:t>Modified American Plan</a:t>
            </a:r>
            <a:r>
              <a:rPr lang="en-US" dirty="0" smtClean="0"/>
              <a:t> includes two meals, usually breakfast and dinner</a:t>
            </a:r>
          </a:p>
          <a:p>
            <a:pPr lvl="1"/>
            <a:r>
              <a:rPr lang="en-US" i="1" dirty="0" smtClean="0"/>
              <a:t>Continental Plan</a:t>
            </a:r>
            <a:r>
              <a:rPr lang="en-US" dirty="0" smtClean="0"/>
              <a:t> includes continental breakfast</a:t>
            </a:r>
          </a:p>
          <a:p>
            <a:pPr lvl="1"/>
            <a:r>
              <a:rPr lang="en-US" i="1" dirty="0" smtClean="0"/>
              <a:t>European Plan </a:t>
            </a:r>
            <a:r>
              <a:rPr lang="en-US" dirty="0" smtClean="0"/>
              <a:t>means no meals are included</a:t>
            </a:r>
          </a:p>
        </p:txBody>
      </p:sp>
    </p:spTree>
    <p:extLst>
      <p:ext uri="{BB962C8B-B14F-4D97-AF65-F5344CB8AC3E}">
        <p14:creationId xmlns:p14="http://schemas.microsoft.com/office/powerpoint/2010/main" xmlns="" val="33873371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Lodging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Lodging concept</a:t>
            </a:r>
            <a:r>
              <a:rPr lang="en-US" dirty="0" smtClean="0"/>
              <a:t>,</a:t>
            </a:r>
            <a:r>
              <a:rPr lang="en-US" b="1" dirty="0" smtClean="0"/>
              <a:t> </a:t>
            </a:r>
            <a:r>
              <a:rPr lang="en-US" dirty="0" smtClean="0"/>
              <a:t>which distinguishes one property from another; includes</a:t>
            </a:r>
          </a:p>
          <a:p>
            <a:pPr lvl="1"/>
            <a:r>
              <a:rPr lang="en-US" dirty="0" smtClean="0"/>
              <a:t>theme</a:t>
            </a:r>
          </a:p>
          <a:p>
            <a:pPr lvl="1"/>
            <a:r>
              <a:rPr lang="en-US" dirty="0" smtClean="0"/>
              <a:t>target market</a:t>
            </a:r>
          </a:p>
          <a:p>
            <a:pPr lvl="1"/>
            <a:r>
              <a:rPr lang="en-US" dirty="0" smtClean="0"/>
              <a:t>décor</a:t>
            </a:r>
          </a:p>
          <a:p>
            <a:pPr lvl="1"/>
            <a:r>
              <a:rPr lang="en-US" dirty="0" smtClean="0"/>
              <a:t>ambiance (feeling or mood)</a:t>
            </a:r>
          </a:p>
          <a:p>
            <a:pPr lvl="1"/>
            <a:r>
              <a:rPr lang="en-US" dirty="0" smtClean="0"/>
              <a:t>level of service</a:t>
            </a:r>
          </a:p>
        </p:txBody>
      </p:sp>
    </p:spTree>
    <p:extLst>
      <p:ext uri="{BB962C8B-B14F-4D97-AF65-F5344CB8AC3E}">
        <p14:creationId xmlns:p14="http://schemas.microsoft.com/office/powerpoint/2010/main" xmlns="" val="33873371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Lodging businesses can be organized according to three levels of service. What are these</a:t>
            </a:r>
            <a:r>
              <a:rPr lang="en-US" dirty="0"/>
              <a:t>?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88B8"/>
                </a:solidFill>
              </a:rPr>
              <a:t>full-service, limited-service, and specialty</a:t>
            </a:r>
          </a:p>
          <a:p>
            <a:r>
              <a:rPr lang="en-US" dirty="0" smtClean="0"/>
              <a:t>The owner of a lodging property may be an individual, a partnership, or a(n) _____.</a:t>
            </a:r>
            <a:endParaRPr lang="en-US" i="1" dirty="0"/>
          </a:p>
          <a:p>
            <a:pPr lvl="1"/>
            <a:r>
              <a:rPr lang="en-US" dirty="0" smtClean="0">
                <a:solidFill>
                  <a:srgbClr val="0088B8"/>
                </a:solidFill>
              </a:rPr>
              <a:t>corporation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10 Review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315200" y="617220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latin typeface="Helvetica" pitchFamily="34" charset="0"/>
                <a:cs typeface="Tahoma" pitchFamily="34" charset="0"/>
              </a:rPr>
              <a:t>continued</a:t>
            </a:r>
            <a:endParaRPr lang="en-US" sz="2000" i="1" dirty="0">
              <a:latin typeface="Helvetic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73551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group of independent hotels that uses a central office for reservations and marketing is called a(n) _____.</a:t>
            </a:r>
            <a:endParaRPr lang="en-US" i="1" dirty="0" smtClean="0"/>
          </a:p>
          <a:p>
            <a:pPr lvl="1"/>
            <a:r>
              <a:rPr lang="en-US" dirty="0" smtClean="0">
                <a:solidFill>
                  <a:srgbClr val="0088B8"/>
                </a:solidFill>
              </a:rPr>
              <a:t>referral system, affiliation group, or consortium</a:t>
            </a:r>
          </a:p>
          <a:p>
            <a:r>
              <a:rPr lang="en-US" dirty="0" smtClean="0"/>
              <a:t>Would a hotel that has 60 rooms be categorized as small, mid-size, or large?</a:t>
            </a:r>
            <a:endParaRPr lang="en-US" i="1" dirty="0"/>
          </a:p>
          <a:p>
            <a:pPr lvl="1"/>
            <a:r>
              <a:rPr lang="en-US" dirty="0" smtClean="0">
                <a:solidFill>
                  <a:srgbClr val="0088B8"/>
                </a:solidFill>
              </a:rPr>
              <a:t>mid-size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10 Review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315200" y="617220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latin typeface="Helvetica" pitchFamily="34" charset="0"/>
                <a:cs typeface="Tahoma" pitchFamily="34" charset="0"/>
              </a:rPr>
              <a:t>continued</a:t>
            </a:r>
            <a:endParaRPr lang="en-US" sz="2000" i="1" dirty="0">
              <a:latin typeface="Helvetic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804357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difference between rack rate and room rate?</a:t>
            </a:r>
            <a:endParaRPr lang="en-US" i="1" dirty="0" smtClean="0"/>
          </a:p>
          <a:p>
            <a:pPr lvl="1"/>
            <a:r>
              <a:rPr lang="en-US" dirty="0" smtClean="0">
                <a:solidFill>
                  <a:srgbClr val="0088B8"/>
                </a:solidFill>
              </a:rPr>
              <a:t>Rack rate is the official rate for one night’s lodging. Room rate is the price actually charged.</a:t>
            </a:r>
          </a:p>
          <a:p>
            <a:r>
              <a:rPr lang="en-US" dirty="0" smtClean="0"/>
              <a:t>The market segment that a lodging business wants to attract is called its _____.</a:t>
            </a:r>
            <a:endParaRPr lang="en-US" i="1" dirty="0" smtClean="0"/>
          </a:p>
          <a:p>
            <a:pPr lvl="1"/>
            <a:r>
              <a:rPr lang="en-US" dirty="0" smtClean="0">
                <a:solidFill>
                  <a:srgbClr val="0088B8"/>
                </a:solidFill>
              </a:rPr>
              <a:t>target market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10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8804357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Objectives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467" y="1993614"/>
            <a:ext cx="8415866" cy="4788186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Describe</a:t>
            </a:r>
            <a:r>
              <a:rPr lang="en-US" sz="3200" dirty="0" smtClean="0"/>
              <a:t> the characteristics of full-service hotels, limited service properties, and specialty accommodations.</a:t>
            </a:r>
          </a:p>
          <a:p>
            <a:r>
              <a:rPr lang="en-US" sz="3200" b="1" dirty="0" smtClean="0"/>
              <a:t>List</a:t>
            </a:r>
            <a:r>
              <a:rPr lang="en-US" sz="3200" dirty="0" smtClean="0"/>
              <a:t> the three types of hotel ownership.</a:t>
            </a:r>
          </a:p>
          <a:p>
            <a:r>
              <a:rPr lang="en-US" sz="3200" b="1" dirty="0" smtClean="0"/>
              <a:t>Explain</a:t>
            </a:r>
            <a:r>
              <a:rPr lang="en-US" sz="3200" dirty="0" smtClean="0"/>
              <a:t> what a hotel management </a:t>
            </a:r>
            <a:r>
              <a:rPr lang="en-US" sz="3200" smtClean="0"/>
              <a:t>company does.</a:t>
            </a:r>
            <a:endParaRPr lang="en-US" sz="3200" dirty="0" smtClean="0"/>
          </a:p>
          <a:p>
            <a:r>
              <a:rPr lang="en-US" sz="3200" b="1" dirty="0" smtClean="0"/>
              <a:t>Explain</a:t>
            </a:r>
            <a:r>
              <a:rPr lang="en-US" sz="3200" dirty="0" smtClean="0"/>
              <a:t> what an affiliation group is and what it does.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15200" y="617220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latin typeface="Helvetica" pitchFamily="34" charset="0"/>
                <a:cs typeface="Tahoma" pitchFamily="34" charset="0"/>
              </a:rPr>
              <a:t>continued</a:t>
            </a:r>
            <a:endParaRPr lang="en-US" sz="2000" i="1" dirty="0">
              <a:latin typeface="Helvetic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Objectives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467" y="1917414"/>
            <a:ext cx="8415866" cy="4788186"/>
          </a:xfrm>
        </p:spPr>
        <p:txBody>
          <a:bodyPr/>
          <a:lstStyle/>
          <a:p>
            <a:r>
              <a:rPr lang="en-US" sz="3200" b="1" dirty="0" smtClean="0"/>
              <a:t>Describe</a:t>
            </a:r>
            <a:r>
              <a:rPr lang="en-US" sz="3200" dirty="0" smtClean="0"/>
              <a:t> the three size categories of lodging properties.</a:t>
            </a:r>
          </a:p>
          <a:p>
            <a:r>
              <a:rPr lang="en-US" sz="3200" b="1" dirty="0" smtClean="0"/>
              <a:t>Assess</a:t>
            </a:r>
            <a:r>
              <a:rPr lang="en-US" sz="3200" dirty="0" smtClean="0"/>
              <a:t> the relationship between level of service and price of a hotel room.</a:t>
            </a:r>
          </a:p>
          <a:p>
            <a:r>
              <a:rPr lang="en-US" sz="3200" b="1" dirty="0" smtClean="0"/>
              <a:t>Contrast</a:t>
            </a:r>
            <a:r>
              <a:rPr lang="en-US" sz="3200" dirty="0" smtClean="0"/>
              <a:t> the six major market segments in the lodging industry.</a:t>
            </a:r>
          </a:p>
          <a:p>
            <a:r>
              <a:rPr lang="en-US" sz="3200" b="1" dirty="0" smtClean="0"/>
              <a:t>Describe</a:t>
            </a:r>
            <a:r>
              <a:rPr lang="en-US" sz="3200" dirty="0" smtClean="0"/>
              <a:t> the role of foodservice in many lodging properties.</a:t>
            </a:r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088" y="76200"/>
            <a:ext cx="8763000" cy="1296880"/>
          </a:xfrm>
        </p:spPr>
        <p:txBody>
          <a:bodyPr/>
          <a:lstStyle/>
          <a:p>
            <a:r>
              <a:rPr lang="en-US" dirty="0" smtClean="0"/>
              <a:t>Types of Lodging Businesses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Lodging businesses can be organized by level of service:</a:t>
            </a:r>
          </a:p>
          <a:p>
            <a:pPr lvl="1"/>
            <a:r>
              <a:rPr lang="en-US" smtClean="0"/>
              <a:t>full-service hotels</a:t>
            </a:r>
          </a:p>
          <a:p>
            <a:pPr lvl="1"/>
            <a:r>
              <a:rPr lang="en-US" smtClean="0"/>
              <a:t>limited-service properties</a:t>
            </a:r>
          </a:p>
          <a:p>
            <a:pPr lvl="1"/>
            <a:r>
              <a:rPr lang="en-US" smtClean="0"/>
              <a:t>specialty accommodations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9908136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229600" cy="1401762"/>
          </a:xfrm>
        </p:spPr>
        <p:txBody>
          <a:bodyPr>
            <a:normAutofit/>
          </a:bodyPr>
          <a:lstStyle/>
          <a:p>
            <a:r>
              <a:rPr lang="en-US" dirty="0" smtClean="0"/>
              <a:t>Full-Service Hotels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Full-service hotels</a:t>
            </a:r>
          </a:p>
          <a:p>
            <a:pPr lvl="1"/>
            <a:r>
              <a:rPr lang="en-US" dirty="0" smtClean="0"/>
              <a:t>are usually two or more stories high</a:t>
            </a:r>
          </a:p>
          <a:p>
            <a:pPr lvl="1"/>
            <a:r>
              <a:rPr lang="en-US" dirty="0" smtClean="0"/>
              <a:t>have guest rooms arranged along shared inside hallways</a:t>
            </a:r>
          </a:p>
          <a:p>
            <a:pPr lvl="1"/>
            <a:r>
              <a:rPr lang="en-US" sz="2800" dirty="0" smtClean="0"/>
              <a:t>offer a full range of services, including </a:t>
            </a:r>
            <a:r>
              <a:rPr lang="en-US" sz="2800" b="1" dirty="0" smtClean="0"/>
              <a:t>concierge</a:t>
            </a:r>
            <a:r>
              <a:rPr lang="en-US" sz="2800" dirty="0" smtClean="0"/>
              <a:t> service</a:t>
            </a:r>
          </a:p>
          <a:p>
            <a:pPr lvl="1"/>
            <a:r>
              <a:rPr lang="en-US" dirty="0" smtClean="0"/>
              <a:t>usually charge the highest prices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15200" y="617220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latin typeface="Helvetica" pitchFamily="34" charset="0"/>
                <a:cs typeface="Tahoma" pitchFamily="34" charset="0"/>
              </a:rPr>
              <a:t>continued</a:t>
            </a:r>
            <a:endParaRPr lang="en-US" sz="2000" i="1" dirty="0">
              <a:latin typeface="Helvetic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133480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Full-Service Hotels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Convention hotels</a:t>
            </a:r>
            <a:r>
              <a:rPr lang="en-US" dirty="0" smtClean="0"/>
              <a:t>—may</a:t>
            </a:r>
            <a:r>
              <a:rPr lang="en-US" b="1" dirty="0" smtClean="0"/>
              <a:t> </a:t>
            </a:r>
            <a:r>
              <a:rPr lang="en-US" dirty="0" smtClean="0"/>
              <a:t>include </a:t>
            </a:r>
            <a:r>
              <a:rPr lang="en-US" b="1" dirty="0" smtClean="0"/>
              <a:t>exhibit halls </a:t>
            </a:r>
            <a:r>
              <a:rPr lang="en-US" dirty="0" smtClean="0"/>
              <a:t>and </a:t>
            </a:r>
            <a:r>
              <a:rPr lang="en-US" b="1" dirty="0" smtClean="0"/>
              <a:t>convention centers </a:t>
            </a:r>
            <a:r>
              <a:rPr lang="en-US" dirty="0" smtClean="0"/>
              <a:t>to accommodate </a:t>
            </a:r>
            <a:r>
              <a:rPr lang="en-US" b="1" dirty="0" smtClean="0"/>
              <a:t>trade shows</a:t>
            </a:r>
          </a:p>
          <a:p>
            <a:r>
              <a:rPr lang="en-US" b="1" dirty="0" smtClean="0"/>
              <a:t>Luxury hotels</a:t>
            </a:r>
            <a:r>
              <a:rPr lang="en-US" dirty="0" smtClean="0"/>
              <a:t>—highest level of service</a:t>
            </a:r>
          </a:p>
          <a:p>
            <a:r>
              <a:rPr lang="en-US" b="1" dirty="0" smtClean="0"/>
              <a:t>Resort hotels </a:t>
            </a:r>
            <a:r>
              <a:rPr lang="en-US" dirty="0" smtClean="0"/>
              <a:t>—located at </a:t>
            </a:r>
            <a:r>
              <a:rPr lang="en-US" b="1" dirty="0" smtClean="0"/>
              <a:t>resort</a:t>
            </a:r>
            <a:r>
              <a:rPr lang="en-US" dirty="0" smtClean="0"/>
              <a:t> properties</a:t>
            </a:r>
          </a:p>
          <a:p>
            <a:r>
              <a:rPr lang="en-US" dirty="0" smtClean="0"/>
              <a:t>Extended-stay hotels —may offer </a:t>
            </a:r>
            <a:r>
              <a:rPr lang="en-US" b="1" dirty="0" smtClean="0"/>
              <a:t>suites</a:t>
            </a:r>
            <a:r>
              <a:rPr lang="en-US" dirty="0" smtClean="0"/>
              <a:t> of more than one room</a:t>
            </a:r>
          </a:p>
          <a:p>
            <a:r>
              <a:rPr lang="en-US" dirty="0" smtClean="0"/>
              <a:t>Condominium hotels—may be time-shares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2856030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088" y="76200"/>
            <a:ext cx="8763000" cy="1296880"/>
          </a:xfrm>
        </p:spPr>
        <p:txBody>
          <a:bodyPr/>
          <a:lstStyle/>
          <a:p>
            <a:r>
              <a:rPr lang="en-US" dirty="0" smtClean="0"/>
              <a:t>Limited-Service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Limited-service properties</a:t>
            </a:r>
          </a:p>
          <a:p>
            <a:pPr lvl="1"/>
            <a:r>
              <a:rPr lang="en-US" dirty="0" smtClean="0"/>
              <a:t>charge lower </a:t>
            </a:r>
            <a:r>
              <a:rPr lang="en-US" dirty="0"/>
              <a:t>prices and </a:t>
            </a:r>
            <a:r>
              <a:rPr lang="en-US" dirty="0" smtClean="0"/>
              <a:t>provide </a:t>
            </a:r>
            <a:r>
              <a:rPr lang="en-US" dirty="0"/>
              <a:t>fewer services than </a:t>
            </a:r>
            <a:r>
              <a:rPr lang="en-US" dirty="0" smtClean="0"/>
              <a:t>a full-service hotel</a:t>
            </a:r>
          </a:p>
          <a:p>
            <a:pPr lvl="1"/>
            <a:r>
              <a:rPr lang="en-US" dirty="0" smtClean="0"/>
              <a:t>may offer pools and </a:t>
            </a:r>
            <a:r>
              <a:rPr lang="en-US" b="1" dirty="0" smtClean="0"/>
              <a:t>continental breakfast</a:t>
            </a:r>
          </a:p>
          <a:p>
            <a:pPr lvl="1"/>
            <a:r>
              <a:rPr lang="en-US" dirty="0" smtClean="0"/>
              <a:t>include motels, </a:t>
            </a:r>
            <a:r>
              <a:rPr lang="en-US" b="1" dirty="0" smtClean="0"/>
              <a:t>limited-service hotels</a:t>
            </a:r>
            <a:r>
              <a:rPr lang="en-US" dirty="0" smtClean="0"/>
              <a:t>, and </a:t>
            </a:r>
            <a:r>
              <a:rPr lang="en-US" b="1" dirty="0" smtClean="0"/>
              <a:t>budget hotels</a:t>
            </a:r>
          </a:p>
        </p:txBody>
      </p:sp>
    </p:spTree>
    <p:extLst>
      <p:ext uri="{BB962C8B-B14F-4D97-AF65-F5344CB8AC3E}">
        <p14:creationId xmlns:p14="http://schemas.microsoft.com/office/powerpoint/2010/main" xmlns="" val="389055234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Specialty Accommodations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Types of </a:t>
            </a:r>
            <a:r>
              <a:rPr lang="en-US" b="1" dirty="0" smtClean="0"/>
              <a:t>specialty accommodations </a:t>
            </a:r>
            <a:r>
              <a:rPr lang="en-US" dirty="0" smtClean="0"/>
              <a:t>include</a:t>
            </a:r>
          </a:p>
          <a:p>
            <a:pPr lvl="1"/>
            <a:r>
              <a:rPr lang="en-US" b="1" dirty="0" smtClean="0"/>
              <a:t>conference centers</a:t>
            </a:r>
          </a:p>
          <a:p>
            <a:pPr lvl="1"/>
            <a:r>
              <a:rPr lang="en-US" dirty="0" smtClean="0"/>
              <a:t>lodges</a:t>
            </a:r>
          </a:p>
          <a:p>
            <a:pPr lvl="1"/>
            <a:r>
              <a:rPr lang="en-US" b="1" dirty="0" smtClean="0"/>
              <a:t>bed-and-breakfast</a:t>
            </a:r>
            <a:r>
              <a:rPr lang="en-US" dirty="0" smtClean="0"/>
              <a:t> operations</a:t>
            </a:r>
          </a:p>
          <a:p>
            <a:pPr lvl="1"/>
            <a:r>
              <a:rPr lang="en-US" b="1" dirty="0" smtClean="0"/>
              <a:t>hostels</a:t>
            </a:r>
          </a:p>
          <a:p>
            <a:pPr lvl="1"/>
            <a:r>
              <a:rPr lang="en-US" dirty="0" smtClean="0"/>
              <a:t>campgrounds</a:t>
            </a:r>
          </a:p>
        </p:txBody>
      </p:sp>
    </p:spTree>
    <p:extLst>
      <p:ext uri="{BB962C8B-B14F-4D97-AF65-F5344CB8AC3E}">
        <p14:creationId xmlns:p14="http://schemas.microsoft.com/office/powerpoint/2010/main" xmlns="" val="302385500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Title Slide 1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EFE1AF"/>
      </a:accent1>
      <a:accent2>
        <a:srgbClr val="CC6600"/>
      </a:accent2>
      <a:accent3>
        <a:srgbClr val="FFFFFF"/>
      </a:accent3>
      <a:accent4>
        <a:srgbClr val="000000"/>
      </a:accent4>
      <a:accent5>
        <a:srgbClr val="F6EED4"/>
      </a:accent5>
      <a:accent6>
        <a:srgbClr val="B95C00"/>
      </a:accent6>
      <a:hlink>
        <a:srgbClr val="CC3300"/>
      </a:hlink>
      <a:folHlink>
        <a:srgbClr val="990000"/>
      </a:folHlink>
    </a:clrScheme>
    <a:fontScheme name="Title Slid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3CC33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3CC33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9933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8A2D"/>
        </a:accent6>
        <a:hlink>
          <a:srgbClr val="6600CC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FE1AF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6EED4"/>
        </a:accent5>
        <a:accent6>
          <a:srgbClr val="B95C00"/>
        </a:accent6>
        <a:hlink>
          <a:srgbClr val="CC33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_Review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Palatino Linotype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9933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8A2D"/>
        </a:accent6>
        <a:hlink>
          <a:srgbClr val="6600CC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FE1AF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6EED4"/>
        </a:accent5>
        <a:accent6>
          <a:srgbClr val="B95C00"/>
        </a:accent6>
        <a:hlink>
          <a:srgbClr val="CC33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HospitalityServices2014">
  <a:themeElements>
    <a:clrScheme name="4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9933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8A2D"/>
        </a:accent6>
        <a:hlink>
          <a:srgbClr val="6600CC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FE1AF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6EED4"/>
        </a:accent5>
        <a:accent6>
          <a:srgbClr val="B95C00"/>
        </a:accent6>
        <a:hlink>
          <a:srgbClr val="CC33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bjectives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Palatino Linotype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9933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8A2D"/>
        </a:accent6>
        <a:hlink>
          <a:srgbClr val="6600CC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FE1AF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6EED4"/>
        </a:accent5>
        <a:accent6>
          <a:srgbClr val="B95C00"/>
        </a:accent6>
        <a:hlink>
          <a:srgbClr val="CC33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ontent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Palatino Linotype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9933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8A2D"/>
        </a:accent6>
        <a:hlink>
          <a:srgbClr val="6600CC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FE1AF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6EED4"/>
        </a:accent5>
        <a:accent6>
          <a:srgbClr val="B95C00"/>
        </a:accent6>
        <a:hlink>
          <a:srgbClr val="CC33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Review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Palatino Linotype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9933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8A2D"/>
        </a:accent6>
        <a:hlink>
          <a:srgbClr val="6600CC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FE1AF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6EED4"/>
        </a:accent5>
        <a:accent6>
          <a:srgbClr val="B95C00"/>
        </a:accent6>
        <a:hlink>
          <a:srgbClr val="CC33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Title Slide">
  <a:themeElements>
    <a:clrScheme name="Title Slide 1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EFE1AF"/>
      </a:accent1>
      <a:accent2>
        <a:srgbClr val="CC6600"/>
      </a:accent2>
      <a:accent3>
        <a:srgbClr val="FFFFFF"/>
      </a:accent3>
      <a:accent4>
        <a:srgbClr val="000000"/>
      </a:accent4>
      <a:accent5>
        <a:srgbClr val="F6EED4"/>
      </a:accent5>
      <a:accent6>
        <a:srgbClr val="B95C00"/>
      </a:accent6>
      <a:hlink>
        <a:srgbClr val="CC3300"/>
      </a:hlink>
      <a:folHlink>
        <a:srgbClr val="990000"/>
      </a:folHlink>
    </a:clrScheme>
    <a:fontScheme name="Title Slid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3CC33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3CC33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9933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8A2D"/>
        </a:accent6>
        <a:hlink>
          <a:srgbClr val="6600CC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FE1AF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6EED4"/>
        </a:accent5>
        <a:accent6>
          <a:srgbClr val="B95C00"/>
        </a:accent6>
        <a:hlink>
          <a:srgbClr val="CC33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SchooltoCareer">
  <a:themeElements>
    <a:clrScheme name="4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9933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8A2D"/>
        </a:accent6>
        <a:hlink>
          <a:srgbClr val="6600CC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FE1AF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6EED4"/>
        </a:accent5>
        <a:accent6>
          <a:srgbClr val="B95C00"/>
        </a:accent6>
        <a:hlink>
          <a:srgbClr val="CC33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bjectives_Ne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_Content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Palatino Linotype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9933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8A2D"/>
        </a:accent6>
        <a:hlink>
          <a:srgbClr val="6600CC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FE1AF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6EED4"/>
        </a:accent5>
        <a:accent6>
          <a:srgbClr val="B95C00"/>
        </a:accent6>
        <a:hlink>
          <a:srgbClr val="CC33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Presentation1</Template>
  <TotalTime>0</TotalTime>
  <Words>826</Words>
  <Application>Microsoft Office PowerPoint</Application>
  <PresentationFormat>On-screen Show (4:3)</PresentationFormat>
  <Paragraphs>155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10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Title Slide</vt:lpstr>
      <vt:lpstr>HospitalityServices2014</vt:lpstr>
      <vt:lpstr>Objectives</vt:lpstr>
      <vt:lpstr>Content</vt:lpstr>
      <vt:lpstr>Review</vt:lpstr>
      <vt:lpstr>1_Title Slide</vt:lpstr>
      <vt:lpstr>SchooltoCareer</vt:lpstr>
      <vt:lpstr>Objectives_New</vt:lpstr>
      <vt:lpstr>1_Content</vt:lpstr>
      <vt:lpstr>1_Review</vt:lpstr>
      <vt:lpstr>Slide 1</vt:lpstr>
      <vt:lpstr>10</vt:lpstr>
      <vt:lpstr>Objectives</vt:lpstr>
      <vt:lpstr>Objectives</vt:lpstr>
      <vt:lpstr>Types of Lodging Businesses</vt:lpstr>
      <vt:lpstr>Full-Service Hotels</vt:lpstr>
      <vt:lpstr>Full-Service Hotels</vt:lpstr>
      <vt:lpstr>Limited-Service Properties</vt:lpstr>
      <vt:lpstr>Specialty Accommodations</vt:lpstr>
      <vt:lpstr>Location</vt:lpstr>
      <vt:lpstr>Ownership and Management</vt:lpstr>
      <vt:lpstr>Ownership and Management</vt:lpstr>
      <vt:lpstr>Affiliation</vt:lpstr>
      <vt:lpstr>Size and Price</vt:lpstr>
      <vt:lpstr>Size and Price</vt:lpstr>
      <vt:lpstr>Room Rates</vt:lpstr>
      <vt:lpstr>Market Segments</vt:lpstr>
      <vt:lpstr>Target Market and Guest Mix</vt:lpstr>
      <vt:lpstr>Functions in Lodging</vt:lpstr>
      <vt:lpstr>Lodging and Foodservice</vt:lpstr>
      <vt:lpstr>Lodging Concept</vt:lpstr>
      <vt:lpstr>Chapter 10 Review</vt:lpstr>
      <vt:lpstr>Chapter 10 Review</vt:lpstr>
      <vt:lpstr>Chapter 10 Review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2013-08-07T14:33:13Z</dcterms:created>
  <dcterms:modified xsi:type="dcterms:W3CDTF">2013-08-12T14:50:03Z</dcterms:modified>
</cp:coreProperties>
</file>