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sldIdLst>
    <p:sldId id="256" r:id="rId5"/>
    <p:sldId id="268" r:id="rId6"/>
    <p:sldId id="258" r:id="rId7"/>
    <p:sldId id="259" r:id="rId8"/>
    <p:sldId id="260" r:id="rId9"/>
    <p:sldId id="261" r:id="rId10"/>
    <p:sldId id="269" r:id="rId11"/>
    <p:sldId id="263" r:id="rId12"/>
    <p:sldId id="265" r:id="rId13"/>
    <p:sldId id="257" r:id="rId14"/>
    <p:sldId id="270" r:id="rId15"/>
    <p:sldId id="271" r:id="rId16"/>
    <p:sldId id="272" r:id="rId17"/>
    <p:sldId id="26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B3BCE-BFA7-434F-BE6A-DE1B83C2E408}" type="datetimeFigureOut">
              <a:rPr lang="en-US" smtClean="0"/>
              <a:t>2/5/2014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E43249-5036-413E-A5CA-32A35BE9879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313C95-137D-4F1E-B7AD-8CB745FE2EFF}" type="slidenum">
              <a:rPr lang="en-US"/>
              <a:pPr/>
              <a:t>12</a:t>
            </a:fld>
            <a:endParaRPr lang="en-US"/>
          </a:p>
        </p:txBody>
      </p:sp>
      <p:sp>
        <p:nvSpPr>
          <p:cNvPr id="522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i="1" smtClean="0"/>
              <a:t>{Show students a model of the double helix.  Explain what a spiral is and a helix is.}</a:t>
            </a: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A7EE08-4ED3-4EBB-8596-62F9B2D644AA}" type="slidenum">
              <a:rPr lang="en-US"/>
              <a:pPr/>
              <a:t>13</a:t>
            </a:fld>
            <a:endParaRPr lang="en-US"/>
          </a:p>
        </p:txBody>
      </p:sp>
      <p:sp>
        <p:nvSpPr>
          <p:cNvPr id="532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We will take apart the DNA molecule to see how it is put together.</a:t>
            </a:r>
          </a:p>
          <a:p>
            <a:pPr eaLnBrk="1" hangingPunct="1"/>
            <a:r>
              <a:rPr lang="en-US" smtClean="0"/>
              <a:t>First, we will look at one strand.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4820A-5094-4061-9051-C56B2ADBC995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1A39-B2DC-4DDD-A27B-B06FB5EC98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p:transition spd="med">
    <p:strips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4820A-5094-4061-9051-C56B2ADBC995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1A39-B2DC-4DDD-A27B-B06FB5EC98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trips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4820A-5094-4061-9051-C56B2ADBC995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1A39-B2DC-4DDD-A27B-B06FB5EC98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trips dir="l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6CA08-547B-4F15-8CD0-9548275A17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4820A-5094-4061-9051-C56B2ADBC995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1A39-B2DC-4DDD-A27B-B06FB5EC98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trips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4820A-5094-4061-9051-C56B2ADBC995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0C91A39-B2DC-4DDD-A27B-B06FB5EC98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trips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4820A-5094-4061-9051-C56B2ADBC995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1A39-B2DC-4DDD-A27B-B06FB5EC98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trips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4820A-5094-4061-9051-C56B2ADBC995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1A39-B2DC-4DDD-A27B-B06FB5EC98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trips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4820A-5094-4061-9051-C56B2ADBC995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1A39-B2DC-4DDD-A27B-B06FB5EC98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trips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4820A-5094-4061-9051-C56B2ADBC995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1A39-B2DC-4DDD-A27B-B06FB5EC98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trips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4820A-5094-4061-9051-C56B2ADBC995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1A39-B2DC-4DDD-A27B-B06FB5EC98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trips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4820A-5094-4061-9051-C56B2ADBC995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1A39-B2DC-4DDD-A27B-B06FB5EC98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trips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A4820A-5094-4061-9051-C56B2ADBC995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0C91A39-B2DC-4DDD-A27B-B06FB5EC98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>
    <p:strips dir="ld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learningodyssey.com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commons.wikimedia.org/wiki/Main_Pag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4zHVRLXkgw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114800"/>
            <a:ext cx="7772400" cy="1470025"/>
          </a:xfrm>
        </p:spPr>
        <p:txBody>
          <a:bodyPr>
            <a:noAutofit/>
          </a:bodyPr>
          <a:lstStyle/>
          <a:p>
            <a:r>
              <a:rPr lang="en-US" sz="6600" dirty="0" smtClean="0"/>
              <a:t>Important Scientists in Cellular Biology</a:t>
            </a:r>
            <a:br>
              <a:rPr lang="en-US" sz="6600" dirty="0" smtClean="0"/>
            </a:br>
            <a:r>
              <a:rPr lang="en-US" sz="2000" dirty="0" smtClean="0"/>
              <a:t>Unit 6-DNA Structure and Replication</a:t>
            </a:r>
            <a:endParaRPr lang="en-US" sz="1200" dirty="0"/>
          </a:p>
        </p:txBody>
      </p:sp>
    </p:spTree>
    <p:extLst>
      <p:ext uri="{BB962C8B-B14F-4D97-AF65-F5344CB8AC3E}">
        <p14:creationId xmlns="" xmlns:p14="http://schemas.microsoft.com/office/powerpoint/2010/main" val="2996825292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James Watson 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&amp;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rgbClr val="92D050"/>
                </a:solidFill>
              </a:rPr>
              <a:t>Francis Crick 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2133600"/>
            <a:ext cx="2819400" cy="903287"/>
          </a:xfrm>
        </p:spPr>
        <p:txBody>
          <a:bodyPr/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1928 - living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>
          <a:xfrm>
            <a:off x="6781800" y="1905000"/>
            <a:ext cx="2362200" cy="827087"/>
          </a:xfrm>
        </p:spPr>
        <p:txBody>
          <a:bodyPr/>
          <a:lstStyle/>
          <a:p>
            <a:r>
              <a:rPr lang="en-US" b="1" dirty="0" smtClean="0">
                <a:solidFill>
                  <a:srgbClr val="92D050"/>
                </a:solidFill>
              </a:rPr>
              <a:t>1916–2004</a:t>
            </a:r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124200"/>
            <a:ext cx="2895600" cy="3733800"/>
          </a:xfrm>
        </p:spPr>
      </p:pic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2743201" y="1295400"/>
            <a:ext cx="3810000" cy="55626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Discovered the double-helix structure of DNA </a:t>
            </a:r>
            <a:r>
              <a:rPr lang="en-US" sz="2800" b="1" dirty="0" smtClean="0"/>
              <a:t>(with the help of previous X-ray diffraction experiments by Rosalind Franklin and Maurice Wilkins).</a:t>
            </a:r>
          </a:p>
          <a:p>
            <a:r>
              <a:rPr lang="en-US" sz="2800" b="1" dirty="0" smtClean="0">
                <a:hlinkClick r:id="rId3"/>
              </a:rPr>
              <a:t>animation</a:t>
            </a:r>
            <a:endParaRPr lang="en-US" sz="2800" b="1" dirty="0" smtClean="0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743200"/>
            <a:ext cx="2819401" cy="411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62835414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i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Watson &amp; Crick proposed…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09600" y="1447800"/>
            <a:ext cx="8001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DNA </a:t>
            </a: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was made of </a:t>
            </a:r>
            <a:r>
              <a:rPr lang="en-US" sz="3200" b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long stands of 	nucleotides arranged in a specific way 	called the </a:t>
            </a:r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“Complementary Rule</a:t>
            </a:r>
            <a:r>
              <a:rPr 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”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DNA had specific pairing between the 	nitrogen bases: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ADENINE</a:t>
            </a: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– </a:t>
            </a:r>
            <a:r>
              <a:rPr lang="en-US" sz="3200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THYMINE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CYTOSINE</a:t>
            </a: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- 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GUANINE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FC97F8-AFAF-4DBB-8A84-CA718F455041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The Shape of the Molecule</a:t>
            </a:r>
            <a:endParaRPr 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00050" y="1981200"/>
            <a:ext cx="52959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b="1" smtClean="0"/>
              <a:t>DNA is a very long polymer.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b="1" smtClean="0"/>
              <a:t>The basic shape is like a twisted ladder or zipper.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b="1" smtClean="0"/>
              <a:t>This is called a </a:t>
            </a:r>
            <a:r>
              <a:rPr lang="en-US" sz="3600" b="1" i="1" smtClean="0"/>
              <a:t>double helix.</a:t>
            </a:r>
            <a:endParaRPr lang="en-US" sz="3600" b="1" smtClean="0"/>
          </a:p>
        </p:txBody>
      </p:sp>
      <p:pic>
        <p:nvPicPr>
          <p:cNvPr id="5127" name="Picture 7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4" cstate="print"/>
          <a:srcRect l="-1424" t="-1408" r="64154"/>
          <a:stretch>
            <a:fillRect/>
          </a:stretch>
        </p:blipFill>
        <p:spPr>
          <a:xfrm>
            <a:off x="5867400" y="1371600"/>
            <a:ext cx="1981200" cy="59436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  <p:bldP spid="5123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05A4AE0-1D26-4174-904B-D08D5E65118D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The Double Helix Molecule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03263" y="1787525"/>
            <a:ext cx="3810000" cy="4114800"/>
          </a:xfrm>
        </p:spPr>
        <p:txBody>
          <a:bodyPr/>
          <a:lstStyle/>
          <a:p>
            <a:pPr eaLnBrk="1" hangingPunct="1"/>
            <a:r>
              <a:rPr lang="en-US" sz="3600" b="1" smtClean="0"/>
              <a:t>The DNA double helix has two strands twisted together.</a:t>
            </a:r>
          </a:p>
          <a:p>
            <a:pPr eaLnBrk="1" hangingPunct="1">
              <a:buFontTx/>
              <a:buNone/>
            </a:pPr>
            <a:endParaRPr lang="en-US" sz="3600" b="1" smtClean="0"/>
          </a:p>
        </p:txBody>
      </p:sp>
      <p:sp>
        <p:nvSpPr>
          <p:cNvPr id="13317" name="Freeform 5"/>
          <p:cNvSpPr>
            <a:spLocks/>
          </p:cNvSpPr>
          <p:nvPr/>
        </p:nvSpPr>
        <p:spPr bwMode="auto">
          <a:xfrm>
            <a:off x="5513388" y="2444750"/>
            <a:ext cx="968375" cy="3379788"/>
          </a:xfrm>
          <a:custGeom>
            <a:avLst/>
            <a:gdLst>
              <a:gd name="T0" fmla="*/ 9983 w 776"/>
              <a:gd name="T1" fmla="*/ 0 h 2640"/>
              <a:gd name="T2" fmla="*/ 788677 w 776"/>
              <a:gd name="T3" fmla="*/ 675958 h 2640"/>
              <a:gd name="T4" fmla="*/ 9983 w 776"/>
              <a:gd name="T5" fmla="*/ 1413366 h 2640"/>
              <a:gd name="T6" fmla="*/ 728777 w 776"/>
              <a:gd name="T7" fmla="*/ 1966422 h 2640"/>
              <a:gd name="T8" fmla="*/ 129782 w 776"/>
              <a:gd name="T9" fmla="*/ 2519478 h 2640"/>
              <a:gd name="T10" fmla="*/ 788677 w 776"/>
              <a:gd name="T11" fmla="*/ 2888183 h 2640"/>
              <a:gd name="T12" fmla="*/ 129782 w 776"/>
              <a:gd name="T13" fmla="*/ 3379788 h 264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76"/>
              <a:gd name="T22" fmla="*/ 0 h 2640"/>
              <a:gd name="T23" fmla="*/ 776 w 776"/>
              <a:gd name="T24" fmla="*/ 2640 h 264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76" h="2640">
                <a:moveTo>
                  <a:pt x="8" y="0"/>
                </a:moveTo>
                <a:cubicBezTo>
                  <a:pt x="320" y="172"/>
                  <a:pt x="632" y="344"/>
                  <a:pt x="632" y="528"/>
                </a:cubicBezTo>
                <a:cubicBezTo>
                  <a:pt x="632" y="712"/>
                  <a:pt x="16" y="936"/>
                  <a:pt x="8" y="1104"/>
                </a:cubicBezTo>
                <a:cubicBezTo>
                  <a:pt x="0" y="1272"/>
                  <a:pt x="568" y="1392"/>
                  <a:pt x="584" y="1536"/>
                </a:cubicBezTo>
                <a:cubicBezTo>
                  <a:pt x="600" y="1680"/>
                  <a:pt x="96" y="1848"/>
                  <a:pt x="104" y="1968"/>
                </a:cubicBezTo>
                <a:cubicBezTo>
                  <a:pt x="112" y="2088"/>
                  <a:pt x="632" y="2144"/>
                  <a:pt x="632" y="2256"/>
                </a:cubicBezTo>
                <a:cubicBezTo>
                  <a:pt x="632" y="2368"/>
                  <a:pt x="776" y="2440"/>
                  <a:pt x="104" y="264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8" name="Freeform 6"/>
          <p:cNvSpPr>
            <a:spLocks/>
          </p:cNvSpPr>
          <p:nvPr/>
        </p:nvSpPr>
        <p:spPr bwMode="auto">
          <a:xfrm>
            <a:off x="5146675" y="1811338"/>
            <a:ext cx="3333750" cy="4017962"/>
          </a:xfrm>
          <a:custGeom>
            <a:avLst/>
            <a:gdLst>
              <a:gd name="T0" fmla="*/ 1200150 w 2400"/>
              <a:gd name="T1" fmla="*/ 4017962 h 2832"/>
              <a:gd name="T2" fmla="*/ 333375 w 2400"/>
              <a:gd name="T3" fmla="*/ 3541255 h 2832"/>
              <a:gd name="T4" fmla="*/ 1200150 w 2400"/>
              <a:gd name="T5" fmla="*/ 2996447 h 2832"/>
              <a:gd name="T6" fmla="*/ 333375 w 2400"/>
              <a:gd name="T7" fmla="*/ 2519739 h 2832"/>
              <a:gd name="T8" fmla="*/ 1333500 w 2400"/>
              <a:gd name="T9" fmla="*/ 1770627 h 2832"/>
              <a:gd name="T10" fmla="*/ 333375 w 2400"/>
              <a:gd name="T11" fmla="*/ 1225819 h 2832"/>
              <a:gd name="T12" fmla="*/ 3333750 w 2400"/>
              <a:gd name="T13" fmla="*/ 68101 h 28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00"/>
              <a:gd name="T22" fmla="*/ 0 h 2832"/>
              <a:gd name="T23" fmla="*/ 2400 w 2400"/>
              <a:gd name="T24" fmla="*/ 2832 h 283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00" h="2832">
                <a:moveTo>
                  <a:pt x="864" y="2832"/>
                </a:moveTo>
                <a:cubicBezTo>
                  <a:pt x="552" y="2724"/>
                  <a:pt x="240" y="2616"/>
                  <a:pt x="240" y="2496"/>
                </a:cubicBezTo>
                <a:cubicBezTo>
                  <a:pt x="240" y="2376"/>
                  <a:pt x="864" y="2232"/>
                  <a:pt x="864" y="2112"/>
                </a:cubicBezTo>
                <a:cubicBezTo>
                  <a:pt x="864" y="1992"/>
                  <a:pt x="224" y="1920"/>
                  <a:pt x="240" y="1776"/>
                </a:cubicBezTo>
                <a:cubicBezTo>
                  <a:pt x="256" y="1632"/>
                  <a:pt x="960" y="1400"/>
                  <a:pt x="960" y="1248"/>
                </a:cubicBezTo>
                <a:cubicBezTo>
                  <a:pt x="960" y="1096"/>
                  <a:pt x="0" y="1064"/>
                  <a:pt x="240" y="864"/>
                </a:cubicBezTo>
                <a:cubicBezTo>
                  <a:pt x="480" y="664"/>
                  <a:pt x="1880" y="0"/>
                  <a:pt x="2400" y="48"/>
                </a:cubicBezTo>
              </a:path>
            </a:pathLst>
          </a:custGeom>
          <a:noFill/>
          <a:ln w="3810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151" name="Picture 7" descr="searc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5013" y="1693863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  <p:bldP spid="6147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667000"/>
            <a:ext cx="8763000" cy="1447800"/>
          </a:xfrm>
        </p:spPr>
        <p:txBody>
          <a:bodyPr>
            <a:noAutofit/>
          </a:bodyPr>
          <a:lstStyle/>
          <a:p>
            <a:r>
              <a:rPr lang="en-US" sz="2400" dirty="0" smtClean="0"/>
              <a:t>All images courtesy of Wikimedia Commons unless otherwise noted. </a:t>
            </a:r>
            <a:br>
              <a:rPr lang="en-US" sz="2400" dirty="0" smtClean="0"/>
            </a:br>
            <a:r>
              <a:rPr lang="en-US" sz="2400" dirty="0" smtClean="0">
                <a:hlinkClick r:id="rId2"/>
              </a:rPr>
              <a:t>http://commons.wikimedia.org/wiki/Main_Page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1451655607"/>
      </p:ext>
    </p:extLst>
  </p:cSld>
  <p:clrMapOvr>
    <a:masterClrMapping/>
  </p:clrMapOvr>
  <p:transition spd="med">
    <p:strips dir="l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hlinkClick r:id="rId2"/>
              </a:rPr>
              <a:t>Introduction to DNA</a:t>
            </a:r>
            <a:endParaRPr lang="en-US" dirty="0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Matthias </a:t>
            </a:r>
            <a:r>
              <a:rPr lang="en-US" dirty="0" err="1" smtClean="0"/>
              <a:t>Schleiden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1804–1881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20100"/>
            <a:ext cx="4038600" cy="4486163"/>
          </a:xfr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FF00FF"/>
                </a:solidFill>
              </a:rPr>
              <a:t>Contributed to cell theory (All living things are composed of cells.)</a:t>
            </a:r>
            <a:r>
              <a:rPr lang="en-US" b="1" dirty="0" smtClean="0"/>
              <a:t>; </a:t>
            </a:r>
            <a:r>
              <a:rPr lang="en-US" b="1" dirty="0" smtClean="0">
                <a:solidFill>
                  <a:srgbClr val="FF00FF"/>
                </a:solidFill>
              </a:rPr>
              <a:t>worked with Theodor Schwann</a:t>
            </a:r>
            <a:r>
              <a:rPr lang="en-US" b="1" dirty="0" smtClean="0"/>
              <a:t>; </a:t>
            </a:r>
            <a:r>
              <a:rPr lang="en-US" b="1" dirty="0" smtClean="0">
                <a:solidFill>
                  <a:srgbClr val="FF00FF"/>
                </a:solidFill>
              </a:rPr>
              <a:t>studied plant tissues and determined that plants are made of cells; also realized the importance of the cell’s nucleus and felt it might relate to cell division</a:t>
            </a:r>
            <a:endParaRPr lang="en-US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7068776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Theodor Schwann</a:t>
            </a:r>
            <a:br>
              <a:rPr lang="en-US" dirty="0" smtClean="0"/>
            </a:br>
            <a:r>
              <a:rPr lang="en-US" dirty="0" smtClean="0"/>
              <a:t>1810–1882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47" y="1600200"/>
            <a:ext cx="3266506" cy="4525963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rgbClr val="FF00FF"/>
                </a:solidFill>
              </a:rPr>
              <a:t>Contributed to cell theory </a:t>
            </a:r>
            <a:r>
              <a:rPr lang="en-US" b="1" dirty="0" smtClean="0"/>
              <a:t>(All living things are composed of cells.); </a:t>
            </a:r>
            <a:r>
              <a:rPr lang="en-US" b="1" dirty="0" smtClean="0">
                <a:solidFill>
                  <a:srgbClr val="FF00FF"/>
                </a:solidFill>
              </a:rPr>
              <a:t>worked with </a:t>
            </a:r>
            <a:r>
              <a:rPr lang="en-US" b="1" dirty="0" smtClean="0"/>
              <a:t>Matthias </a:t>
            </a:r>
            <a:r>
              <a:rPr lang="en-US" b="1" dirty="0" err="1" smtClean="0">
                <a:solidFill>
                  <a:srgbClr val="FF00FF"/>
                </a:solidFill>
              </a:rPr>
              <a:t>Schleiden</a:t>
            </a:r>
            <a:r>
              <a:rPr lang="en-US" b="1" dirty="0" smtClean="0"/>
              <a:t>; </a:t>
            </a:r>
            <a:r>
              <a:rPr lang="en-US" b="1" dirty="0" smtClean="0">
                <a:solidFill>
                  <a:srgbClr val="FF00FF"/>
                </a:solidFill>
              </a:rPr>
              <a:t>discovered “Schwann cells” in the nervous system</a:t>
            </a:r>
            <a:r>
              <a:rPr lang="en-US" b="1" dirty="0" smtClean="0"/>
              <a:t>; </a:t>
            </a:r>
            <a:r>
              <a:rPr lang="en-US" b="1" dirty="0" smtClean="0">
                <a:solidFill>
                  <a:srgbClr val="FF00FF"/>
                </a:solidFill>
              </a:rPr>
              <a:t>studied animal cells/tissues especially muscular and nervous tissues</a:t>
            </a:r>
            <a:r>
              <a:rPr lang="en-US" b="1" dirty="0" smtClean="0"/>
              <a:t>; considered the </a:t>
            </a:r>
            <a:r>
              <a:rPr lang="en-US" b="1" dirty="0" smtClean="0">
                <a:solidFill>
                  <a:srgbClr val="FF00FF"/>
                </a:solidFill>
              </a:rPr>
              <a:t>founder of histology</a:t>
            </a:r>
            <a:endParaRPr lang="en-US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5684921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Rudolf (Rudolph) Virchow</a:t>
            </a:r>
            <a:br>
              <a:rPr lang="en-US" dirty="0" smtClean="0"/>
            </a:br>
            <a:r>
              <a:rPr lang="en-US" dirty="0" smtClean="0"/>
              <a:t>1821–1902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66" y="1600200"/>
            <a:ext cx="3561668" cy="4525963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FF"/>
                </a:solidFill>
              </a:rPr>
              <a:t>Contributed to cell theory </a:t>
            </a:r>
            <a:r>
              <a:rPr lang="en-US" b="1" dirty="0" smtClean="0"/>
              <a:t>(All cells arise from existing cells.); considered </a:t>
            </a:r>
            <a:r>
              <a:rPr lang="en-US" b="1" dirty="0" smtClean="0">
                <a:solidFill>
                  <a:srgbClr val="FF00FF"/>
                </a:solidFill>
              </a:rPr>
              <a:t>father of pathology</a:t>
            </a:r>
            <a:r>
              <a:rPr lang="en-US" b="1" dirty="0" smtClean="0"/>
              <a:t>; was an </a:t>
            </a:r>
            <a:r>
              <a:rPr lang="en-US" b="1" dirty="0" smtClean="0">
                <a:solidFill>
                  <a:srgbClr val="FF00FF"/>
                </a:solidFill>
              </a:rPr>
              <a:t>advocate for public health; applied cell theory to the spread of diseases in the human body</a:t>
            </a:r>
            <a:endParaRPr lang="en-US" dirty="0" smtClean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776904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Frederick Griffith </a:t>
            </a:r>
            <a:r>
              <a:rPr lang="en-US" dirty="0" smtClean="0"/>
              <a:t>&amp; </a:t>
            </a:r>
            <a:r>
              <a:rPr lang="en-US" dirty="0" smtClean="0">
                <a:solidFill>
                  <a:schemeClr val="accent1"/>
                </a:solidFill>
              </a:rPr>
              <a:t>Oswald Avery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0" y="1981200"/>
            <a:ext cx="2286000" cy="838199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1879–1941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half" idx="3"/>
          </p:nvPr>
        </p:nvSpPr>
        <p:spPr>
          <a:xfrm>
            <a:off x="7235825" y="2057400"/>
            <a:ext cx="1908175" cy="827087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1877–1955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4"/>
          </p:nvPr>
        </p:nvSpPr>
        <p:spPr>
          <a:xfrm>
            <a:off x="2057400" y="1600200"/>
            <a:ext cx="4572000" cy="5257800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Griffith did experiments trying to find a vaccine for pneumonia; he discovered that when harmless bacteria and a virulent (</a:t>
            </a:r>
            <a:r>
              <a:rPr lang="en-US" dirty="0" smtClean="0">
                <a:solidFill>
                  <a:srgbClr val="FFFF00"/>
                </a:solidFill>
              </a:rPr>
              <a:t>actively poisonous)</a:t>
            </a:r>
            <a:r>
              <a:rPr lang="en-US" b="1" dirty="0" smtClean="0">
                <a:solidFill>
                  <a:srgbClr val="FFFF00"/>
                </a:solidFill>
              </a:rPr>
              <a:t> bacteria were mixed some of the harmless bacteria became virulent, he called this transformation; Avery continued Griffith’s experiments and tried to find out what substance caused the transformation, he determined it was DNA that caused the transformation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1800"/>
            <a:ext cx="2582853" cy="3886200"/>
          </a:xfrm>
          <a:prstGeom prst="rect">
            <a:avLst/>
          </a:prstGeom>
        </p:spPr>
      </p:pic>
      <p:pic>
        <p:nvPicPr>
          <p:cNvPr id="16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010" y="3124200"/>
            <a:ext cx="2594989" cy="3733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61328527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ts3.mm.bing.net/th?id=H.4556171313676690&amp;w=263&amp;h=188&amp;c=7&amp;rs=1&amp;pid=1.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14600"/>
            <a:ext cx="3730961" cy="2667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279F"/>
                </a:solidFill>
              </a:rPr>
              <a:t>Rosalind Franklin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102225" y="1066800"/>
            <a:ext cx="4041775" cy="750887"/>
          </a:xfrm>
        </p:spPr>
        <p:txBody>
          <a:bodyPr>
            <a:normAutofit fontScale="92500" lnSpcReduction="20000"/>
          </a:bodyPr>
          <a:lstStyle/>
          <a:p>
            <a:r>
              <a:rPr lang="en-US" sz="5400" b="1" dirty="0" smtClean="0">
                <a:solidFill>
                  <a:schemeClr val="accent5"/>
                </a:solidFill>
              </a:rPr>
              <a:t>      (</a:t>
            </a:r>
            <a:r>
              <a:rPr lang="en-US" sz="5400" b="1" dirty="0" smtClean="0">
                <a:solidFill>
                  <a:schemeClr val="accent5"/>
                </a:solidFill>
              </a:rPr>
              <a:t>1952)</a:t>
            </a:r>
            <a:endParaRPr lang="en-US" sz="5400" dirty="0" smtClean="0">
              <a:solidFill>
                <a:schemeClr val="accent5"/>
              </a:solidFill>
            </a:endParaRP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0" y="990600"/>
            <a:ext cx="4040188" cy="3763963"/>
          </a:xfrm>
        </p:spPr>
        <p:txBody>
          <a:bodyPr/>
          <a:lstStyle/>
          <a:p>
            <a:pPr>
              <a:lnSpc>
                <a:spcPct val="90000"/>
              </a:lnSpc>
              <a:buNone/>
              <a:defRPr/>
            </a:pPr>
            <a:r>
              <a:rPr lang="en-US" sz="4800" dirty="0" smtClean="0"/>
              <a:t>- </a:t>
            </a:r>
            <a:r>
              <a:rPr lang="en-US" sz="4800" dirty="0" smtClean="0"/>
              <a:t>X-ray photo of DNA.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dirty="0" smtClean="0"/>
              <a:t>		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biology.kenyon.edu/courses/biol63/dna-prot/franklin2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3657600"/>
            <a:ext cx="3496818" cy="3362325"/>
          </a:xfrm>
          <a:prstGeom prst="rect">
            <a:avLst/>
          </a:prstGeom>
          <a:noFill/>
        </p:spPr>
      </p:pic>
      <p:pic>
        <p:nvPicPr>
          <p:cNvPr id="8" name="Picture 5" descr="0000046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510495" y="1981200"/>
            <a:ext cx="2633505" cy="4038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l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Alfred Hershey </a:t>
            </a:r>
            <a:r>
              <a:rPr lang="en-US" dirty="0" smtClean="0"/>
              <a:t>&amp; </a:t>
            </a:r>
            <a:r>
              <a:rPr lang="en-US" dirty="0" smtClean="0">
                <a:solidFill>
                  <a:srgbClr val="92D050"/>
                </a:solidFill>
              </a:rPr>
              <a:t>Martha Chase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0" y="2438400"/>
            <a:ext cx="2362200" cy="609600"/>
          </a:xfrm>
        </p:spPr>
        <p:txBody>
          <a:bodyPr/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1908–1977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3"/>
          </p:nvPr>
        </p:nvSpPr>
        <p:spPr>
          <a:xfrm>
            <a:off x="6778625" y="2057400"/>
            <a:ext cx="2365375" cy="750888"/>
          </a:xfrm>
        </p:spPr>
        <p:txBody>
          <a:bodyPr/>
          <a:lstStyle/>
          <a:p>
            <a:r>
              <a:rPr lang="en-US" b="1" dirty="0" smtClean="0">
                <a:solidFill>
                  <a:srgbClr val="92D050"/>
                </a:solidFill>
              </a:rPr>
              <a:t>1927–2003</a:t>
            </a:r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4037"/>
            <a:ext cx="2584213" cy="3763963"/>
          </a:xfrm>
        </p:spPr>
      </p:pic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2286000" y="1295401"/>
            <a:ext cx="4041775" cy="55626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Conducted experiments </a:t>
            </a:r>
            <a:r>
              <a:rPr lang="en-US" sz="2800" b="1" dirty="0" smtClean="0"/>
              <a:t>(the “Hershey-Chase” experiments) </a:t>
            </a:r>
            <a:r>
              <a:rPr lang="en-US" sz="2800" b="1" dirty="0" smtClean="0">
                <a:solidFill>
                  <a:srgbClr val="FFFF00"/>
                </a:solidFill>
              </a:rPr>
              <a:t>to confirm the transformation principle</a:t>
            </a:r>
            <a:r>
              <a:rPr lang="en-US" sz="2800" b="1" dirty="0" smtClean="0"/>
              <a:t>; </a:t>
            </a:r>
            <a:r>
              <a:rPr lang="en-US" sz="2800" b="1" dirty="0" smtClean="0">
                <a:solidFill>
                  <a:srgbClr val="FFFF00"/>
                </a:solidFill>
              </a:rPr>
              <a:t>determined that DNA is the genetic molecule of inheritance not proteins.</a:t>
            </a:r>
            <a:endParaRPr lang="en-US" sz="2800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  <p:pic>
        <p:nvPicPr>
          <p:cNvPr id="8194" name="Picture 2" descr="http://cf067b.medialib.glogster.com/media/12/127d0ed9defed8c13ff25cc942a104567b559f2003cd18a2e2c7dcf167a3b120/martha-chase-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9800" y="2743200"/>
            <a:ext cx="2984200" cy="3905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50032824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Erwin Chargaff</a:t>
            </a:r>
            <a:br>
              <a:rPr lang="en-US" dirty="0" smtClean="0"/>
            </a:br>
            <a:r>
              <a:rPr lang="en-US" dirty="0" smtClean="0"/>
              <a:t>1905–2002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3429000" cy="4774557"/>
          </a:xfrm>
        </p:spPr>
      </p:pic>
      <p:sp>
        <p:nvSpPr>
          <p:cNvPr id="5" name="Rectangle 4"/>
          <p:cNvSpPr/>
          <p:nvPr/>
        </p:nvSpPr>
        <p:spPr>
          <a:xfrm>
            <a:off x="3505200" y="6211669"/>
            <a:ext cx="350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Courtesy of National Library of Medicine</a:t>
            </a:r>
            <a:endParaRPr 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038600" y="1524000"/>
            <a:ext cx="4800600" cy="4525963"/>
          </a:xfrm>
        </p:spPr>
        <p:txBody>
          <a:bodyPr>
            <a:normAutofit/>
          </a:bodyPr>
          <a:lstStyle/>
          <a:p>
            <a:pPr eaLnBrk="1" hangingPunct="1">
              <a:buFontTx/>
              <a:buChar char="•"/>
            </a:pPr>
            <a:r>
              <a:rPr lang="en-US" dirty="0" smtClean="0"/>
              <a:t> </a:t>
            </a:r>
            <a:r>
              <a:rPr lang="en-US" sz="3600" b="1" dirty="0" smtClean="0"/>
              <a:t>Adenine and Thymine always join together</a:t>
            </a:r>
          </a:p>
          <a:p>
            <a:pPr eaLnBrk="1" hangingPunct="1"/>
            <a:r>
              <a:rPr lang="en-US" b="1" dirty="0" smtClean="0"/>
              <a:t>         A              </a:t>
            </a:r>
            <a:r>
              <a:rPr lang="en-US" b="1" dirty="0" smtClean="0"/>
              <a:t>T</a:t>
            </a:r>
            <a:endParaRPr lang="en-US" dirty="0" smtClean="0"/>
          </a:p>
          <a:p>
            <a:pPr eaLnBrk="1" hangingPunct="1">
              <a:buFontTx/>
              <a:buChar char="•"/>
            </a:pPr>
            <a:r>
              <a:rPr lang="en-US" dirty="0" smtClean="0"/>
              <a:t> </a:t>
            </a:r>
            <a:r>
              <a:rPr lang="en-US" sz="3600" b="1" dirty="0" smtClean="0"/>
              <a:t>Cytosine and Guanine always join together</a:t>
            </a:r>
          </a:p>
          <a:p>
            <a:pPr eaLnBrk="1" hangingPunct="1"/>
            <a:r>
              <a:rPr lang="en-US" b="1" dirty="0" smtClean="0"/>
              <a:t>         C               G   </a:t>
            </a:r>
            <a:endParaRPr lang="en-US" dirty="0" smtClean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715000" y="3505200"/>
            <a:ext cx="1066800" cy="1588"/>
          </a:xfrm>
          <a:prstGeom prst="straightConnector1">
            <a:avLst/>
          </a:prstGeom>
          <a:ln w="571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715000" y="5715000"/>
            <a:ext cx="1066800" cy="1588"/>
          </a:xfrm>
          <a:prstGeom prst="straightConnector1">
            <a:avLst/>
          </a:prstGeom>
          <a:ln w="571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53847730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Year_x0020_at_x0020_a_x0020_Glance xmlns="05070fe1-d26d-4820-95fc-51cc29fca3c5" xsi:nil="true"/>
    <Unit_x0020_Index xmlns="94ed8f5b-9eca-4070-8860-d3bfe3e8a294">19</Unit_x0020_Index>
    <Index xmlns="3ea8c385-78c1-4fdd-96b0-5420c47c8a1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3F11D628784D4CBE1EE772C85AAF49" ma:contentTypeVersion="27" ma:contentTypeDescription="Create a new document." ma:contentTypeScope="" ma:versionID="8df8305772c08cb872004b5997828a0b">
  <xsd:schema xmlns:xsd="http://www.w3.org/2001/XMLSchema" xmlns:p="http://schemas.microsoft.com/office/2006/metadata/properties" xmlns:ns2="3ea8c385-78c1-4fdd-96b0-5420c47c8a12" xmlns:ns3="05070fe1-d26d-4820-95fc-51cc29fca3c5" xmlns:ns5="94ed8f5b-9eca-4070-8860-d3bfe3e8a294" targetNamespace="http://schemas.microsoft.com/office/2006/metadata/properties" ma:root="true" ma:fieldsID="7eddafc9bb9b406eac1eaccf9c964af2" ns2:_="" ns3:_="" ns5:_="">
    <xsd:import namespace="3ea8c385-78c1-4fdd-96b0-5420c47c8a12"/>
    <xsd:import namespace="05070fe1-d26d-4820-95fc-51cc29fca3c5"/>
    <xsd:import namespace="94ed8f5b-9eca-4070-8860-d3bfe3e8a294"/>
    <xsd:element name="properties">
      <xsd:complexType>
        <xsd:sequence>
          <xsd:element name="documentManagement">
            <xsd:complexType>
              <xsd:all>
                <xsd:element ref="ns2:Index" minOccurs="0"/>
                <xsd:element ref="ns3:Year_x0020_at_x0020_a_x0020_Glance" minOccurs="0"/>
                <xsd:element ref="ns5:Unit_x0020_Index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3ea8c385-78c1-4fdd-96b0-5420c47c8a12" elementFormDefault="qualified">
    <xsd:import namespace="http://schemas.microsoft.com/office/2006/documentManagement/types"/>
    <xsd:element name="Index" ma:index="8" nillable="true" ma:displayName="Index" ma:default="" ma:internalName="Index">
      <xsd:simpleType>
        <xsd:restriction base="dms:Text">
          <xsd:maxLength value="255"/>
        </xsd:restriction>
      </xsd:simpleType>
    </xsd:element>
  </xsd:schema>
  <xsd:schema xmlns:xsd="http://www.w3.org/2001/XMLSchema" xmlns:dms="http://schemas.microsoft.com/office/2006/documentManagement/types" targetNamespace="05070fe1-d26d-4820-95fc-51cc29fca3c5" elementFormDefault="qualified">
    <xsd:import namespace="http://schemas.microsoft.com/office/2006/documentManagement/types"/>
    <xsd:element name="Year_x0020_at_x0020_a_x0020_Glance" ma:index="9" nillable="true" ma:displayName="Year at a Glance" ma:list="{0B240A0D-1422-4B37-A660-E0CEA57BF205}" ma:internalName="Year_x0020_at_x0020_a_x0020_Glance" ma:showField="Index">
      <xsd:simpleType>
        <xsd:restriction base="dms:Lookup"/>
      </xsd:simpleType>
    </xsd:element>
  </xsd:schema>
  <xsd:schema xmlns:xsd="http://www.w3.org/2001/XMLSchema" xmlns:dms="http://schemas.microsoft.com/office/2006/documentManagement/types" targetNamespace="94ed8f5b-9eca-4070-8860-d3bfe3e8a294" elementFormDefault="qualified">
    <xsd:import namespace="http://schemas.microsoft.com/office/2006/documentManagement/types"/>
    <xsd:element name="Unit_x0020_Index" ma:index="11" nillable="true" ma:displayName="Unit Index" ma:list="{48017574-649b-463b-abc2-2b40b6c88277}" ma:internalName="Unit_x0020_Index" ma:showField="Index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53BBCF84-F4CC-4B86-B8BD-847380104F0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C748245-6D23-4BD0-A0DB-0E563B4F4441}">
  <ds:schemaRefs>
    <ds:schemaRef ds:uri="94ed8f5b-9eca-4070-8860-d3bfe3e8a294"/>
    <ds:schemaRef ds:uri="http://purl.org/dc/dcmitype/"/>
    <ds:schemaRef ds:uri="3ea8c385-78c1-4fdd-96b0-5420c47c8a12"/>
    <ds:schemaRef ds:uri="http://schemas.microsoft.com/office/2006/documentManagement/types"/>
    <ds:schemaRef ds:uri="http://www.w3.org/XML/1998/namespace"/>
    <ds:schemaRef ds:uri="05070fe1-d26d-4820-95fc-51cc29fca3c5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3BCDBCCB-A767-4299-807B-7DA6BE8645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a8c385-78c1-4fdd-96b0-5420c47c8a12"/>
    <ds:schemaRef ds:uri="05070fe1-d26d-4820-95fc-51cc29fca3c5"/>
    <ds:schemaRef ds:uri="94ed8f5b-9eca-4070-8860-d3bfe3e8a294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313</TotalTime>
  <Words>433</Words>
  <Application>Microsoft Office PowerPoint</Application>
  <PresentationFormat>On-screen Show (4:3)</PresentationFormat>
  <Paragraphs>50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Apex</vt:lpstr>
      <vt:lpstr>Important Scientists in Cellular Biology Unit 6-DNA Structure and Replication</vt:lpstr>
      <vt:lpstr>Slide 2</vt:lpstr>
      <vt:lpstr>Matthias Schleiden  1804–1881 </vt:lpstr>
      <vt:lpstr>Theodor Schwann 1810–1882</vt:lpstr>
      <vt:lpstr>Rudolf (Rudolph) Virchow 1821–1902</vt:lpstr>
      <vt:lpstr>Frederick Griffith &amp; Oswald Avery </vt:lpstr>
      <vt:lpstr>Rosalind Franklin</vt:lpstr>
      <vt:lpstr>Alfred Hershey &amp; Martha Chase</vt:lpstr>
      <vt:lpstr>Erwin Chargaff 1905–2002</vt:lpstr>
      <vt:lpstr>James Watson &amp; Francis Crick </vt:lpstr>
      <vt:lpstr>Watson &amp; Crick proposed…</vt:lpstr>
      <vt:lpstr>The Shape of the Molecule</vt:lpstr>
      <vt:lpstr>The Double Helix Molecule</vt:lpstr>
      <vt:lpstr>All images courtesy of Wikimedia Commons unless otherwise noted.  http://commons.wikimedia.org/wiki/Main_Page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Important Scientists in Cellular Biology</dc:title>
  <dc:creator>Region XIII</dc:creator>
  <cp:lastModifiedBy>Alicia Ellena</cp:lastModifiedBy>
  <cp:revision>28</cp:revision>
  <dcterms:created xsi:type="dcterms:W3CDTF">2012-09-12T19:17:43Z</dcterms:created>
  <dcterms:modified xsi:type="dcterms:W3CDTF">2014-02-06T02:02:11Z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0x010100683F11D628784D4CBE1EE772C85AAF49</vt:lpwstr>
  </property>
</Properties>
</file>