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1" r:id="rId4"/>
    <p:sldId id="257" r:id="rId5"/>
    <p:sldId id="258" r:id="rId6"/>
    <p:sldId id="259" r:id="rId7"/>
    <p:sldId id="260" r:id="rId8"/>
    <p:sldId id="261" r:id="rId9"/>
    <p:sldId id="262" r:id="rId10"/>
    <p:sldId id="284" r:id="rId11"/>
    <p:sldId id="263" r:id="rId12"/>
    <p:sldId id="264" r:id="rId13"/>
    <p:sldId id="285" r:id="rId14"/>
    <p:sldId id="283" r:id="rId15"/>
    <p:sldId id="282" r:id="rId16"/>
    <p:sldId id="265" r:id="rId17"/>
    <p:sldId id="266" r:id="rId18"/>
    <p:sldId id="267" r:id="rId19"/>
    <p:sldId id="268" r:id="rId20"/>
    <p:sldId id="269" r:id="rId21"/>
    <p:sldId id="270" r:id="rId22"/>
    <p:sldId id="271" r:id="rId23"/>
    <p:sldId id="272" r:id="rId24"/>
    <p:sldId id="273" r:id="rId25"/>
    <p:sldId id="275" r:id="rId26"/>
    <p:sldId id="278" r:id="rId27"/>
    <p:sldId id="277"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snapToGrid="0">
      <p:cViewPr varScale="1">
        <p:scale>
          <a:sx n="60" d="100"/>
          <a:sy n="60" d="100"/>
        </p:scale>
        <p:origin x="-84"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3/25/2015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h5mJbP23Bu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youtu.be/so3G_kI1PV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FN4anjwiYA" TargetMode="External"/><Relationship Id="rId2" Type="http://schemas.openxmlformats.org/officeDocument/2006/relationships/hyperlink" Target="http://www.youtube.com/watch?v=oFhc7C0Mfz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gif"/><Relationship Id="rId2" Type="http://schemas.openxmlformats.org/officeDocument/2006/relationships/hyperlink" Target="https://www.youtube.com/watch?v=ckZEds5taX4"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www.netanimations.net/cats-and-kitten-clip-art-animations.htm&amp;ei=PjruVNKtGYKeggTzyoLwCA&amp;bvm=bv.86956481,d.eXY&amp;psig=AFQjCNGhuVFv-5lMvAtbXSfJ4vptuDVb_Q&amp;ust=1424985017368144" TargetMode="External"/><Relationship Id="rId5" Type="http://schemas.openxmlformats.org/officeDocument/2006/relationships/image" Target="../media/image5.gif"/><Relationship Id="rId4" Type="http://schemas.openxmlformats.org/officeDocument/2006/relationships/hyperlink" Target="http://www.google.com/url?sa=i&amp;rct=j&amp;q=&amp;esrc=s&amp;frm=1&amp;source=images&amp;cd=&amp;cad=rja&amp;uact=8&amp;ved=0CAcQjRw&amp;url=http://www.stealthesheep.com/&amp;ei=ETruVJqDH4uxggTt34CQBw&amp;bvm=bv.86956481,d.eXY&amp;psig=AFQjCNG8Ab2YhOku-2jl_hHkJj5KI2eS9g&amp;ust=142498497077700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kq9AcBcohA" TargetMode="External"/><Relationship Id="rId2" Type="http://schemas.openxmlformats.org/officeDocument/2006/relationships/hyperlink" Target="https://www.youtube.com/watch?v=yxEhmD6cNyg"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columbia.edu/cu/biology/courses/c2005/images/animtransln.gif" TargetMode="External"/><Relationship Id="rId4" Type="http://schemas.openxmlformats.org/officeDocument/2006/relationships/hyperlink" Target="https://www.youtube.com/watch/?v=1PSwhTGFMx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ckZEds5taX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3.bp.blogspot.com/_QZsqVJHmBms/TExBKweBCiI/AAAAAAAAA9I/w-NobXKyNkU/s1600/20100111_2959.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imeo.com/5565782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197" y="853440"/>
            <a:ext cx="6604204" cy="3368040"/>
          </a:xfrm>
        </p:spPr>
        <p:txBody>
          <a:bodyPr>
            <a:normAutofit/>
          </a:bodyPr>
          <a:lstStyle/>
          <a:p>
            <a:r>
              <a:rPr lang="en-US" sz="9600" dirty="0" smtClean="0"/>
              <a:t>Protein synthesis</a:t>
            </a:r>
            <a:endParaRPr lang="en-US" sz="9600" dirty="0"/>
          </a:p>
        </p:txBody>
      </p:sp>
      <p:sp>
        <p:nvSpPr>
          <p:cNvPr id="3" name="Subtitle 2"/>
          <p:cNvSpPr>
            <a:spLocks noGrp="1"/>
          </p:cNvSpPr>
          <p:nvPr>
            <p:ph type="subTitle" idx="1"/>
          </p:nvPr>
        </p:nvSpPr>
        <p:spPr>
          <a:xfrm>
            <a:off x="1248421" y="4242118"/>
            <a:ext cx="8791575" cy="1655762"/>
          </a:xfrm>
          <a:solidFill>
            <a:schemeClr val="accent2"/>
          </a:solidFill>
        </p:spPr>
        <p:txBody>
          <a:bodyPr>
            <a:normAutofit/>
          </a:bodyPr>
          <a:lstStyle/>
          <a:p>
            <a:r>
              <a:rPr lang="en-US" sz="4400" dirty="0" smtClean="0">
                <a:solidFill>
                  <a:srgbClr val="7030A0"/>
                </a:solidFill>
              </a:rPr>
              <a:t>Making proteins</a:t>
            </a:r>
            <a:endParaRPr lang="en-US" sz="4400" dirty="0">
              <a:solidFill>
                <a:srgbClr val="7030A0"/>
              </a:solidFill>
            </a:endParaRPr>
          </a:p>
        </p:txBody>
      </p:sp>
      <p:pic>
        <p:nvPicPr>
          <p:cNvPr id="4" name="Picture 3"/>
          <p:cNvPicPr>
            <a:picLocks noChangeAspect="1"/>
          </p:cNvPicPr>
          <p:nvPr/>
        </p:nvPicPr>
        <p:blipFill>
          <a:blip r:embed="rId2"/>
          <a:stretch>
            <a:fillRect/>
          </a:stretch>
        </p:blipFill>
        <p:spPr>
          <a:xfrm>
            <a:off x="6904879" y="853440"/>
            <a:ext cx="5393801" cy="5426590"/>
          </a:xfrm>
          <a:prstGeom prst="rect">
            <a:avLst/>
          </a:prstGeom>
        </p:spPr>
      </p:pic>
    </p:spTree>
    <p:extLst>
      <p:ext uri="{BB962C8B-B14F-4D97-AF65-F5344CB8AC3E}">
        <p14:creationId xmlns:p14="http://schemas.microsoft.com/office/powerpoint/2010/main" xmlns="" val="319602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hemistry pickup lines"/>
          <p:cNvPicPr>
            <a:picLocks noChangeAspect="1" noChangeArrowheads="1"/>
          </p:cNvPicPr>
          <p:nvPr/>
        </p:nvPicPr>
        <p:blipFill>
          <a:blip r:embed="rId2"/>
          <a:srcRect/>
          <a:stretch>
            <a:fillRect/>
          </a:stretch>
        </p:blipFill>
        <p:spPr bwMode="auto">
          <a:xfrm>
            <a:off x="3140733" y="0"/>
            <a:ext cx="5419944" cy="68850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0"/>
            <a:ext cx="9905998" cy="1478570"/>
          </a:xfrm>
        </p:spPr>
        <p:txBody>
          <a:bodyPr/>
          <a:lstStyle/>
          <a:p>
            <a:r>
              <a:rPr lang="en-US" sz="7200" dirty="0" smtClean="0"/>
              <a:t>Ribosome </a:t>
            </a:r>
            <a:endParaRPr lang="en-US" dirty="0"/>
          </a:p>
        </p:txBody>
      </p:sp>
      <p:sp>
        <p:nvSpPr>
          <p:cNvPr id="3" name="Content Placeholder 2"/>
          <p:cNvSpPr>
            <a:spLocks noGrp="1"/>
          </p:cNvSpPr>
          <p:nvPr>
            <p:ph idx="1"/>
          </p:nvPr>
        </p:nvSpPr>
        <p:spPr>
          <a:xfrm>
            <a:off x="928052" y="1325880"/>
            <a:ext cx="6091873" cy="5532119"/>
          </a:xfrm>
        </p:spPr>
        <p:txBody>
          <a:bodyPr>
            <a:normAutofit/>
          </a:bodyPr>
          <a:lstStyle/>
          <a:p>
            <a:r>
              <a:rPr lang="en-US" sz="4400" dirty="0" err="1" smtClean="0"/>
              <a:t>rRNA</a:t>
            </a:r>
            <a:r>
              <a:rPr lang="en-US" sz="4400" dirty="0" smtClean="0"/>
              <a:t> </a:t>
            </a:r>
          </a:p>
          <a:p>
            <a:r>
              <a:rPr lang="en-US" sz="4400" dirty="0" smtClean="0"/>
              <a:t>Reads mRNA</a:t>
            </a:r>
          </a:p>
          <a:p>
            <a:r>
              <a:rPr lang="en-US" sz="4400" dirty="0" smtClean="0"/>
              <a:t>Directs </a:t>
            </a:r>
            <a:r>
              <a:rPr lang="en-US" sz="4400" dirty="0" err="1" smtClean="0"/>
              <a:t>tRNA</a:t>
            </a:r>
            <a:endParaRPr lang="en-US" sz="4400" dirty="0" smtClean="0"/>
          </a:p>
          <a:p>
            <a:r>
              <a:rPr lang="en-US" sz="4400" dirty="0" smtClean="0"/>
              <a:t>Creates peptide bonds b/w AAs (makes polypeptide chain) </a:t>
            </a:r>
            <a:endParaRPr lang="en-US" sz="4400" dirty="0"/>
          </a:p>
        </p:txBody>
      </p:sp>
      <p:pic>
        <p:nvPicPr>
          <p:cNvPr id="4" name="Picture 3"/>
          <p:cNvPicPr>
            <a:picLocks noChangeAspect="1"/>
          </p:cNvPicPr>
          <p:nvPr/>
        </p:nvPicPr>
        <p:blipFill>
          <a:blip r:embed="rId2"/>
          <a:stretch>
            <a:fillRect/>
          </a:stretch>
        </p:blipFill>
        <p:spPr>
          <a:xfrm>
            <a:off x="7019925" y="2676525"/>
            <a:ext cx="5172075" cy="4181475"/>
          </a:xfrm>
          <a:prstGeom prst="rect">
            <a:avLst/>
          </a:prstGeom>
        </p:spPr>
      </p:pic>
      <p:pic>
        <p:nvPicPr>
          <p:cNvPr id="5" name="Picture 7" descr="Tape reader"/>
          <p:cNvPicPr>
            <a:picLocks noChangeAspect="1" noChangeArrowheads="1"/>
          </p:cNvPicPr>
          <p:nvPr/>
        </p:nvPicPr>
        <p:blipFill>
          <a:blip r:embed="rId3"/>
          <a:srcRect l="15779" t="6476" r="11636" b="30258"/>
          <a:stretch>
            <a:fillRect/>
          </a:stretch>
        </p:blipFill>
        <p:spPr bwMode="auto">
          <a:xfrm>
            <a:off x="5384800" y="0"/>
            <a:ext cx="2819400" cy="2819400"/>
          </a:xfrm>
          <a:prstGeom prst="rect">
            <a:avLst/>
          </a:prstGeom>
          <a:noFill/>
          <a:ln w="9525">
            <a:noFill/>
            <a:miter lim="800000"/>
            <a:headEnd/>
            <a:tailEnd/>
          </a:ln>
        </p:spPr>
      </p:pic>
      <p:pic>
        <p:nvPicPr>
          <p:cNvPr id="6" name="Picture 9" descr="ribosome"/>
          <p:cNvPicPr>
            <a:picLocks noChangeAspect="1" noChangeArrowheads="1"/>
          </p:cNvPicPr>
          <p:nvPr/>
        </p:nvPicPr>
        <p:blipFill>
          <a:blip r:embed="rId4"/>
          <a:srcRect l="13637" t="31009" r="22728" b="33383"/>
          <a:stretch>
            <a:fillRect/>
          </a:stretch>
        </p:blipFill>
        <p:spPr bwMode="auto">
          <a:xfrm>
            <a:off x="8382000" y="0"/>
            <a:ext cx="3810000" cy="2720975"/>
          </a:xfrm>
          <a:prstGeom prst="rect">
            <a:avLst/>
          </a:prstGeom>
          <a:noFill/>
          <a:ln w="9525">
            <a:noFill/>
            <a:miter lim="800000"/>
            <a:headEnd/>
            <a:tailEnd/>
          </a:ln>
        </p:spPr>
      </p:pic>
    </p:spTree>
    <p:extLst>
      <p:ext uri="{BB962C8B-B14F-4D97-AF65-F5344CB8AC3E}">
        <p14:creationId xmlns:p14="http://schemas.microsoft.com/office/powerpoint/2010/main" xmlns="" val="80503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89" y="0"/>
            <a:ext cx="9905998" cy="1478570"/>
          </a:xfrm>
        </p:spPr>
        <p:txBody>
          <a:bodyPr>
            <a:normAutofit/>
          </a:bodyPr>
          <a:lstStyle/>
          <a:p>
            <a:r>
              <a:rPr lang="en-US" sz="6600" dirty="0" smtClean="0"/>
              <a:t>Amino Acids (</a:t>
            </a:r>
            <a:r>
              <a:rPr lang="en-US" sz="6600" dirty="0" smtClean="0">
                <a:solidFill>
                  <a:schemeClr val="accent3">
                    <a:lumMod val="75000"/>
                  </a:schemeClr>
                </a:solidFill>
              </a:rPr>
              <a:t>AA</a:t>
            </a:r>
            <a:r>
              <a:rPr lang="en-US" sz="6600" dirty="0" smtClean="0"/>
              <a:t>)</a:t>
            </a:r>
            <a:endParaRPr lang="en-US" sz="6600" dirty="0"/>
          </a:p>
        </p:txBody>
      </p:sp>
      <p:sp>
        <p:nvSpPr>
          <p:cNvPr id="3" name="Content Placeholder 2"/>
          <p:cNvSpPr>
            <a:spLocks noGrp="1"/>
          </p:cNvSpPr>
          <p:nvPr>
            <p:ph idx="1"/>
          </p:nvPr>
        </p:nvSpPr>
        <p:spPr>
          <a:xfrm>
            <a:off x="999523" y="1618866"/>
            <a:ext cx="7277374" cy="4119782"/>
          </a:xfrm>
        </p:spPr>
        <p:txBody>
          <a:bodyPr>
            <a:noAutofit/>
          </a:bodyPr>
          <a:lstStyle/>
          <a:p>
            <a:r>
              <a:rPr lang="en-US" sz="3600" dirty="0" smtClean="0"/>
              <a:t>Building blocks of proteins</a:t>
            </a:r>
          </a:p>
          <a:p>
            <a:pPr lvl="1"/>
            <a:r>
              <a:rPr lang="en-US" sz="3200" dirty="0" smtClean="0"/>
              <a:t>(20 </a:t>
            </a:r>
            <a:r>
              <a:rPr lang="en-US" sz="3200" dirty="0" smtClean="0">
                <a:solidFill>
                  <a:schemeClr val="accent3">
                    <a:lumMod val="75000"/>
                  </a:schemeClr>
                </a:solidFill>
              </a:rPr>
              <a:t>AA</a:t>
            </a:r>
            <a:r>
              <a:rPr lang="en-US" sz="3200" dirty="0" smtClean="0"/>
              <a:t> essential)</a:t>
            </a:r>
          </a:p>
          <a:p>
            <a:r>
              <a:rPr lang="en-US" sz="3600" dirty="0" smtClean="0"/>
              <a:t>Protein = </a:t>
            </a:r>
            <a:r>
              <a:rPr lang="en-US" sz="3600" dirty="0" smtClean="0">
                <a:solidFill>
                  <a:schemeClr val="accent3">
                    <a:lumMod val="75000"/>
                  </a:schemeClr>
                </a:solidFill>
              </a:rPr>
              <a:t>AA</a:t>
            </a:r>
            <a:r>
              <a:rPr lang="en-US" sz="3600" dirty="0" smtClean="0"/>
              <a:t> chain</a:t>
            </a:r>
          </a:p>
          <a:p>
            <a:pPr lvl="1"/>
            <a:r>
              <a:rPr lang="en-US" sz="3200" dirty="0" smtClean="0"/>
              <a:t>A bunch of amino acids = polypeptide chain</a:t>
            </a:r>
          </a:p>
          <a:p>
            <a:r>
              <a:rPr lang="en-US" sz="3600" dirty="0" smtClean="0">
                <a:solidFill>
                  <a:srgbClr val="FFC000"/>
                </a:solidFill>
              </a:rPr>
              <a:t>ORDER MATTERS!</a:t>
            </a:r>
          </a:p>
          <a:p>
            <a:pPr lvl="1"/>
            <a:r>
              <a:rPr lang="en-US" sz="3200" dirty="0" smtClean="0">
                <a:solidFill>
                  <a:schemeClr val="accent2">
                    <a:lumMod val="75000"/>
                  </a:schemeClr>
                </a:solidFill>
              </a:rPr>
              <a:t>AA</a:t>
            </a:r>
            <a:r>
              <a:rPr lang="en-US" sz="3200" dirty="0" smtClean="0"/>
              <a:t> order determines f(x) of protein </a:t>
            </a:r>
            <a:endParaRPr lang="en-US" sz="3200" dirty="0"/>
          </a:p>
        </p:txBody>
      </p:sp>
      <p:pic>
        <p:nvPicPr>
          <p:cNvPr id="16386" name="Picture 2" descr="http://iqa.evergreenps.org/science/biology/molecules_membranes_files/AminoAcid.jpg"/>
          <p:cNvPicPr>
            <a:picLocks noChangeAspect="1" noChangeArrowheads="1"/>
          </p:cNvPicPr>
          <p:nvPr/>
        </p:nvPicPr>
        <p:blipFill>
          <a:blip r:embed="rId2"/>
          <a:srcRect/>
          <a:stretch>
            <a:fillRect/>
          </a:stretch>
        </p:blipFill>
        <p:spPr bwMode="auto">
          <a:xfrm>
            <a:off x="9334500" y="0"/>
            <a:ext cx="2857500" cy="1905000"/>
          </a:xfrm>
          <a:prstGeom prst="rect">
            <a:avLst/>
          </a:prstGeom>
          <a:noFill/>
        </p:spPr>
      </p:pic>
      <p:pic>
        <p:nvPicPr>
          <p:cNvPr id="16388" name="Picture 4" descr="http://employees.csbsju.edu/hjakubowski/classes/ch331/protstructure/2ostructalpha.gif"/>
          <p:cNvPicPr>
            <a:picLocks noChangeAspect="1" noChangeArrowheads="1"/>
          </p:cNvPicPr>
          <p:nvPr/>
        </p:nvPicPr>
        <p:blipFill>
          <a:blip r:embed="rId3"/>
          <a:srcRect/>
          <a:stretch>
            <a:fillRect/>
          </a:stretch>
        </p:blipFill>
        <p:spPr bwMode="auto">
          <a:xfrm>
            <a:off x="8486775" y="1800225"/>
            <a:ext cx="3705225" cy="5057775"/>
          </a:xfrm>
          <a:prstGeom prst="rect">
            <a:avLst/>
          </a:prstGeom>
          <a:noFill/>
        </p:spPr>
      </p:pic>
    </p:spTree>
    <p:extLst>
      <p:ext uri="{BB962C8B-B14F-4D97-AF65-F5344CB8AC3E}">
        <p14:creationId xmlns:p14="http://schemas.microsoft.com/office/powerpoint/2010/main" xmlns="" val="675000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Free biochemistry review activity on protein folding. Features embedded interactives from the Next-Generation Molecular Workbench."/>
          <p:cNvPicPr>
            <a:picLocks noChangeAspect="1" noChangeArrowheads="1"/>
          </p:cNvPicPr>
          <p:nvPr/>
        </p:nvPicPr>
        <p:blipFill>
          <a:blip r:embed="rId2"/>
          <a:srcRect/>
          <a:stretch>
            <a:fillRect/>
          </a:stretch>
        </p:blipFill>
        <p:spPr bwMode="auto">
          <a:xfrm>
            <a:off x="2837793" y="0"/>
            <a:ext cx="6873766"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Vocab</a:t>
            </a:r>
            <a:r>
              <a:rPr lang="en-US" dirty="0" smtClean="0"/>
              <a:t> Handout</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5058" name="Picture 2" descr="http://teachers.stjohns.k12.fl.us/scarpa-b/files/2013/06/vocabulary-300x192.gif"/>
          <p:cNvPicPr>
            <a:picLocks noChangeAspect="1" noChangeArrowheads="1"/>
          </p:cNvPicPr>
          <p:nvPr/>
        </p:nvPicPr>
        <p:blipFill>
          <a:blip r:embed="rId2"/>
          <a:srcRect/>
          <a:stretch>
            <a:fillRect/>
          </a:stretch>
        </p:blipFill>
        <p:spPr bwMode="auto">
          <a:xfrm>
            <a:off x="2286436" y="1506519"/>
            <a:ext cx="7803495" cy="49942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Amboea</a:t>
            </a:r>
            <a:r>
              <a:rPr lang="en-US" dirty="0" smtClean="0">
                <a:hlinkClick r:id="rId2"/>
              </a:rPr>
              <a:t> Sisters explain Protein Synthesis</a:t>
            </a:r>
            <a:endParaRPr lang="en-US" dirty="0"/>
          </a:p>
        </p:txBody>
      </p:sp>
      <p:sp>
        <p:nvSpPr>
          <p:cNvPr id="3" name="Content Placeholder 2"/>
          <p:cNvSpPr>
            <a:spLocks noGrp="1"/>
          </p:cNvSpPr>
          <p:nvPr>
            <p:ph idx="1"/>
          </p:nvPr>
        </p:nvSpPr>
        <p:spPr/>
        <p:txBody>
          <a:bodyPr/>
          <a:lstStyle/>
          <a:p>
            <a:r>
              <a:rPr lang="en-US" dirty="0" smtClean="0"/>
              <a:t>Handout Notes</a:t>
            </a:r>
          </a:p>
        </p:txBody>
      </p:sp>
      <p:pic>
        <p:nvPicPr>
          <p:cNvPr id="1026" name="Picture 2"/>
          <p:cNvPicPr>
            <a:picLocks noChangeAspect="1" noChangeArrowheads="1"/>
          </p:cNvPicPr>
          <p:nvPr/>
        </p:nvPicPr>
        <p:blipFill>
          <a:blip r:embed="rId3"/>
          <a:srcRect/>
          <a:stretch>
            <a:fillRect/>
          </a:stretch>
        </p:blipFill>
        <p:spPr bwMode="auto">
          <a:xfrm>
            <a:off x="3773870" y="1790354"/>
            <a:ext cx="4439965" cy="472080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3" y="389918"/>
            <a:ext cx="9905998" cy="1478570"/>
          </a:xfrm>
        </p:spPr>
        <p:txBody>
          <a:bodyPr>
            <a:noAutofit/>
          </a:bodyPr>
          <a:lstStyle/>
          <a:p>
            <a:r>
              <a:rPr lang="en-US" sz="5400" dirty="0" smtClean="0"/>
              <a:t>Steps of Protein Synthesis </a:t>
            </a:r>
            <a:endParaRPr lang="en-US" sz="5400" dirty="0"/>
          </a:p>
        </p:txBody>
      </p:sp>
      <p:sp>
        <p:nvSpPr>
          <p:cNvPr id="3" name="Content Placeholder 2"/>
          <p:cNvSpPr>
            <a:spLocks noGrp="1"/>
          </p:cNvSpPr>
          <p:nvPr>
            <p:ph idx="1"/>
          </p:nvPr>
        </p:nvSpPr>
        <p:spPr>
          <a:xfrm>
            <a:off x="1141412" y="1868488"/>
            <a:ext cx="10440988" cy="3922713"/>
          </a:xfrm>
        </p:spPr>
        <p:txBody>
          <a:bodyPr>
            <a:noAutofit/>
          </a:bodyPr>
          <a:lstStyle/>
          <a:p>
            <a:r>
              <a:rPr lang="en-US" sz="3600" dirty="0" smtClean="0"/>
              <a:t>1. Transcription (writing the “message”)</a:t>
            </a:r>
          </a:p>
          <a:p>
            <a:pPr lvl="1"/>
            <a:r>
              <a:rPr lang="en-US" sz="3200" dirty="0" smtClean="0"/>
              <a:t>DNA </a:t>
            </a:r>
            <a:r>
              <a:rPr lang="en-US" sz="3200" dirty="0" smtClean="0">
                <a:sym typeface="Wingdings" panose="05000000000000000000" pitchFamily="2" charset="2"/>
              </a:rPr>
              <a:t> mRNA</a:t>
            </a:r>
          </a:p>
          <a:p>
            <a:pPr lvl="1"/>
            <a:r>
              <a:rPr lang="en-US" sz="3200" dirty="0" smtClean="0">
                <a:sym typeface="Wingdings" panose="05000000000000000000" pitchFamily="2" charset="2"/>
              </a:rPr>
              <a:t>Messenger carries code to cytoplasm</a:t>
            </a:r>
          </a:p>
          <a:p>
            <a:pPr lvl="1"/>
            <a:r>
              <a:rPr lang="en-US" sz="3200" dirty="0" smtClean="0">
                <a:hlinkClick r:id="rId2"/>
              </a:rPr>
              <a:t>animation of transcription</a:t>
            </a:r>
            <a:endParaRPr lang="en-US" sz="3200" dirty="0" smtClean="0"/>
          </a:p>
        </p:txBody>
      </p:sp>
      <p:sp>
        <p:nvSpPr>
          <p:cNvPr id="4" name="Explosion 1 3"/>
          <p:cNvSpPr/>
          <p:nvPr/>
        </p:nvSpPr>
        <p:spPr>
          <a:xfrm>
            <a:off x="888521" y="5149970"/>
            <a:ext cx="1173192" cy="1181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cliparts.co/cliparts/Bca/Bzn/BcaBznqc8.png"/>
          <p:cNvPicPr>
            <a:picLocks noChangeAspect="1" noChangeArrowheads="1"/>
          </p:cNvPicPr>
          <p:nvPr/>
        </p:nvPicPr>
        <p:blipFill>
          <a:blip r:embed="rId3"/>
          <a:srcRect/>
          <a:stretch>
            <a:fillRect/>
          </a:stretch>
        </p:blipFill>
        <p:spPr bwMode="auto">
          <a:xfrm>
            <a:off x="5124450" y="1304925"/>
            <a:ext cx="7067550" cy="5553075"/>
          </a:xfrm>
          <a:prstGeom prst="rect">
            <a:avLst/>
          </a:prstGeom>
          <a:noFill/>
        </p:spPr>
      </p:pic>
    </p:spTree>
    <p:extLst>
      <p:ext uri="{BB962C8B-B14F-4D97-AF65-F5344CB8AC3E}">
        <p14:creationId xmlns:p14="http://schemas.microsoft.com/office/powerpoint/2010/main" xmlns="" val="875473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1" y="255180"/>
            <a:ext cx="10384281" cy="6602819"/>
          </a:xfrm>
        </p:spPr>
        <p:txBody>
          <a:bodyPr>
            <a:normAutofit/>
          </a:bodyPr>
          <a:lstStyle/>
          <a:p>
            <a:r>
              <a:rPr lang="en-US" sz="3900" dirty="0" smtClean="0">
                <a:hlinkClick r:id="rId2"/>
              </a:rPr>
              <a:t>mRNA leaves nucleus</a:t>
            </a:r>
            <a:endParaRPr lang="en-US" sz="3900" dirty="0" smtClean="0"/>
          </a:p>
          <a:p>
            <a:r>
              <a:rPr lang="en-US" sz="5200" dirty="0"/>
              <a:t>2. Translation (reading the “message”)</a:t>
            </a:r>
          </a:p>
          <a:p>
            <a:pPr lvl="1"/>
            <a:r>
              <a:rPr lang="en-US" sz="4800" dirty="0"/>
              <a:t>mRNA </a:t>
            </a:r>
            <a:r>
              <a:rPr lang="en-US" sz="4800" dirty="0">
                <a:sym typeface="Wingdings" panose="05000000000000000000" pitchFamily="2" charset="2"/>
              </a:rPr>
              <a:t> </a:t>
            </a:r>
            <a:r>
              <a:rPr lang="en-US" sz="4800" dirty="0" err="1">
                <a:sym typeface="Wingdings" panose="05000000000000000000" pitchFamily="2" charset="2"/>
              </a:rPr>
              <a:t>tRNA</a:t>
            </a:r>
            <a:r>
              <a:rPr lang="en-US" sz="4800" dirty="0">
                <a:sym typeface="Wingdings" panose="05000000000000000000" pitchFamily="2" charset="2"/>
              </a:rPr>
              <a:t>  protein (AA chain)</a:t>
            </a:r>
          </a:p>
          <a:p>
            <a:pPr lvl="1"/>
            <a:r>
              <a:rPr lang="en-US" sz="4800" dirty="0">
                <a:sym typeface="Wingdings" panose="05000000000000000000" pitchFamily="2" charset="2"/>
              </a:rPr>
              <a:t>Message translated into a </a:t>
            </a:r>
            <a:r>
              <a:rPr lang="en-US" sz="4800" dirty="0" smtClean="0">
                <a:sym typeface="Wingdings" panose="05000000000000000000" pitchFamily="2" charset="2"/>
              </a:rPr>
              <a:t>protein</a:t>
            </a:r>
          </a:p>
          <a:p>
            <a:pPr lvl="1"/>
            <a:r>
              <a:rPr lang="en-US" sz="4800" dirty="0" smtClean="0">
                <a:hlinkClick r:id="rId3"/>
              </a:rPr>
              <a:t>translation animation</a:t>
            </a:r>
            <a:endParaRPr lang="en-US" sz="4800" dirty="0"/>
          </a:p>
          <a:p>
            <a:endParaRPr lang="en-US" dirty="0" smtClean="0"/>
          </a:p>
          <a:p>
            <a:endParaRPr lang="en-US" dirty="0"/>
          </a:p>
        </p:txBody>
      </p:sp>
    </p:spTree>
    <p:extLst>
      <p:ext uri="{BB962C8B-B14F-4D97-AF65-F5344CB8AC3E}">
        <p14:creationId xmlns:p14="http://schemas.microsoft.com/office/powerpoint/2010/main" xmlns="" val="301935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361535" y="0"/>
            <a:ext cx="8634404" cy="6858000"/>
          </a:xfrm>
          <a:prstGeom prst="rect">
            <a:avLst/>
          </a:prstGeom>
        </p:spPr>
      </p:pic>
    </p:spTree>
    <p:extLst>
      <p:ext uri="{BB962C8B-B14F-4D97-AF65-F5344CB8AC3E}">
        <p14:creationId xmlns:p14="http://schemas.microsoft.com/office/powerpoint/2010/main" xmlns="" val="266716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Transcription </a:t>
            </a:r>
            <a:endParaRPr lang="en-US" sz="6000" dirty="0"/>
          </a:p>
        </p:txBody>
      </p:sp>
      <p:sp>
        <p:nvSpPr>
          <p:cNvPr id="3" name="Content Placeholder 2"/>
          <p:cNvSpPr>
            <a:spLocks noGrp="1"/>
          </p:cNvSpPr>
          <p:nvPr>
            <p:ph idx="1"/>
          </p:nvPr>
        </p:nvSpPr>
        <p:spPr>
          <a:xfrm>
            <a:off x="902176" y="1802921"/>
            <a:ext cx="6768148" cy="4212273"/>
          </a:xfrm>
        </p:spPr>
        <p:txBody>
          <a:bodyPr>
            <a:noAutofit/>
          </a:bodyPr>
          <a:lstStyle/>
          <a:p>
            <a:r>
              <a:rPr lang="en-US" sz="3200" dirty="0" smtClean="0"/>
              <a:t>DNA </a:t>
            </a:r>
            <a:r>
              <a:rPr lang="en-US" sz="3200" dirty="0" smtClean="0">
                <a:sym typeface="Wingdings" panose="05000000000000000000" pitchFamily="2" charset="2"/>
              </a:rPr>
              <a:t> mRNA</a:t>
            </a:r>
          </a:p>
          <a:p>
            <a:r>
              <a:rPr lang="en-US" sz="3200" dirty="0" smtClean="0">
                <a:sym typeface="Wingdings" panose="05000000000000000000" pitchFamily="2" charset="2"/>
              </a:rPr>
              <a:t>1. location: nucleus</a:t>
            </a:r>
          </a:p>
          <a:p>
            <a:r>
              <a:rPr lang="en-US" sz="3200" dirty="0" smtClean="0">
                <a:sym typeface="Wingdings" panose="05000000000000000000" pitchFamily="2" charset="2"/>
              </a:rPr>
              <a:t>2. Steps</a:t>
            </a:r>
          </a:p>
          <a:p>
            <a:pPr lvl="1"/>
            <a:r>
              <a:rPr lang="en-US" sz="2800" dirty="0" smtClean="0">
                <a:sym typeface="Wingdings" panose="05000000000000000000" pitchFamily="2" charset="2"/>
              </a:rPr>
              <a:t>A. enzyme binds to DNA, unzips it</a:t>
            </a:r>
          </a:p>
          <a:p>
            <a:pPr lvl="1"/>
            <a:r>
              <a:rPr lang="en-US" sz="2800" dirty="0" smtClean="0">
                <a:sym typeface="Wingdings" panose="05000000000000000000" pitchFamily="2" charset="2"/>
              </a:rPr>
              <a:t>B. mRNA copy of gene made from DNA template</a:t>
            </a:r>
          </a:p>
          <a:p>
            <a:pPr lvl="1"/>
            <a:r>
              <a:rPr lang="en-US" sz="2800" dirty="0" smtClean="0">
                <a:sym typeface="Wingdings" panose="05000000000000000000" pitchFamily="2" charset="2"/>
              </a:rPr>
              <a:t>* U replaces T in RNA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3007" y="115886"/>
            <a:ext cx="4532313" cy="4532313"/>
          </a:xfrm>
          <a:prstGeom prst="rect">
            <a:avLst/>
          </a:prstGeom>
        </p:spPr>
      </p:pic>
    </p:spTree>
    <p:extLst>
      <p:ext uri="{BB962C8B-B14F-4D97-AF65-F5344CB8AC3E}">
        <p14:creationId xmlns:p14="http://schemas.microsoft.com/office/powerpoint/2010/main" xmlns="" val="25782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DNA and its concepts in a beat…</a:t>
            </a:r>
            <a:endParaRPr lang="en-US" dirty="0"/>
          </a:p>
        </p:txBody>
      </p:sp>
      <p:sp>
        <p:nvSpPr>
          <p:cNvPr id="3" name="Content Placeholder 2"/>
          <p:cNvSpPr>
            <a:spLocks noGrp="1"/>
          </p:cNvSpPr>
          <p:nvPr>
            <p:ph idx="1"/>
          </p:nvPr>
        </p:nvSpPr>
        <p:spPr/>
        <p:txBody>
          <a:bodyPr/>
          <a:lstStyle/>
          <a:p>
            <a:r>
              <a:rPr lang="en-US" dirty="0" smtClean="0">
                <a:hlinkClick r:id="rId2"/>
              </a:rPr>
              <a:t>DNA Song</a:t>
            </a:r>
            <a:endParaRPr lang="en-US" dirty="0"/>
          </a:p>
        </p:txBody>
      </p:sp>
      <p:pic>
        <p:nvPicPr>
          <p:cNvPr id="2050" name="Picture 2" descr="http://memeguy.com/photos/thumbs/dancing-spiderman-matches-any-song-you-play-6146.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949045" y="3491095"/>
            <a:ext cx="2811896" cy="21557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stealthesheep.com/sheep2.gif">
            <a:hlinkClick r:id="rId4"/>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478193" y="1757545"/>
            <a:ext cx="2724150" cy="34671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8" descr="data:image/jpeg;base64,/9j/4AAQSkZJRgABAQAAAQABAAD/2wCEAAkGBxIQEhUUERQWFhQXFhMbFBcYGBUaGhccGRQYFxgZGBgYHCggGRooHRgTITEiJSktLi4vFx8zODMsNygtLisBCgoKDg0OGhAQGiwkHyQsLCwsLCwsLCwsLCwsLCwsLCwsLCwsLCwsLCwsLCwsLCwsLCwsLCwsLCwsLCwsNCwsLP/AABEIAOIA3wMBIgACEQEDEQH/xAAcAAEAAQUBAQAAAAAAAAAAAAAABwIDBAUGCAH/xAA7EAACAQIEBAMGBQIGAgMAAAAAAQIDEQQSITEFBkFRB2FxEyIygZGhQlKx0fAjwRSSssLh8XKCJDNi/8QAFwEBAQEBAAAAAAAAAAAAAAAAAAIDAf/EAB4RAQEBAQEBAQEAAwAAAAAAAAABEQIhMUESE1Fh/9oADAMBAAIRAxEAPwCagAWkAAAAAAAAAAAAAAAABr+O8WhhKMqslmtZRgmrzbeyv836JmJyzzHTx0G0slSPx0202uz84vvYGN2AAABSqivlus1r2vrbvYCoAAAAAAAAAAAAAAAAAAD5mV7X17FjH4qFGnKdSSjFJ3b9P1PPlbH1lWeIhUefN8cvjjZW3W/Y5bjs516BocSozm6cKtOVRXvBSi5Kzs9E76PQyjz1wDiVbDYmNeFpvO3KzjeWZ+/vrqrk7cM4xRxEYunNXkk8jazLS7TjvdCXXeucZ4AOpAABHPifxGMa+HpS6QqT30vJparvaDt/5M5Hl3mT/B4yE/wSeSrq/hlJa2W9t/kZ/jHVi8XDLfNGklL/ADZl+py+CpqclJrM9Mq1smnu7bkX7Ws+SPRkZJpNap6p9z6RBHmvFU/chOekdlGFkltbTb0KqXOWNjq6srXl+GDsl3Tj6bHf7T/jru+deZ4cPo30dWd1Tj/uduiOC5KxVWpjaNWVSUpTlJTbb96Ps29fmkzQc4Y54qcKs5XlkSb/ADJPotk99EupmeHdSdXH4dK7UM8notFkau/VtfY5/Wq/nInIAFsgAAAAAAAAAAAAAAAFnF4WFWLhUipRe8WrpkOeJPAsNgZ0lQTWeMrxvtqrWdrtetyaSidOL3Se+6T33OWa7LjzdhqkY6Z5K+8WvTbXf9jY08dOhOFWLu4u8XfXTSzXz+7Jl5g5TwuMpuEqcISt7k4xSlF2023XkQ1zTy9iOHzy1L5W5ezmmrSSt0TuntoycxpOpU7cI4nTxVKNSm7p790+qaM0gXkzmqpgqi1vB5VUjr7yvo9tGruz8ybeE8Tp4qmqlJ3TSuusW1ez8ypdR1zjNAB1KMfErhsJ4qMpremra6OzafrbQ5WpWjSjJYdKUlHWVrrX8Me9v7HUeLNS1ei72Spy10097Xz6ojuWITkssmvT+3mRY25vi/wzFVq1XK012l0b00+ttPI2uJozpwlO+kF7yflff1ZTQ4vGnFpvNUcXlb2pvo0mveloma/gHE6iq/8AyJp0XpNfmelrLo17rWr2J9d2LvD+LU8Sp06sMrT92eXZpdbt+7qtUdB4a8CrRx0ZuyVOMpPXdNZdvWUTm8fVyVJRjlyS3l+ZPVem5JHhRUz+3b1lFUo3b6PP+0fodk+OdXypBABoxAAAAOJ5057eArRpQpRqaRc25tZbt+7ZLeyTvfrsLSTXbA4+t4jYKNRRzSyON3Us7J9rWu/5udbRqKcVKOqkk0+6augYrAAAAAAAAAAA13H+DU8bRlSqLR7StrF91/NjYgDzpx3gtTA1pU6q0T+TT2kn2MzgvMFTCSjOnKza2fwvyZMXNvLlPHUmmv6kU3TlpvZ2i3+VkG8W4VUoVJU5JRcNJK+1t36ehGZ8aS6mnlTm2ni6a9q4wqpe+r6PXeP2L3GeaqWHeVJzlZNZbZdbrV38iFsJjpU3GztZtrW3TX9vkZS446l7u7tpe/fz9Wdtv4Tmb63XNWOWOnnq+5aOVK+i66aK5w3EKPsrtXmvLfS+y+R0datGUU38VtLrbpp3+fY0WOi73u7dP53Iy56u5+MXD4mM9M6vvbqlbz1j0L9WUYWtJPZNaW7a/Y1kuHQdT2mt+q6PSx9r4ClPeP00vbo2t1sc1xmRq32el+nSz6did/DPDqOApSW9TPJvS/xOKv8AQgnDUoLR6JbJIkHlDmiWEXs4xzU9G4t7d3HTTcrm451N8S+DXcJ41RxSfspapLNFppr915mxNGVmAMHiHF6OHv7SaTUc2X8TXkiPOaee51Yyp0Vli21dN5pRa016Jrexy12c2snmznKtRxDjh6kXTThZxyyulFOXrq2tOyOHxsvaznOpC85Xd5Zr75tIrrvtY188TOcrJbS+Hfyf3O14JyFiMQlOpN04NXTavJ3Sd7X/AGJ+tPI4jDYKcmv6Um5aRSi3Z7LTr/2TfyNWxcsPbFwlFx92DndTkl1kn8rM13DfD+FKUZzrSm4tNe6lt6300R2h2TE9dS/AAFIAAAAAAAAAAANTzDwCjjYZaq1XwyW8f3XkbYAQXzTybiMK5SyudNL/AOxXy6737b2OUUnF3W6/mp6br0Y1IyhNJxkmmn1TIJ5+5feCr2WtNq8G97OT087EdT9ac9b40VTG3Wmnb/jsY1V67JalBXTj6bPd/wA1IttXmKBYA46vYeCvd3sbjD13BPL2020NZgaSerV9f7F2pjFF2Wu/1NJmep93x0PCuLSw/wDUi7Td1p2fX7fY6DG8/wBZwtCVpO2tlffo7fqRz/inu3Z9EvTqXqblLbra/wD130t80Jn4X/rL4jj3mzJvXfXd23+x8weFq4mSp0IOUpKLsvJ76/M6fgPIdfFWlVXsqd1e/wAbS10j+5JvA+A0MHHLRjr1m7OT9Xb7LQ7ib00/KXJFHBqM6lqlZa5tbRf/AOU3vayv5HWAFM7dAAAAAAAAAAAAAAAAAAAOM8VaMHg7te/niovqr3vb6HZkaeL3EF/So2vZOckn3eVafJiu8/UUtfVFJexCSldefn/N2WjGtnwAHHV7D1sjKqWEnNxUU25PSy7spw1FzkopatpK+yvbVv5k38lcnRwalOtknUlZxe+TfZvvdfQuTU245jlfwzc4xni24e9rSy+80m1q7+799zv+Gct4TDNOlRipL8Tu5bW3ZtgXIyvVoADrgAAAAAAAAAAAAAAAAAAAAAEEeIfEXWxlW13GMnBPZWhdNL53JyxVXJCUmrqMZO3ornm/jGIdWo6j3k5Pa28m9uiJ6vi+J6wT6fAZNX1Ox8BdwztLXbr+v9jrjr/D7harYqEZxUopOU1rpljZfdL6sm2nBRSSVkkkl2SI38HcMpKvWa1zKMXbZNXaT+hJRrGXX0AB1IAAAAAAAAAAAAAAAAAAAAAAADU82VMuCxDvb+lP7qx55xOrbtbX/j+zJw8TMV7PBOKds84xfp8T/REJYi8n00X9+382J6acMUH1o+xi3sZNFJfoz0yvT6dfkWZK2jLlOk21brfU7HEqeEnEIU4Sw8mlKc80H3eRXj9I3XzJKIt5f5KrThhq0ZxjB5ZuLTT7p9ndJehKRrGXWAAOpAAAAAAAAAAAAAAAAAAAAAAAAcD4tt+yoK7tnlpZ66Ld3+xD83d+j36aP+fUlrxkqWo0V3lP/Sl6ERym32X88+pHbXj4pbK6dXL6dSiLDfkZqVTd9evUycE29LX26bX7MwzfcqYdVq9GnbNmqLMr20vr8rL7Fc/S/E68vwy4XDpqzVGlf19mr/e5sD5GKSstlsfTVgAAAAAAAAAAAAAAAAAAAAAAAAAACJfGDiKlWhS6U4pv1nr/AKba+bI5m10TXz/tY6Pmri3+KxM6iSSk9G9fdSsvskc3Pd27sz6bcqT61Yq2W6132/iKCFB23hdSX+NpN/lqdukW19H21OKTOq5Gxip4vDy2vUyv/wBrp/qVz9T18TwADViAAAAAAAAAAAAAAAAAAAAAAAAGr5mxroYWtUTs1B2ato3ot/U2hyniZiowwUot+9OUFFd7SUn8rL9ARCmMdmtbaPq7mI9bv+f8leItdrz3/nyLRl1fW8XKVFyvboVVcM469PkVxqpSvG/mu5XXblvpG10ur0v9BkxxhNmfwvFSpyjKLs4zi0+2pgyRdwvxr1OT67XpPhOLVejTqJp54Rbte12td9d7mWcj4Z411MJkk23TlZX6RaTj8t/odcbMKAAAAAAAAAAAAAAAAAAAAAAAAEU+KuOUsRGHSnDX1l7z69rEpV6qhGUpbRi2/RK7IE5n4mq1epOS+KUv17/RHLVcxoMTNSldeX6FEIOTSWrexXSo5nZX8u71sS34fclwpx9tiaXv3Xs1Losqea19359jOTWluNFw/wANsTOjTnmpxcotyhJNNX+FX+hzPGeE1KEpU5xyyXla+ve22h6GNLzBy5SxmVyeWS62vddmv51NM8Zzr3154qQcXZnyLszrOauXZ4Ooo1LNSvkku3fy32OXrUHH+JGd5xpLqTfCjGtVpU3+Knf/ACtfu/qSiQVyFjvYYmjJvRyyy62T0f8AF2ROppGfX0AB1IAAAAAAAAAAAAAAAAAAAAA0nOeK9lgq7Ts3CUVt1Vur10uefcTWcm7+f6kseMPFoxpU6Cks8pZpRafwpNJ9t2RLQjmkkyOv9NOPju/C3lhYibr1VenC1l+aXRei/YmQ1HKWBVDCUoLrHM33ctW39vobcqTIjq7QAHXGq5l4QsXh50tFJpZZNbWkpf2IC4zhJUqsoS3i3GVtVeLaevY9JI89cz39tW9ovf8Aaz+ufyJ6+L4qxyzGUsRSSTd6kNtfxLbzsejGedOVMQqeKpSazPPHq1+JbNap+Z6LY4OwAFIAAAAAAAAAAAAAAAAAABZxeKhSjmqSUI95O3y835HN8W57wlKDdKaqz6RimvrdI0XiDWxU6qpOL9jbNHKpNN+8k5O1k0r6EeYvAVlODVOo7btQm7X01svUm1c58YnMnEquJqSqTblNp2vp3sku2yNlyFwKeOxNNOLVOLUqrtoktcra0Te25teXuTKuOlHNGdKlG2acotNq9nGGZav6kucA4HRwNJUqEbL8Un8U3+aT6s5/O3Xb1kbIAFswAACJfF/gE41Y4qCbhKKjUsn7sl+J9k1b6EtFFalGcXGcVKLVpRkk012aejRyzY7LleWaMZqTbaau7b6a6LsSZy9z9VwtNQrR9pTjHTW0lr+bW/z+xvOP+F9CrJzwsvYyvfI1envd2S1j6LQ5+p4a453V6FnfXPL62y6v9yZLF7K6fgXiLCvUy1qapwl8Es199s11p6ncxaautU9iJqPhnjetWhFK353/ALSUOF4R0aNOm5OThFRcn1stykXPxlAA64AAAAAAAAAAAAAAAAC59AHwAAAAAAAAAAAAAAAAAAAAAAAH/9k=">
            <a:hlinkClick r:id="rId6"/>
          </p:cNvPr>
          <p:cNvSpPr>
            <a:spLocks noChangeAspect="1" noChangeArrowheads="1"/>
          </p:cNvSpPr>
          <p:nvPr/>
        </p:nvSpPr>
        <p:spPr bwMode="auto">
          <a:xfrm>
            <a:off x="123825" y="-1385888"/>
            <a:ext cx="2857500" cy="2895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0" descr="data:image/jpeg;base64,/9j/4AAQSkZJRgABAQAAAQABAAD/2wCEAAkGBxIQEhUUERQWFhQXFhMbFBcYGBUaGhccGRQYFxgZGBgYHCggGRooHRgTITEiJSktLi4vFx8zODMsNygtLisBCgoKDg0OGhAQGiwkHyQsLCwsLCwsLCwsLCwsLCwsLCwsLCwsLCwsLCwsLCwsLCwsLCwsLCwsLCwsLCwsNCwsLP/AABEIAOIA3wMBIgACEQEDEQH/xAAcAAEAAQUBAQAAAAAAAAAAAAAABwIDBAUGCAH/xAA7EAACAQIEBAMGBQIGAgMAAAAAAQIDEQQSITEFBkFRB2FxEyIygZGhQlKx0fAjwRSSssLh8XKCJDNi/8QAFwEBAQEBAAAAAAAAAAAAAAAAAAIDAf/EAB4RAQEBAQEBAQEAAwAAAAAAAAABEQIhMUESE1Fh/9oADAMBAAIRAxEAPwCagAWkAAAAAAAAAAAAAAAABr+O8WhhKMqslmtZRgmrzbeyv836JmJyzzHTx0G0slSPx0202uz84vvYGN2AAABSqivlus1r2vrbvYCoAAAAAAAAAAAAAAAAAAD5mV7X17FjH4qFGnKdSSjFJ3b9P1PPlbH1lWeIhUefN8cvjjZW3W/Y5bjs516BocSozm6cKtOVRXvBSi5Kzs9E76PQyjz1wDiVbDYmNeFpvO3KzjeWZ+/vrqrk7cM4xRxEYunNXkk8jazLS7TjvdCXXeucZ4AOpAABHPifxGMa+HpS6QqT30vJparvaDt/5M5Hl3mT/B4yE/wSeSrq/hlJa2W9t/kZ/jHVi8XDLfNGklL/ADZl+py+CpqclJrM9Mq1smnu7bkX7Ws+SPRkZJpNap6p9z6RBHmvFU/chOekdlGFkltbTb0KqXOWNjq6srXl+GDsl3Tj6bHf7T/jru+deZ4cPo30dWd1Tj/uduiOC5KxVWpjaNWVSUpTlJTbb96Ps29fmkzQc4Y54qcKs5XlkSb/ADJPotk99EupmeHdSdXH4dK7UM8notFkau/VtfY5/Wq/nInIAFsgAAAAAAAAAAAAAAAFnF4WFWLhUipRe8WrpkOeJPAsNgZ0lQTWeMrxvtqrWdrtetyaSidOL3Se+6T33OWa7LjzdhqkY6Z5K+8WvTbXf9jY08dOhOFWLu4u8XfXTSzXz+7Jl5g5TwuMpuEqcISt7k4xSlF2023XkQ1zTy9iOHzy1L5W5ezmmrSSt0TuntoycxpOpU7cI4nTxVKNSm7p790+qaM0gXkzmqpgqi1vB5VUjr7yvo9tGruz8ybeE8Tp4qmqlJ3TSuusW1ez8ypdR1zjNAB1KMfErhsJ4qMpremra6OzafrbQ5WpWjSjJYdKUlHWVrrX8Me9v7HUeLNS1ei72Spy10097Xz6ojuWITkssmvT+3mRY25vi/wzFVq1XK012l0b00+ttPI2uJozpwlO+kF7yflff1ZTQ4vGnFpvNUcXlb2pvo0mveloma/gHE6iq/8AyJp0XpNfmelrLo17rWr2J9d2LvD+LU8Sp06sMrT92eXZpdbt+7qtUdB4a8CrRx0ZuyVOMpPXdNZdvWUTm8fVyVJRjlyS3l+ZPVem5JHhRUz+3b1lFUo3b6PP+0fodk+OdXypBABoxAAAAOJ5057eArRpQpRqaRc25tZbt+7ZLeyTvfrsLSTXbA4+t4jYKNRRzSyON3Us7J9rWu/5udbRqKcVKOqkk0+6augYrAAAAAAAAAAA13H+DU8bRlSqLR7StrF91/NjYgDzpx3gtTA1pU6q0T+TT2kn2MzgvMFTCSjOnKza2fwvyZMXNvLlPHUmmv6kU3TlpvZ2i3+VkG8W4VUoVJU5JRcNJK+1t36ehGZ8aS6mnlTm2ni6a9q4wqpe+r6PXeP2L3GeaqWHeVJzlZNZbZdbrV38iFsJjpU3GztZtrW3TX9vkZS446l7u7tpe/fz9Wdtv4Tmb63XNWOWOnnq+5aOVK+i66aK5w3EKPsrtXmvLfS+y+R0datGUU38VtLrbpp3+fY0WOi73u7dP53Iy56u5+MXD4mM9M6vvbqlbz1j0L9WUYWtJPZNaW7a/Y1kuHQdT2mt+q6PSx9r4ClPeP00vbo2t1sc1xmRq32el+nSz6did/DPDqOApSW9TPJvS/xOKv8AQgnDUoLR6JbJIkHlDmiWEXs4xzU9G4t7d3HTTcrm451N8S+DXcJ41RxSfspapLNFppr915mxNGVmAMHiHF6OHv7SaTUc2X8TXkiPOaee51Yyp0Vli21dN5pRa016Jrexy12c2snmznKtRxDjh6kXTThZxyyulFOXrq2tOyOHxsvaznOpC85Xd5Zr75tIrrvtY188TOcrJbS+Hfyf3O14JyFiMQlOpN04NXTavJ3Sd7X/AGJ+tPI4jDYKcmv6Um5aRSi3Z7LTr/2TfyNWxcsPbFwlFx92DndTkl1kn8rM13DfD+FKUZzrSm4tNe6lt6300R2h2TE9dS/AAFIAAAAAAAAAAANTzDwCjjYZaq1XwyW8f3XkbYAQXzTybiMK5SyudNL/AOxXy6737b2OUUnF3W6/mp6br0Y1IyhNJxkmmn1TIJ5+5feCr2WtNq8G97OT087EdT9ac9b40VTG3Wmnb/jsY1V67JalBXTj6bPd/wA1IttXmKBYA46vYeCvd3sbjD13BPL2020NZgaSerV9f7F2pjFF2Wu/1NJmep93x0PCuLSw/wDUi7Td1p2fX7fY6DG8/wBZwtCVpO2tlffo7fqRz/inu3Z9EvTqXqblLbra/wD130t80Jn4X/rL4jj3mzJvXfXd23+x8weFq4mSp0IOUpKLsvJ76/M6fgPIdfFWlVXsqd1e/wAbS10j+5JvA+A0MHHLRjr1m7OT9Xb7LQ7ib00/KXJFHBqM6lqlZa5tbRf/AOU3vayv5HWAFM7dAAAAAAAAAAAAAAAAAAAOM8VaMHg7te/niovqr3vb6HZkaeL3EF/So2vZOckn3eVafJiu8/UUtfVFJexCSldefn/N2WjGtnwAHHV7D1sjKqWEnNxUU25PSy7spw1FzkopatpK+yvbVv5k38lcnRwalOtknUlZxe+TfZvvdfQuTU245jlfwzc4xni24e9rSy+80m1q7+799zv+Gct4TDNOlRipL8Tu5bW3ZtgXIyvVoADrgAAAAAAAAAAAAAAAAAAAAAEEeIfEXWxlW13GMnBPZWhdNL53JyxVXJCUmrqMZO3ornm/jGIdWo6j3k5Pa28m9uiJ6vi+J6wT6fAZNX1Ox8BdwztLXbr+v9jrjr/D7harYqEZxUopOU1rpljZfdL6sm2nBRSSVkkkl2SI38HcMpKvWa1zKMXbZNXaT+hJRrGXX0AB1IAAAAAAAAAAAAAAAAAAAAAAADU82VMuCxDvb+lP7qx55xOrbtbX/j+zJw8TMV7PBOKds84xfp8T/REJYi8n00X9+382J6acMUH1o+xi3sZNFJfoz0yvT6dfkWZK2jLlOk21brfU7HEqeEnEIU4Sw8mlKc80H3eRXj9I3XzJKIt5f5KrThhq0ZxjB5ZuLTT7p9ndJehKRrGXWAAOpAAAAAAAAAAAAAAAAAAAAAAAAcD4tt+yoK7tnlpZ66Ld3+xD83d+j36aP+fUlrxkqWo0V3lP/Sl6ERym32X88+pHbXj4pbK6dXL6dSiLDfkZqVTd9evUycE29LX26bX7MwzfcqYdVq9GnbNmqLMr20vr8rL7Fc/S/E68vwy4XDpqzVGlf19mr/e5sD5GKSstlsfTVgAAAAAAAAAAAAAAAAAAAAAAAAAACJfGDiKlWhS6U4pv1nr/AKba+bI5m10TXz/tY6Pmri3+KxM6iSSk9G9fdSsvskc3Pd27sz6bcqT61Yq2W6132/iKCFB23hdSX+NpN/lqdukW19H21OKTOq5Gxip4vDy2vUyv/wBrp/qVz9T18TwADViAAAAAAAAAAAAAAAAAAAAAAAAGr5mxroYWtUTs1B2ato3ot/U2hyniZiowwUot+9OUFFd7SUn8rL9ARCmMdmtbaPq7mI9bv+f8leItdrz3/nyLRl1fW8XKVFyvboVVcM469PkVxqpSvG/mu5XXblvpG10ur0v9BkxxhNmfwvFSpyjKLs4zi0+2pgyRdwvxr1OT67XpPhOLVejTqJp54Rbte12td9d7mWcj4Z411MJkk23TlZX6RaTj8t/odcbMKAAAAAAAAAAAAAAAAAAAAAAAAEU+KuOUsRGHSnDX1l7z69rEpV6qhGUpbRi2/RK7IE5n4mq1epOS+KUv17/RHLVcxoMTNSldeX6FEIOTSWrexXSo5nZX8u71sS34fclwpx9tiaXv3Xs1Losqea19359jOTWluNFw/wANsTOjTnmpxcotyhJNNX+FX+hzPGeE1KEpU5xyyXla+ve22h6GNLzBy5SxmVyeWS62vddmv51NM8Zzr3154qQcXZnyLszrOauXZ4Ooo1LNSvkku3fy32OXrUHH+JGd5xpLqTfCjGtVpU3+Knf/ACtfu/qSiQVyFjvYYmjJvRyyy62T0f8AF2ROppGfX0AB1IAAAAAAAAAAAAAAAAAAAAA0nOeK9lgq7Ts3CUVt1Vur10uefcTWcm7+f6kseMPFoxpU6Cks8pZpRafwpNJ9t2RLQjmkkyOv9NOPju/C3lhYibr1VenC1l+aXRei/YmQ1HKWBVDCUoLrHM33ctW39vobcqTIjq7QAHXGq5l4QsXh50tFJpZZNbWkpf2IC4zhJUqsoS3i3GVtVeLaevY9JI89cz39tW9ovf8Aaz+ufyJ6+L4qxyzGUsRSSTd6kNtfxLbzsejGedOVMQqeKpSazPPHq1+JbNap+Z6LY4OwAFIAAAAAAAAAAAAAAAAAABZxeKhSjmqSUI95O3y835HN8W57wlKDdKaqz6RimvrdI0XiDWxU6qpOL9jbNHKpNN+8k5O1k0r6EeYvAVlODVOo7btQm7X01svUm1c58YnMnEquJqSqTblNp2vp3sku2yNlyFwKeOxNNOLVOLUqrtoktcra0Te25teXuTKuOlHNGdKlG2acotNq9nGGZav6kucA4HRwNJUqEbL8Un8U3+aT6s5/O3Xb1kbIAFswAACJfF/gE41Y4qCbhKKjUsn7sl+J9k1b6EtFFalGcXGcVKLVpRkk012aejRyzY7LleWaMZqTbaau7b6a6LsSZy9z9VwtNQrR9pTjHTW0lr+bW/z+xvOP+F9CrJzwsvYyvfI1envd2S1j6LQ5+p4a453V6FnfXPL62y6v9yZLF7K6fgXiLCvUy1qapwl8Es199s11p6ncxaautU9iJqPhnjetWhFK353/ALSUOF4R0aNOm5OThFRcn1stykXPxlAA64AAAAAAAAAAAAAAAAC59AHwAAAAAAAAAAAAAAAAAAAAAAAH/9k=">
            <a:hlinkClick r:id="rId6"/>
          </p:cNvPr>
          <p:cNvSpPr>
            <a:spLocks noChangeAspect="1" noChangeArrowheads="1"/>
          </p:cNvSpPr>
          <p:nvPr/>
        </p:nvSpPr>
        <p:spPr bwMode="auto">
          <a:xfrm>
            <a:off x="276225" y="-1233488"/>
            <a:ext cx="2857500" cy="2895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0" name="Picture 12" descr="http://www.netanimations.net/cat-dance-4.GIF"/>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59691" y="3491095"/>
            <a:ext cx="2857500" cy="2905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993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92125"/>
            <a:ext cx="9905998" cy="1478570"/>
          </a:xfrm>
        </p:spPr>
        <p:txBody>
          <a:bodyPr>
            <a:normAutofit/>
          </a:bodyPr>
          <a:lstStyle/>
          <a:p>
            <a:r>
              <a:rPr lang="en-US" sz="6600" dirty="0" smtClean="0"/>
              <a:t>Transcription </a:t>
            </a:r>
            <a:endParaRPr lang="en-US" sz="6600" dirty="0"/>
          </a:p>
        </p:txBody>
      </p:sp>
      <p:sp>
        <p:nvSpPr>
          <p:cNvPr id="3" name="Content Placeholder 2"/>
          <p:cNvSpPr>
            <a:spLocks noGrp="1"/>
          </p:cNvSpPr>
          <p:nvPr>
            <p:ph idx="1"/>
          </p:nvPr>
        </p:nvSpPr>
        <p:spPr>
          <a:xfrm>
            <a:off x="1141412" y="1770695"/>
            <a:ext cx="9905999" cy="3541714"/>
          </a:xfrm>
        </p:spPr>
        <p:txBody>
          <a:bodyPr>
            <a:normAutofit/>
          </a:bodyPr>
          <a:lstStyle/>
          <a:p>
            <a:r>
              <a:rPr lang="en-US" sz="3600" dirty="0" smtClean="0"/>
              <a:t>3 DNA nucleotides (triplet)</a:t>
            </a:r>
          </a:p>
          <a:p>
            <a:pPr lvl="1"/>
            <a:r>
              <a:rPr lang="en-US" sz="3200" dirty="0" smtClean="0"/>
              <a:t>mRNA </a:t>
            </a:r>
            <a:r>
              <a:rPr lang="en-US" sz="3200" dirty="0" err="1" smtClean="0"/>
              <a:t>codons</a:t>
            </a:r>
            <a:endParaRPr lang="en-US" sz="3200" dirty="0" smtClean="0"/>
          </a:p>
          <a:p>
            <a:pPr lvl="1"/>
            <a:r>
              <a:rPr lang="en-US" sz="3200" dirty="0" smtClean="0">
                <a:solidFill>
                  <a:srgbClr val="FFC000"/>
                </a:solidFill>
              </a:rPr>
              <a:t>Handout</a:t>
            </a:r>
            <a:endParaRPr lang="en-US" sz="3200" dirty="0">
              <a:solidFill>
                <a:srgbClr val="FFC000"/>
              </a:solidFill>
            </a:endParaRPr>
          </a:p>
        </p:txBody>
      </p:sp>
      <p:pic>
        <p:nvPicPr>
          <p:cNvPr id="4" name="Picture 3"/>
          <p:cNvPicPr>
            <a:picLocks noChangeAspect="1"/>
          </p:cNvPicPr>
          <p:nvPr/>
        </p:nvPicPr>
        <p:blipFill>
          <a:blip r:embed="rId2"/>
          <a:stretch>
            <a:fillRect/>
          </a:stretch>
        </p:blipFill>
        <p:spPr>
          <a:xfrm>
            <a:off x="1386840" y="3706285"/>
            <a:ext cx="9491367" cy="3084694"/>
          </a:xfrm>
          <a:prstGeom prst="rect">
            <a:avLst/>
          </a:prstGeom>
        </p:spPr>
      </p:pic>
    </p:spTree>
    <p:extLst>
      <p:ext uri="{BB962C8B-B14F-4D97-AF65-F5344CB8AC3E}">
        <p14:creationId xmlns:p14="http://schemas.microsoft.com/office/powerpoint/2010/main" xmlns="" val="343713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translation</a:t>
            </a:r>
            <a:endParaRPr lang="en-US" sz="6600" dirty="0"/>
          </a:p>
        </p:txBody>
      </p:sp>
      <p:sp>
        <p:nvSpPr>
          <p:cNvPr id="3" name="Content Placeholder 2"/>
          <p:cNvSpPr>
            <a:spLocks noGrp="1"/>
          </p:cNvSpPr>
          <p:nvPr>
            <p:ph idx="1"/>
          </p:nvPr>
        </p:nvSpPr>
        <p:spPr>
          <a:xfrm>
            <a:off x="1141413" y="2097088"/>
            <a:ext cx="6249988" cy="4410393"/>
          </a:xfrm>
        </p:spPr>
        <p:txBody>
          <a:bodyPr>
            <a:noAutofit/>
          </a:bodyPr>
          <a:lstStyle/>
          <a:p>
            <a:r>
              <a:rPr lang="en-US" sz="4000" dirty="0" smtClean="0"/>
              <a:t>mRNA </a:t>
            </a:r>
            <a:r>
              <a:rPr lang="en-US" sz="4000" dirty="0" smtClean="0">
                <a:sym typeface="Wingdings" panose="05000000000000000000" pitchFamily="2" charset="2"/>
              </a:rPr>
              <a:t> </a:t>
            </a:r>
            <a:r>
              <a:rPr lang="en-US" sz="4000" dirty="0" err="1" smtClean="0">
                <a:sym typeface="Wingdings" panose="05000000000000000000" pitchFamily="2" charset="2"/>
              </a:rPr>
              <a:t>tRNA</a:t>
            </a:r>
            <a:r>
              <a:rPr lang="en-US" sz="4000" dirty="0" smtClean="0">
                <a:sym typeface="Wingdings" panose="05000000000000000000" pitchFamily="2" charset="2"/>
              </a:rPr>
              <a:t>  protein (AA chain/polypeptide)</a:t>
            </a:r>
          </a:p>
          <a:p>
            <a:r>
              <a:rPr lang="en-US" sz="4000" dirty="0" smtClean="0">
                <a:sym typeface="Wingdings" panose="05000000000000000000" pitchFamily="2" charset="2"/>
              </a:rPr>
              <a:t>Location: cytoplasm</a:t>
            </a:r>
          </a:p>
          <a:p>
            <a:r>
              <a:rPr lang="en-US" sz="4000" dirty="0" smtClean="0">
                <a:solidFill>
                  <a:srgbClr val="FFFF00"/>
                </a:solidFill>
                <a:sym typeface="Wingdings" panose="05000000000000000000" pitchFamily="2" charset="2"/>
              </a:rPr>
              <a:t>(first codon in mRNA is the start codon AUG)</a:t>
            </a:r>
            <a:endParaRPr lang="en-US" sz="40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3007" y="115886"/>
            <a:ext cx="4532313" cy="4532313"/>
          </a:xfrm>
          <a:prstGeom prst="rect">
            <a:avLst/>
          </a:prstGeom>
        </p:spPr>
      </p:pic>
    </p:spTree>
    <p:extLst>
      <p:ext uri="{BB962C8B-B14F-4D97-AF65-F5344CB8AC3E}">
        <p14:creationId xmlns:p14="http://schemas.microsoft.com/office/powerpoint/2010/main" xmlns="" val="1376249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1127"/>
            <a:ext cx="9905998" cy="1478570"/>
          </a:xfrm>
        </p:spPr>
        <p:txBody>
          <a:bodyPr>
            <a:normAutofit/>
          </a:bodyPr>
          <a:lstStyle/>
          <a:p>
            <a:r>
              <a:rPr lang="en-US" sz="5400" dirty="0" smtClean="0"/>
              <a:t>Steps of translation </a:t>
            </a:r>
            <a:endParaRPr lang="en-US" sz="5400" dirty="0"/>
          </a:p>
        </p:txBody>
      </p:sp>
      <p:sp>
        <p:nvSpPr>
          <p:cNvPr id="3" name="Content Placeholder 2"/>
          <p:cNvSpPr>
            <a:spLocks noGrp="1"/>
          </p:cNvSpPr>
          <p:nvPr>
            <p:ph idx="1"/>
          </p:nvPr>
        </p:nvSpPr>
        <p:spPr>
          <a:xfrm>
            <a:off x="1141412" y="908367"/>
            <a:ext cx="9905999" cy="3541714"/>
          </a:xfrm>
        </p:spPr>
        <p:txBody>
          <a:bodyPr>
            <a:noAutofit/>
          </a:bodyPr>
          <a:lstStyle/>
          <a:p>
            <a:r>
              <a:rPr lang="en-US" sz="2800" dirty="0" smtClean="0"/>
              <a:t>1. mRNA moves to cytoplasm, binds to ribosome</a:t>
            </a:r>
          </a:p>
          <a:p>
            <a:r>
              <a:rPr lang="en-US" sz="2800" dirty="0" smtClean="0"/>
              <a:t>2. </a:t>
            </a:r>
            <a:r>
              <a:rPr lang="en-US" sz="2800" dirty="0" err="1" smtClean="0"/>
              <a:t>tRNA</a:t>
            </a:r>
            <a:r>
              <a:rPr lang="en-US" sz="2800" dirty="0" smtClean="0"/>
              <a:t> anticodon UAC brings AA (methionine) to mRNA codon on ribosome</a:t>
            </a:r>
          </a:p>
          <a:p>
            <a:r>
              <a:rPr lang="en-US" sz="2800" dirty="0" smtClean="0"/>
              <a:t>3. ribosome moves down mRNA to next codon</a:t>
            </a:r>
          </a:p>
          <a:p>
            <a:r>
              <a:rPr lang="en-US" sz="2800" dirty="0" smtClean="0"/>
              <a:t>4. </a:t>
            </a:r>
            <a:r>
              <a:rPr lang="en-US" sz="2800" dirty="0" err="1" smtClean="0"/>
              <a:t>tRNA</a:t>
            </a:r>
            <a:r>
              <a:rPr lang="en-US" sz="2800" dirty="0" smtClean="0"/>
              <a:t> anticodon brings and attaches next AA with </a:t>
            </a:r>
            <a:r>
              <a:rPr lang="en-US" sz="2800" dirty="0" err="1" smtClean="0"/>
              <a:t>pepide</a:t>
            </a:r>
            <a:r>
              <a:rPr lang="en-US" sz="2800" dirty="0" smtClean="0"/>
              <a:t> bond</a:t>
            </a:r>
            <a:endParaRPr lang="en-US" sz="2800" dirty="0"/>
          </a:p>
        </p:txBody>
      </p:sp>
      <p:pic>
        <p:nvPicPr>
          <p:cNvPr id="4" name="Picture 3"/>
          <p:cNvPicPr>
            <a:picLocks noChangeAspect="1"/>
          </p:cNvPicPr>
          <p:nvPr/>
        </p:nvPicPr>
        <p:blipFill>
          <a:blip r:embed="rId2"/>
          <a:stretch>
            <a:fillRect/>
          </a:stretch>
        </p:blipFill>
        <p:spPr>
          <a:xfrm>
            <a:off x="2030411" y="4050836"/>
            <a:ext cx="6996749" cy="2451564"/>
          </a:xfrm>
          <a:prstGeom prst="rect">
            <a:avLst/>
          </a:prstGeom>
        </p:spPr>
      </p:pic>
    </p:spTree>
    <p:extLst>
      <p:ext uri="{BB962C8B-B14F-4D97-AF65-F5344CB8AC3E}">
        <p14:creationId xmlns:p14="http://schemas.microsoft.com/office/powerpoint/2010/main" xmlns="" val="2560493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298767"/>
            <a:ext cx="9905999" cy="3541714"/>
          </a:xfrm>
        </p:spPr>
        <p:txBody>
          <a:bodyPr>
            <a:normAutofit/>
          </a:bodyPr>
          <a:lstStyle/>
          <a:p>
            <a:r>
              <a:rPr lang="en-US" sz="3200" dirty="0" smtClean="0"/>
              <a:t>5. </a:t>
            </a:r>
            <a:r>
              <a:rPr lang="en-US" sz="3200" dirty="0" err="1" smtClean="0"/>
              <a:t>tRNA</a:t>
            </a:r>
            <a:r>
              <a:rPr lang="en-US" sz="3200" dirty="0" smtClean="0"/>
              <a:t> leaves ribosome once AA attached</a:t>
            </a:r>
            <a:endParaRPr lang="en-US" sz="3200" dirty="0"/>
          </a:p>
        </p:txBody>
      </p:sp>
      <p:pic>
        <p:nvPicPr>
          <p:cNvPr id="4" name="Picture 3"/>
          <p:cNvPicPr>
            <a:picLocks noChangeAspect="1"/>
          </p:cNvPicPr>
          <p:nvPr/>
        </p:nvPicPr>
        <p:blipFill>
          <a:blip r:embed="rId2"/>
          <a:stretch>
            <a:fillRect/>
          </a:stretch>
        </p:blipFill>
        <p:spPr>
          <a:xfrm>
            <a:off x="660400" y="956946"/>
            <a:ext cx="11016192" cy="5665470"/>
          </a:xfrm>
          <a:prstGeom prst="rect">
            <a:avLst/>
          </a:prstGeom>
        </p:spPr>
      </p:pic>
      <p:pic>
        <p:nvPicPr>
          <p:cNvPr id="8194" name="Picture 2" descr="Everyone loves the amino acid conga line! This is an image from our protein synthesis video! We go over the steps of transcription and translation and the roles that ribosomes, DNA, and RNA play. We also compare and contrast RNA and DNA and explain the three different types of RNA.  Come learn and laugh with the zany Amoeba Sisters!"/>
          <p:cNvPicPr>
            <a:picLocks noChangeAspect="1" noChangeArrowheads="1"/>
          </p:cNvPicPr>
          <p:nvPr/>
        </p:nvPicPr>
        <p:blipFill>
          <a:blip r:embed="rId3"/>
          <a:srcRect/>
          <a:stretch>
            <a:fillRect/>
          </a:stretch>
        </p:blipFill>
        <p:spPr bwMode="auto">
          <a:xfrm>
            <a:off x="0" y="0"/>
            <a:ext cx="5093343" cy="3972254"/>
          </a:xfrm>
          <a:prstGeom prst="rect">
            <a:avLst/>
          </a:prstGeom>
          <a:noFill/>
        </p:spPr>
      </p:pic>
    </p:spTree>
    <p:extLst>
      <p:ext uri="{BB962C8B-B14F-4D97-AF65-F5344CB8AC3E}">
        <p14:creationId xmlns:p14="http://schemas.microsoft.com/office/powerpoint/2010/main" xmlns="" val="190823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randombar(horizont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44485"/>
            <a:ext cx="9919651" cy="5772535"/>
          </a:xfrm>
        </p:spPr>
        <p:txBody>
          <a:bodyPr>
            <a:normAutofit fontScale="62500" lnSpcReduction="20000"/>
          </a:bodyPr>
          <a:lstStyle/>
          <a:p>
            <a:r>
              <a:rPr lang="en-US" sz="3800" dirty="0" smtClean="0"/>
              <a:t>6</a:t>
            </a:r>
            <a:r>
              <a:rPr lang="en-US" sz="4500" dirty="0" smtClean="0"/>
              <a:t>. steps 1-5 repeated, adding AAs until </a:t>
            </a:r>
            <a:r>
              <a:rPr lang="en-US" sz="4500" dirty="0" smtClean="0">
                <a:solidFill>
                  <a:schemeClr val="accent4">
                    <a:lumMod val="75000"/>
                  </a:schemeClr>
                </a:solidFill>
              </a:rPr>
              <a:t>stop codon*</a:t>
            </a:r>
            <a:r>
              <a:rPr lang="en-US" sz="4500" dirty="0" smtClean="0"/>
              <a:t> signals end of protein</a:t>
            </a:r>
          </a:p>
          <a:p>
            <a:r>
              <a:rPr lang="en-US" sz="4500" dirty="0" smtClean="0"/>
              <a:t>7. polypeptide chain released from </a:t>
            </a:r>
            <a:r>
              <a:rPr lang="en-US" sz="4500" dirty="0" smtClean="0"/>
              <a:t>ribosome </a:t>
            </a:r>
          </a:p>
          <a:p>
            <a:r>
              <a:rPr lang="en-US" sz="3800" dirty="0" smtClean="0">
                <a:hlinkClick r:id="rId2"/>
              </a:rPr>
              <a:t>translation </a:t>
            </a:r>
            <a:r>
              <a:rPr lang="en-US" sz="3800" dirty="0" smtClean="0">
                <a:hlinkClick r:id="rId2"/>
              </a:rPr>
              <a:t>animation</a:t>
            </a:r>
            <a:endParaRPr lang="en-US" sz="3800" dirty="0" smtClean="0"/>
          </a:p>
          <a:p>
            <a:r>
              <a:rPr lang="en-US" sz="3600" dirty="0" smtClean="0">
                <a:hlinkClick r:id="rId3"/>
              </a:rPr>
              <a:t>animation 2</a:t>
            </a:r>
            <a:endParaRPr lang="en-US" sz="3600" dirty="0" smtClean="0"/>
          </a:p>
          <a:p>
            <a:r>
              <a:rPr lang="en-US" sz="3600" dirty="0" smtClean="0">
                <a:hlinkClick r:id="rId4"/>
              </a:rPr>
              <a:t>animation 3</a:t>
            </a:r>
            <a:endParaRPr lang="en-US" sz="3600" dirty="0"/>
          </a:p>
          <a:p>
            <a:endParaRPr lang="en-US" sz="5800" dirty="0" smtClean="0"/>
          </a:p>
          <a:p>
            <a:r>
              <a:rPr lang="en-US" sz="5800" dirty="0" smtClean="0">
                <a:solidFill>
                  <a:schemeClr val="accent4">
                    <a:lumMod val="75000"/>
                  </a:schemeClr>
                </a:solidFill>
              </a:rPr>
              <a:t>* UAG, UAA, UGA</a:t>
            </a:r>
          </a:p>
          <a:p>
            <a:endParaRPr lang="en-US" sz="3600" dirty="0" smtClean="0">
              <a:solidFill>
                <a:schemeClr val="accent4">
                  <a:lumMod val="75000"/>
                </a:schemeClr>
              </a:solidFill>
            </a:endParaRPr>
          </a:p>
          <a:p>
            <a:r>
              <a:rPr lang="en-US" sz="3600" dirty="0" smtClean="0">
                <a:solidFill>
                  <a:schemeClr val="accent4">
                    <a:lumMod val="75000"/>
                  </a:schemeClr>
                </a:solidFill>
                <a:hlinkClick r:id="rId5"/>
              </a:rPr>
              <a:t>Animation</a:t>
            </a:r>
            <a:endParaRPr lang="en-US" sz="3600" dirty="0" smtClean="0">
              <a:solidFill>
                <a:schemeClr val="accent4">
                  <a:lumMod val="75000"/>
                </a:schemeClr>
              </a:solidFill>
            </a:endParaRPr>
          </a:p>
          <a:p>
            <a:r>
              <a:rPr lang="en-US" sz="3600" dirty="0" smtClean="0">
                <a:solidFill>
                  <a:srgbClr val="FFC000"/>
                </a:solidFill>
              </a:rPr>
              <a:t>Handout</a:t>
            </a:r>
          </a:p>
          <a:p>
            <a:endParaRPr lang="en-US" sz="3600" dirty="0" smtClean="0">
              <a:solidFill>
                <a:schemeClr val="accent4">
                  <a:lumMod val="75000"/>
                </a:schemeClr>
              </a:solidFill>
            </a:endParaRPr>
          </a:p>
          <a:p>
            <a:endParaRPr lang="en-US" dirty="0"/>
          </a:p>
        </p:txBody>
      </p:sp>
      <p:pic>
        <p:nvPicPr>
          <p:cNvPr id="4" name="Picture 3"/>
          <p:cNvPicPr>
            <a:picLocks noChangeAspect="1"/>
          </p:cNvPicPr>
          <p:nvPr/>
        </p:nvPicPr>
        <p:blipFill>
          <a:blip r:embed="rId6"/>
          <a:stretch>
            <a:fillRect/>
          </a:stretch>
        </p:blipFill>
        <p:spPr>
          <a:xfrm>
            <a:off x="6275999" y="2209801"/>
            <a:ext cx="5916001" cy="4380910"/>
          </a:xfrm>
          <a:prstGeom prst="rect">
            <a:avLst/>
          </a:prstGeom>
        </p:spPr>
      </p:pic>
    </p:spTree>
    <p:extLst>
      <p:ext uri="{BB962C8B-B14F-4D97-AF65-F5344CB8AC3E}">
        <p14:creationId xmlns:p14="http://schemas.microsoft.com/office/powerpoint/2010/main" xmlns="" val="2540779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97985" y="1864215"/>
            <a:ext cx="3874596" cy="1820373"/>
          </a:xfrm>
        </p:spPr>
        <p:txBody>
          <a:bodyPr>
            <a:noAutofit/>
          </a:bodyPr>
          <a:lstStyle/>
          <a:p>
            <a:r>
              <a:rPr lang="en-US" sz="4800" dirty="0" smtClean="0"/>
              <a:t>Let’s translation a try: </a:t>
            </a:r>
            <a:endParaRPr lang="en-US" sz="4800" dirty="0"/>
          </a:p>
        </p:txBody>
      </p:sp>
      <p:sp>
        <p:nvSpPr>
          <p:cNvPr id="7" name="Content Placeholder 6"/>
          <p:cNvSpPr>
            <a:spLocks noGrp="1"/>
          </p:cNvSpPr>
          <p:nvPr>
            <p:ph idx="1"/>
          </p:nvPr>
        </p:nvSpPr>
        <p:spPr>
          <a:xfrm rot="20123258">
            <a:off x="1281112" y="3748087"/>
            <a:ext cx="9905999" cy="3541714"/>
          </a:xfrm>
        </p:spPr>
        <p:txBody>
          <a:bodyPr/>
          <a:lstStyle/>
          <a:p>
            <a:r>
              <a:rPr lang="en-US" dirty="0" smtClean="0">
                <a:hlinkClick r:id="rId2"/>
              </a:rPr>
              <a:t>DNA song</a:t>
            </a:r>
            <a:endParaRPr lang="en-US" dirty="0"/>
          </a:p>
        </p:txBody>
      </p:sp>
      <p:pic>
        <p:nvPicPr>
          <p:cNvPr id="4" name="Picture 3"/>
          <p:cNvPicPr>
            <a:picLocks noChangeAspect="1"/>
          </p:cNvPicPr>
          <p:nvPr/>
        </p:nvPicPr>
        <p:blipFill>
          <a:blip r:embed="rId3"/>
          <a:stretch>
            <a:fillRect/>
          </a:stretch>
        </p:blipFill>
        <p:spPr>
          <a:xfrm>
            <a:off x="2694623" y="636167"/>
            <a:ext cx="7592377" cy="6221833"/>
          </a:xfrm>
          <a:prstGeom prst="rect">
            <a:avLst/>
          </a:prstGeom>
        </p:spPr>
      </p:pic>
      <p:sp>
        <p:nvSpPr>
          <p:cNvPr id="5" name="Explosion 1 4"/>
          <p:cNvSpPr/>
          <p:nvPr/>
        </p:nvSpPr>
        <p:spPr>
          <a:xfrm>
            <a:off x="10411458" y="2338567"/>
            <a:ext cx="1173192" cy="1181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60530" y="2606310"/>
            <a:ext cx="1561381" cy="646331"/>
          </a:xfrm>
          <a:prstGeom prst="rect">
            <a:avLst/>
          </a:prstGeom>
          <a:noFill/>
        </p:spPr>
        <p:txBody>
          <a:bodyPr wrap="square" rtlCol="0">
            <a:spAutoFit/>
          </a:bodyPr>
          <a:lstStyle/>
          <a:p>
            <a:r>
              <a:rPr lang="en-US" dirty="0" smtClean="0"/>
              <a:t>Codon chart/wheel</a:t>
            </a:r>
            <a:endParaRPr lang="en-US" dirty="0"/>
          </a:p>
        </p:txBody>
      </p:sp>
    </p:spTree>
    <p:extLst>
      <p:ext uri="{BB962C8B-B14F-4D97-AF65-F5344CB8AC3E}">
        <p14:creationId xmlns:p14="http://schemas.microsoft.com/office/powerpoint/2010/main" xmlns="" val="2235650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Amino Acid fun!</a:t>
            </a:r>
            <a:endParaRPr lang="en-US" sz="6600" dirty="0"/>
          </a:p>
        </p:txBody>
      </p:sp>
      <p:sp>
        <p:nvSpPr>
          <p:cNvPr id="3" name="Content Placeholder 2"/>
          <p:cNvSpPr>
            <a:spLocks noGrp="1"/>
          </p:cNvSpPr>
          <p:nvPr>
            <p:ph idx="1"/>
          </p:nvPr>
        </p:nvSpPr>
        <p:spPr/>
        <p:txBody>
          <a:bodyPr>
            <a:normAutofit fontScale="92500" lnSpcReduction="20000"/>
          </a:bodyPr>
          <a:lstStyle/>
          <a:p>
            <a:r>
              <a:rPr lang="en-US" sz="3200" dirty="0" smtClean="0"/>
              <a:t>DNA  triplet:  ACC</a:t>
            </a:r>
          </a:p>
          <a:p>
            <a:r>
              <a:rPr lang="en-US" sz="3200" dirty="0" smtClean="0"/>
              <a:t>mRNA </a:t>
            </a:r>
            <a:r>
              <a:rPr lang="en-US" sz="3200" dirty="0" err="1" smtClean="0"/>
              <a:t>codon</a:t>
            </a:r>
            <a:r>
              <a:rPr lang="en-US" sz="3200" dirty="0" smtClean="0"/>
              <a:t>: UGG</a:t>
            </a:r>
          </a:p>
          <a:p>
            <a:r>
              <a:rPr lang="en-US" sz="3200" dirty="0" err="1" smtClean="0"/>
              <a:t>tRNA</a:t>
            </a:r>
            <a:r>
              <a:rPr lang="en-US" sz="3200" dirty="0" smtClean="0"/>
              <a:t> anti-</a:t>
            </a:r>
            <a:r>
              <a:rPr lang="en-US" sz="3200" dirty="0" err="1" smtClean="0"/>
              <a:t>codon</a:t>
            </a:r>
            <a:r>
              <a:rPr lang="en-US" sz="3200" dirty="0" smtClean="0"/>
              <a:t>: ACC</a:t>
            </a:r>
          </a:p>
          <a:p>
            <a:r>
              <a:rPr lang="en-US" sz="3200" dirty="0" smtClean="0"/>
              <a:t>Amino Acid: tryptophan</a:t>
            </a:r>
          </a:p>
          <a:p>
            <a:r>
              <a:rPr lang="en-US" sz="3200" dirty="0" smtClean="0"/>
              <a:t>Why should know this? </a:t>
            </a:r>
          </a:p>
          <a:p>
            <a:pPr lvl="1"/>
            <a:r>
              <a:rPr lang="en-US" sz="2800" dirty="0" smtClean="0"/>
              <a:t>Tryptophan is in TURKEY-makes you sleepy</a:t>
            </a:r>
          </a:p>
          <a:p>
            <a:endParaRPr lang="en-US" dirty="0"/>
          </a:p>
        </p:txBody>
      </p:sp>
      <p:pic>
        <p:nvPicPr>
          <p:cNvPr id="4" name="Picture 3"/>
          <p:cNvPicPr>
            <a:picLocks noChangeAspect="1"/>
          </p:cNvPicPr>
          <p:nvPr/>
        </p:nvPicPr>
        <p:blipFill>
          <a:blip r:embed="rId2"/>
          <a:stretch>
            <a:fillRect/>
          </a:stretch>
        </p:blipFill>
        <p:spPr>
          <a:xfrm>
            <a:off x="8164830" y="227647"/>
            <a:ext cx="3543300" cy="2867025"/>
          </a:xfrm>
          <a:prstGeom prst="rect">
            <a:avLst/>
          </a:prstGeom>
        </p:spPr>
      </p:pic>
      <p:pic>
        <p:nvPicPr>
          <p:cNvPr id="5" name="Picture 4"/>
          <p:cNvPicPr>
            <a:picLocks noChangeAspect="1"/>
          </p:cNvPicPr>
          <p:nvPr/>
        </p:nvPicPr>
        <p:blipFill>
          <a:blip r:embed="rId3"/>
          <a:stretch>
            <a:fillRect/>
          </a:stretch>
        </p:blipFill>
        <p:spPr>
          <a:xfrm>
            <a:off x="8118475" y="3752215"/>
            <a:ext cx="3095625" cy="23050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95600" y="65942"/>
            <a:ext cx="6598920" cy="6740016"/>
          </a:xfrm>
          <a:prstGeom prst="rect">
            <a:avLst/>
          </a:prstGeom>
        </p:spPr>
      </p:pic>
    </p:spTree>
    <p:extLst>
      <p:ext uri="{BB962C8B-B14F-4D97-AF65-F5344CB8AC3E}">
        <p14:creationId xmlns:p14="http://schemas.microsoft.com/office/powerpoint/2010/main" xmlns="" val="331699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Transcribe and Translate your DNA name into a protein</a:t>
            </a:r>
            <a:endParaRPr lang="en-US" dirty="0"/>
          </a:p>
        </p:txBody>
      </p:sp>
      <p:sp>
        <p:nvSpPr>
          <p:cNvPr id="3" name="Content Placeholder 2"/>
          <p:cNvSpPr>
            <a:spLocks noGrp="1"/>
          </p:cNvSpPr>
          <p:nvPr>
            <p:ph idx="1"/>
          </p:nvPr>
        </p:nvSpPr>
        <p:spPr/>
        <p:txBody>
          <a:bodyPr/>
          <a:lstStyle/>
          <a:p>
            <a:endParaRPr lang="en-US" dirty="0"/>
          </a:p>
        </p:txBody>
      </p:sp>
      <p:pic>
        <p:nvPicPr>
          <p:cNvPr id="1030" name="Picture 6" descr="http://3.bp.blogspot.com/_QZsqVJHmBms/TExBKweBCiI/AAAAAAAAA9I/w-NobXKyNkU/s320/20100111_2959.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94143" y="1623940"/>
            <a:ext cx="5608493" cy="4206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617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2584" y="404921"/>
            <a:ext cx="9905999" cy="3541714"/>
          </a:xfrm>
        </p:spPr>
        <p:txBody>
          <a:bodyPr/>
          <a:lstStyle/>
          <a:p>
            <a:r>
              <a:rPr lang="en-US" dirty="0" smtClean="0">
                <a:hlinkClick r:id="rId2"/>
              </a:rPr>
              <a:t>Introduction to Protein Synthesis</a:t>
            </a:r>
            <a:endParaRPr lang="en-US" dirty="0" smtClean="0"/>
          </a:p>
          <a:p>
            <a:pPr>
              <a:buNone/>
            </a:pPr>
            <a:endParaRPr lang="en-US" dirty="0" smtClean="0"/>
          </a:p>
        </p:txBody>
      </p:sp>
      <p:pic>
        <p:nvPicPr>
          <p:cNvPr id="2050" name="Picture 2" descr="http://image.slidesharecdn.com/protein-synthesis-1211978288012505-9/95/protein-synthesis-1-728.jpg?cb=1211970941"/>
          <p:cNvPicPr>
            <a:picLocks noChangeAspect="1" noChangeArrowheads="1"/>
          </p:cNvPicPr>
          <p:nvPr/>
        </p:nvPicPr>
        <p:blipFill>
          <a:blip r:embed="rId3"/>
          <a:srcRect/>
          <a:stretch>
            <a:fillRect/>
          </a:stretch>
        </p:blipFill>
        <p:spPr bwMode="auto">
          <a:xfrm>
            <a:off x="3831458" y="1250841"/>
            <a:ext cx="6934200" cy="5200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02857"/>
            <a:ext cx="10202323" cy="1477701"/>
          </a:xfrm>
        </p:spPr>
        <p:txBody>
          <a:bodyPr>
            <a:normAutofit/>
          </a:bodyPr>
          <a:lstStyle/>
          <a:p>
            <a:r>
              <a:rPr lang="en-US" sz="4800" dirty="0" smtClean="0"/>
              <a:t>Why do we need proteins?</a:t>
            </a:r>
            <a:endParaRPr lang="en-US" sz="4800" dirty="0"/>
          </a:p>
        </p:txBody>
      </p:sp>
      <p:sp>
        <p:nvSpPr>
          <p:cNvPr id="3" name="Content Placeholder 2"/>
          <p:cNvSpPr>
            <a:spLocks noGrp="1"/>
          </p:cNvSpPr>
          <p:nvPr>
            <p:ph idx="1"/>
          </p:nvPr>
        </p:nvSpPr>
        <p:spPr>
          <a:xfrm>
            <a:off x="668447" y="1997239"/>
            <a:ext cx="9905999" cy="3541714"/>
          </a:xfrm>
        </p:spPr>
        <p:txBody>
          <a:bodyPr>
            <a:normAutofit/>
          </a:bodyPr>
          <a:lstStyle/>
          <a:p>
            <a:r>
              <a:rPr lang="en-US" sz="3600" dirty="0" smtClean="0"/>
              <a:t>1</a:t>
            </a:r>
            <a:r>
              <a:rPr lang="en-US" sz="4400" dirty="0" smtClean="0"/>
              <a:t>. Cell Structure</a:t>
            </a:r>
          </a:p>
          <a:p>
            <a:pPr lvl="1"/>
            <a:r>
              <a:rPr lang="en-US" sz="4000" dirty="0" smtClean="0"/>
              <a:t>Cell= 80% protein </a:t>
            </a:r>
            <a:endParaRPr lang="en-US" sz="4000" dirty="0"/>
          </a:p>
        </p:txBody>
      </p:sp>
      <p:pic>
        <p:nvPicPr>
          <p:cNvPr id="5" name="Picture 4"/>
          <p:cNvPicPr>
            <a:picLocks noChangeAspect="1"/>
          </p:cNvPicPr>
          <p:nvPr/>
        </p:nvPicPr>
        <p:blipFill>
          <a:blip r:embed="rId2"/>
          <a:stretch>
            <a:fillRect/>
          </a:stretch>
        </p:blipFill>
        <p:spPr>
          <a:xfrm>
            <a:off x="6412349" y="1679782"/>
            <a:ext cx="5486400" cy="4962525"/>
          </a:xfrm>
          <a:prstGeom prst="rect">
            <a:avLst/>
          </a:prstGeom>
        </p:spPr>
      </p:pic>
      <p:pic>
        <p:nvPicPr>
          <p:cNvPr id="23555" name="Picture 3" descr="http://www.healthy4lifenutrition.com/wp-content/uploads/2014/09/variety-of-protein-sources.jpg"/>
          <p:cNvPicPr>
            <a:picLocks noChangeAspect="1" noChangeArrowheads="1"/>
          </p:cNvPicPr>
          <p:nvPr/>
        </p:nvPicPr>
        <p:blipFill>
          <a:blip r:embed="rId3"/>
          <a:srcRect/>
          <a:stretch>
            <a:fillRect/>
          </a:stretch>
        </p:blipFill>
        <p:spPr bwMode="auto">
          <a:xfrm>
            <a:off x="0" y="4771040"/>
            <a:ext cx="3074276" cy="2086960"/>
          </a:xfrm>
          <a:prstGeom prst="rect">
            <a:avLst/>
          </a:prstGeom>
          <a:noFill/>
        </p:spPr>
      </p:pic>
      <p:pic>
        <p:nvPicPr>
          <p:cNvPr id="23557" name="Picture 5" descr="http://upload.wikimedia.org/wikipedia/commons/a/ae/1bh5_protein_animated.gif"/>
          <p:cNvPicPr>
            <a:picLocks noChangeAspect="1" noChangeArrowheads="1" noCrop="1"/>
          </p:cNvPicPr>
          <p:nvPr/>
        </p:nvPicPr>
        <p:blipFill>
          <a:blip r:embed="rId4"/>
          <a:srcRect/>
          <a:stretch>
            <a:fillRect/>
          </a:stretch>
        </p:blipFill>
        <p:spPr bwMode="auto">
          <a:xfrm>
            <a:off x="3295431" y="3757558"/>
            <a:ext cx="2857500" cy="2857500"/>
          </a:xfrm>
          <a:prstGeom prst="rect">
            <a:avLst/>
          </a:prstGeom>
          <a:noFill/>
        </p:spPr>
      </p:pic>
    </p:spTree>
    <p:extLst>
      <p:ext uri="{BB962C8B-B14F-4D97-AF65-F5344CB8AC3E}">
        <p14:creationId xmlns:p14="http://schemas.microsoft.com/office/powerpoint/2010/main" xmlns="" val="103927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163" y="318973"/>
            <a:ext cx="9905998" cy="1478570"/>
          </a:xfrm>
        </p:spPr>
        <p:txBody>
          <a:bodyPr>
            <a:normAutofit/>
          </a:bodyPr>
          <a:lstStyle/>
          <a:p>
            <a:r>
              <a:rPr lang="en-US" sz="5400" dirty="0" smtClean="0"/>
              <a:t>Why do we need proteins? </a:t>
            </a:r>
            <a:endParaRPr lang="en-US" sz="5400" dirty="0"/>
          </a:p>
        </p:txBody>
      </p:sp>
      <p:sp>
        <p:nvSpPr>
          <p:cNvPr id="3" name="Content Placeholder 2"/>
          <p:cNvSpPr>
            <a:spLocks noGrp="1"/>
          </p:cNvSpPr>
          <p:nvPr>
            <p:ph idx="1"/>
          </p:nvPr>
        </p:nvSpPr>
        <p:spPr/>
        <p:txBody>
          <a:bodyPr>
            <a:normAutofit/>
          </a:bodyPr>
          <a:lstStyle/>
          <a:p>
            <a:r>
              <a:rPr lang="en-US" sz="4800" dirty="0" smtClean="0"/>
              <a:t>2. Cell processes</a:t>
            </a:r>
          </a:p>
          <a:p>
            <a:pPr lvl="1"/>
            <a:r>
              <a:rPr lang="en-US" sz="4400" dirty="0" smtClean="0"/>
              <a:t>Hormones (signals)</a:t>
            </a:r>
          </a:p>
          <a:p>
            <a:pPr lvl="1"/>
            <a:r>
              <a:rPr lang="en-US" sz="4400" dirty="0" smtClean="0"/>
              <a:t>Enzymes (speed up reactions)</a:t>
            </a:r>
            <a:endParaRPr lang="en-US" sz="4400" dirty="0"/>
          </a:p>
        </p:txBody>
      </p:sp>
      <p:pic>
        <p:nvPicPr>
          <p:cNvPr id="22530" name="Picture 2" descr="https://bioblog3d.files.wordpress.com/2013/01/0009.png"/>
          <p:cNvPicPr>
            <a:picLocks noChangeAspect="1" noChangeArrowheads="1"/>
          </p:cNvPicPr>
          <p:nvPr/>
        </p:nvPicPr>
        <p:blipFill>
          <a:blip r:embed="rId2"/>
          <a:srcRect/>
          <a:stretch>
            <a:fillRect/>
          </a:stretch>
        </p:blipFill>
        <p:spPr bwMode="auto">
          <a:xfrm>
            <a:off x="7615183" y="1304925"/>
            <a:ext cx="5553075" cy="5553075"/>
          </a:xfrm>
          <a:prstGeom prst="rect">
            <a:avLst/>
          </a:prstGeom>
          <a:noFill/>
        </p:spPr>
      </p:pic>
      <p:pic>
        <p:nvPicPr>
          <p:cNvPr id="22532" name="Picture 4" descr="http://bealbio.wikispaces.com/file/view/enzyme1.gif/147890981/enzyme1.gif"/>
          <p:cNvPicPr>
            <a:picLocks noChangeAspect="1" noChangeArrowheads="1" noCrop="1"/>
          </p:cNvPicPr>
          <p:nvPr/>
        </p:nvPicPr>
        <p:blipFill>
          <a:blip r:embed="rId3"/>
          <a:srcRect/>
          <a:stretch>
            <a:fillRect/>
          </a:stretch>
        </p:blipFill>
        <p:spPr bwMode="auto">
          <a:xfrm>
            <a:off x="2664809" y="4952575"/>
            <a:ext cx="3184197" cy="1680548"/>
          </a:xfrm>
          <a:prstGeom prst="rect">
            <a:avLst/>
          </a:prstGeom>
          <a:noFill/>
        </p:spPr>
      </p:pic>
    </p:spTree>
    <p:extLst>
      <p:ext uri="{BB962C8B-B14F-4D97-AF65-F5344CB8AC3E}">
        <p14:creationId xmlns:p14="http://schemas.microsoft.com/office/powerpoint/2010/main" xmlns="" val="410086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7518"/>
            <a:ext cx="9905998" cy="1478570"/>
          </a:xfrm>
        </p:spPr>
        <p:txBody>
          <a:bodyPr>
            <a:normAutofit/>
          </a:bodyPr>
          <a:lstStyle/>
          <a:p>
            <a:r>
              <a:rPr lang="en-US" sz="4800" dirty="0" smtClean="0"/>
              <a:t>Why do we need proteins? </a:t>
            </a:r>
            <a:endParaRPr lang="en-US" sz="4800" dirty="0"/>
          </a:p>
        </p:txBody>
      </p:sp>
      <p:sp>
        <p:nvSpPr>
          <p:cNvPr id="3" name="Content Placeholder 2"/>
          <p:cNvSpPr>
            <a:spLocks noGrp="1"/>
          </p:cNvSpPr>
          <p:nvPr>
            <p:ph idx="1"/>
          </p:nvPr>
        </p:nvSpPr>
        <p:spPr>
          <a:xfrm>
            <a:off x="630622" y="1411286"/>
            <a:ext cx="9601199" cy="5446713"/>
          </a:xfrm>
        </p:spPr>
        <p:txBody>
          <a:bodyPr>
            <a:normAutofit fontScale="85000" lnSpcReduction="10000"/>
          </a:bodyPr>
          <a:lstStyle/>
          <a:p>
            <a:r>
              <a:rPr lang="en-US" sz="4200" dirty="0" smtClean="0"/>
              <a:t>3. membrane channels (remember transport)</a:t>
            </a:r>
          </a:p>
          <a:p>
            <a:endParaRPr lang="en-US" sz="4000" dirty="0" smtClean="0"/>
          </a:p>
          <a:p>
            <a:endParaRPr lang="en-US" sz="4000" dirty="0"/>
          </a:p>
          <a:p>
            <a:endParaRPr lang="en-US" sz="4000" dirty="0"/>
          </a:p>
          <a:p>
            <a:endParaRPr lang="en-US" sz="4000" dirty="0" smtClean="0"/>
          </a:p>
          <a:p>
            <a:endParaRPr lang="en-US" sz="4000" dirty="0"/>
          </a:p>
          <a:p>
            <a:r>
              <a:rPr lang="en-US" sz="4200" dirty="0" smtClean="0"/>
              <a:t>4. Neurotransmitters (carry nerve/brain messages)</a:t>
            </a:r>
            <a:endParaRPr lang="en-US" sz="4200" dirty="0"/>
          </a:p>
        </p:txBody>
      </p:sp>
      <p:pic>
        <p:nvPicPr>
          <p:cNvPr id="4" name="Picture 3"/>
          <p:cNvPicPr>
            <a:picLocks noChangeAspect="1"/>
          </p:cNvPicPr>
          <p:nvPr/>
        </p:nvPicPr>
        <p:blipFill>
          <a:blip r:embed="rId2"/>
          <a:stretch>
            <a:fillRect/>
          </a:stretch>
        </p:blipFill>
        <p:spPr>
          <a:xfrm>
            <a:off x="933733" y="2075663"/>
            <a:ext cx="10086975" cy="2762250"/>
          </a:xfrm>
          <a:prstGeom prst="rect">
            <a:avLst/>
          </a:prstGeom>
        </p:spPr>
      </p:pic>
      <p:pic>
        <p:nvPicPr>
          <p:cNvPr id="21506" name="Picture 2" descr="https://themdhub.files.wordpress.com/2013/09/how-neurotransmitters-are-released-in-the-brain-2.jpg"/>
          <p:cNvPicPr>
            <a:picLocks noChangeAspect="1" noChangeArrowheads="1"/>
          </p:cNvPicPr>
          <p:nvPr/>
        </p:nvPicPr>
        <p:blipFill>
          <a:blip r:embed="rId3"/>
          <a:srcRect/>
          <a:stretch>
            <a:fillRect/>
          </a:stretch>
        </p:blipFill>
        <p:spPr bwMode="auto">
          <a:xfrm>
            <a:off x="10184525" y="4713890"/>
            <a:ext cx="2007476" cy="2144111"/>
          </a:xfrm>
          <a:prstGeom prst="rect">
            <a:avLst/>
          </a:prstGeom>
          <a:noFill/>
        </p:spPr>
      </p:pic>
    </p:spTree>
    <p:extLst>
      <p:ext uri="{BB962C8B-B14F-4D97-AF65-F5344CB8AC3E}">
        <p14:creationId xmlns:p14="http://schemas.microsoft.com/office/powerpoint/2010/main" xmlns="" val="131873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33" y="0"/>
            <a:ext cx="9905998" cy="1478570"/>
          </a:xfrm>
        </p:spPr>
        <p:txBody>
          <a:bodyPr>
            <a:normAutofit/>
          </a:bodyPr>
          <a:lstStyle/>
          <a:p>
            <a:r>
              <a:rPr lang="en-US" sz="8000" dirty="0" err="1" smtClean="0"/>
              <a:t>Rna</a:t>
            </a:r>
            <a:r>
              <a:rPr lang="en-US" sz="8000" dirty="0" smtClean="0"/>
              <a:t> vs. </a:t>
            </a:r>
            <a:r>
              <a:rPr lang="en-US" sz="8000" dirty="0" err="1" smtClean="0"/>
              <a:t>dna</a:t>
            </a:r>
            <a:endParaRPr lang="en-US" sz="8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11423" y="1091248"/>
            <a:ext cx="6905945" cy="5522912"/>
          </a:xfrm>
        </p:spPr>
      </p:pic>
      <p:sp>
        <p:nvSpPr>
          <p:cNvPr id="5" name="Explosion 1 4"/>
          <p:cNvSpPr/>
          <p:nvPr/>
        </p:nvSpPr>
        <p:spPr>
          <a:xfrm>
            <a:off x="888521" y="5149970"/>
            <a:ext cx="1173192" cy="1181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0778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7" y="-1"/>
            <a:ext cx="11792606" cy="1292773"/>
          </a:xfrm>
        </p:spPr>
        <p:txBody>
          <a:bodyPr>
            <a:noAutofit/>
          </a:bodyPr>
          <a:lstStyle/>
          <a:p>
            <a:r>
              <a:rPr lang="en-US" sz="7200" dirty="0" err="1" smtClean="0"/>
              <a:t>Dna</a:t>
            </a:r>
            <a:r>
              <a:rPr lang="en-US" sz="7200" dirty="0" smtClean="0"/>
              <a:t> in Protein Synthesis</a:t>
            </a:r>
            <a:endParaRPr lang="en-US" sz="7200" dirty="0"/>
          </a:p>
        </p:txBody>
      </p:sp>
      <p:sp>
        <p:nvSpPr>
          <p:cNvPr id="3" name="Content Placeholder 2"/>
          <p:cNvSpPr>
            <a:spLocks noGrp="1"/>
          </p:cNvSpPr>
          <p:nvPr>
            <p:ph idx="1"/>
          </p:nvPr>
        </p:nvSpPr>
        <p:spPr>
          <a:xfrm>
            <a:off x="973772" y="1503017"/>
            <a:ext cx="9905999" cy="3541714"/>
          </a:xfrm>
        </p:spPr>
        <p:txBody>
          <a:bodyPr>
            <a:normAutofit/>
          </a:bodyPr>
          <a:lstStyle/>
          <a:p>
            <a:r>
              <a:rPr lang="en-US" sz="3200" dirty="0" smtClean="0"/>
              <a:t>Template for making mRNA during transcription</a:t>
            </a:r>
          </a:p>
          <a:p>
            <a:r>
              <a:rPr lang="en-US" sz="3200" dirty="0" smtClean="0"/>
              <a:t>*Handout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97971" y="2203767"/>
            <a:ext cx="6781800" cy="4410075"/>
          </a:xfrm>
          <a:prstGeom prst="rect">
            <a:avLst/>
          </a:prstGeom>
        </p:spPr>
      </p:pic>
    </p:spTree>
    <p:extLst>
      <p:ext uri="{BB962C8B-B14F-4D97-AF65-F5344CB8AC3E}">
        <p14:creationId xmlns:p14="http://schemas.microsoft.com/office/powerpoint/2010/main" xmlns="" val="74923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81" y="-220718"/>
            <a:ext cx="9905998" cy="1478570"/>
          </a:xfrm>
        </p:spPr>
        <p:txBody>
          <a:bodyPr>
            <a:normAutofit/>
          </a:bodyPr>
          <a:lstStyle/>
          <a:p>
            <a:pPr algn="ctr"/>
            <a:r>
              <a:rPr lang="en-US" sz="7200" dirty="0" err="1" smtClean="0"/>
              <a:t>RnA</a:t>
            </a:r>
            <a:endParaRPr lang="en-US" sz="7200" dirty="0"/>
          </a:p>
        </p:txBody>
      </p:sp>
      <p:sp>
        <p:nvSpPr>
          <p:cNvPr id="3" name="Content Placeholder 2"/>
          <p:cNvSpPr>
            <a:spLocks noGrp="1"/>
          </p:cNvSpPr>
          <p:nvPr>
            <p:ph idx="1"/>
          </p:nvPr>
        </p:nvSpPr>
        <p:spPr>
          <a:xfrm>
            <a:off x="835572" y="804041"/>
            <a:ext cx="10799379" cy="5612525"/>
          </a:xfrm>
        </p:spPr>
        <p:txBody>
          <a:bodyPr>
            <a:noAutofit/>
          </a:bodyPr>
          <a:lstStyle/>
          <a:p>
            <a:r>
              <a:rPr lang="en-US" sz="3200" dirty="0" smtClean="0"/>
              <a:t>A. </a:t>
            </a:r>
            <a:r>
              <a:rPr lang="en-US" sz="3200" dirty="0" smtClean="0">
                <a:solidFill>
                  <a:schemeClr val="accent4">
                    <a:lumMod val="75000"/>
                  </a:schemeClr>
                </a:solidFill>
              </a:rPr>
              <a:t>mRNA </a:t>
            </a:r>
            <a:r>
              <a:rPr lang="en-US" sz="3200" dirty="0" smtClean="0"/>
              <a:t>= messenger RNA</a:t>
            </a:r>
          </a:p>
          <a:p>
            <a:pPr lvl="1"/>
            <a:r>
              <a:rPr lang="en-US" sz="2800" dirty="0" smtClean="0"/>
              <a:t>Makes and takes copy of DNA to cytoplasm</a:t>
            </a:r>
          </a:p>
          <a:p>
            <a:r>
              <a:rPr lang="en-US" sz="3200" dirty="0" smtClean="0"/>
              <a:t>B. </a:t>
            </a:r>
            <a:r>
              <a:rPr lang="en-US" sz="3200" dirty="0" err="1" smtClean="0">
                <a:solidFill>
                  <a:schemeClr val="accent4">
                    <a:lumMod val="75000"/>
                  </a:schemeClr>
                </a:solidFill>
              </a:rPr>
              <a:t>tRNA</a:t>
            </a:r>
            <a:r>
              <a:rPr lang="en-US" sz="3200" dirty="0" smtClean="0"/>
              <a:t> = transfer RNA</a:t>
            </a:r>
          </a:p>
          <a:p>
            <a:pPr lvl="1"/>
            <a:r>
              <a:rPr lang="en-US" sz="2800" dirty="0" smtClean="0"/>
              <a:t>Matches w/ mRNA on ribosome</a:t>
            </a:r>
          </a:p>
          <a:p>
            <a:pPr lvl="1"/>
            <a:r>
              <a:rPr lang="en-US" sz="2800" dirty="0" smtClean="0"/>
              <a:t>Carries amino acid (AA) to protein chain</a:t>
            </a:r>
          </a:p>
          <a:p>
            <a:r>
              <a:rPr lang="en-US" sz="3200" dirty="0" smtClean="0"/>
              <a:t>C. </a:t>
            </a:r>
            <a:r>
              <a:rPr lang="en-US" sz="3200" dirty="0" err="1" smtClean="0">
                <a:solidFill>
                  <a:schemeClr val="accent4">
                    <a:lumMod val="75000"/>
                  </a:schemeClr>
                </a:solidFill>
              </a:rPr>
              <a:t>rRNA</a:t>
            </a:r>
            <a:r>
              <a:rPr lang="en-US" sz="3200" dirty="0" smtClean="0"/>
              <a:t> = ribosomal RNA</a:t>
            </a:r>
          </a:p>
          <a:p>
            <a:pPr lvl="1"/>
            <a:r>
              <a:rPr lang="en-US" sz="2800" dirty="0" smtClean="0"/>
              <a:t>Part of ribosome</a:t>
            </a:r>
          </a:p>
          <a:p>
            <a:pPr lvl="1"/>
            <a:r>
              <a:rPr lang="en-US" sz="2800" dirty="0" smtClean="0"/>
              <a:t>Reads mRNA</a:t>
            </a:r>
          </a:p>
          <a:p>
            <a:pPr lvl="1"/>
            <a:r>
              <a:rPr lang="en-US" sz="2800" dirty="0" smtClean="0"/>
              <a:t>Directs </a:t>
            </a:r>
            <a:r>
              <a:rPr lang="en-US" sz="2800" dirty="0" err="1" smtClean="0"/>
              <a:t>tRNA</a:t>
            </a:r>
            <a:endParaRPr lang="en-US" sz="2800" dirty="0" smtClean="0"/>
          </a:p>
          <a:p>
            <a:pPr lvl="1"/>
            <a:r>
              <a:rPr lang="en-US" sz="2800" dirty="0" smtClean="0"/>
              <a:t>*Handout</a:t>
            </a:r>
            <a:endParaRPr lang="en-US" sz="2800" dirty="0"/>
          </a:p>
        </p:txBody>
      </p:sp>
      <p:sp>
        <p:nvSpPr>
          <p:cNvPr id="4" name="Explosion 1 3"/>
          <p:cNvSpPr/>
          <p:nvPr/>
        </p:nvSpPr>
        <p:spPr>
          <a:xfrm>
            <a:off x="9808235" y="5523780"/>
            <a:ext cx="1173192" cy="1181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www2.le.ac.uk/departments/genetics/vgec/diagrams/47-translation.gif"/>
          <p:cNvPicPr>
            <a:picLocks noChangeAspect="1" noChangeArrowheads="1"/>
          </p:cNvPicPr>
          <p:nvPr/>
        </p:nvPicPr>
        <p:blipFill>
          <a:blip r:embed="rId2"/>
          <a:srcRect/>
          <a:stretch>
            <a:fillRect/>
          </a:stretch>
        </p:blipFill>
        <p:spPr bwMode="auto">
          <a:xfrm>
            <a:off x="8056255" y="1572957"/>
            <a:ext cx="4135745" cy="3572710"/>
          </a:xfrm>
          <a:prstGeom prst="rect">
            <a:avLst/>
          </a:prstGeom>
          <a:noFill/>
        </p:spPr>
      </p:pic>
    </p:spTree>
    <p:extLst>
      <p:ext uri="{BB962C8B-B14F-4D97-AF65-F5344CB8AC3E}">
        <p14:creationId xmlns:p14="http://schemas.microsoft.com/office/powerpoint/2010/main" xmlns="" val="4054576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TC104033919[[fn=Circuit]]</Template>
  <TotalTime>1056</TotalTime>
  <Words>470</Words>
  <Application>Microsoft Office PowerPoint</Application>
  <PresentationFormat>Custom</PresentationFormat>
  <Paragraphs>102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Circuit</vt:lpstr>
      <vt:lpstr>Protein synthesis</vt:lpstr>
      <vt:lpstr>Review DNA and its concepts in a beat…</vt:lpstr>
      <vt:lpstr>Slide 3</vt:lpstr>
      <vt:lpstr>Why do we need proteins?</vt:lpstr>
      <vt:lpstr>Why do we need proteins? </vt:lpstr>
      <vt:lpstr>Why do we need proteins? </vt:lpstr>
      <vt:lpstr>Rna vs. dna</vt:lpstr>
      <vt:lpstr>Dna in Protein Synthesis</vt:lpstr>
      <vt:lpstr>RnA</vt:lpstr>
      <vt:lpstr>Slide 10</vt:lpstr>
      <vt:lpstr>Ribosome </vt:lpstr>
      <vt:lpstr>Amino Acids (AA)</vt:lpstr>
      <vt:lpstr>Slide 13</vt:lpstr>
      <vt:lpstr>Vocab Handout </vt:lpstr>
      <vt:lpstr>Amboea Sisters explain Protein Synthesis</vt:lpstr>
      <vt:lpstr>Steps of Protein Synthesis </vt:lpstr>
      <vt:lpstr>Slide 17</vt:lpstr>
      <vt:lpstr>Slide 18</vt:lpstr>
      <vt:lpstr>Transcription </vt:lpstr>
      <vt:lpstr>Transcription </vt:lpstr>
      <vt:lpstr>translation</vt:lpstr>
      <vt:lpstr>Steps of translation </vt:lpstr>
      <vt:lpstr>Slide 23</vt:lpstr>
      <vt:lpstr>Slide 24</vt:lpstr>
      <vt:lpstr>Let’s translation a try: </vt:lpstr>
      <vt:lpstr>Amino Acid fun!</vt:lpstr>
      <vt:lpstr>Slide 27</vt:lpstr>
      <vt:lpstr>Transcribe and Translate your DNA name into a protein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synthesis</dc:title>
  <dc:creator>Alicia Esquivel</dc:creator>
  <cp:lastModifiedBy>esquivela</cp:lastModifiedBy>
  <cp:revision>65</cp:revision>
  <dcterms:created xsi:type="dcterms:W3CDTF">2014-03-23T22:22:31Z</dcterms:created>
  <dcterms:modified xsi:type="dcterms:W3CDTF">2015-03-25T18:41:33Z</dcterms:modified>
</cp:coreProperties>
</file>